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60" r:id="rId4"/>
    <p:sldMasterId id="2147483662" r:id="rId5"/>
  </p:sldMasterIdLst>
  <p:notesMasterIdLst>
    <p:notesMasterId r:id="rId34"/>
  </p:notesMasterIdLst>
  <p:sldIdLst>
    <p:sldId id="374" r:id="rId6"/>
    <p:sldId id="401" r:id="rId7"/>
    <p:sldId id="402" r:id="rId8"/>
    <p:sldId id="400" r:id="rId9"/>
    <p:sldId id="607" r:id="rId10"/>
    <p:sldId id="398" r:id="rId11"/>
    <p:sldId id="611" r:id="rId12"/>
    <p:sldId id="606" r:id="rId13"/>
    <p:sldId id="614" r:id="rId14"/>
    <p:sldId id="608" r:id="rId15"/>
    <p:sldId id="399" r:id="rId16"/>
    <p:sldId id="609" r:id="rId17"/>
    <p:sldId id="605" r:id="rId18"/>
    <p:sldId id="610" r:id="rId19"/>
    <p:sldId id="395" r:id="rId20"/>
    <p:sldId id="377" r:id="rId21"/>
    <p:sldId id="379" r:id="rId22"/>
    <p:sldId id="396" r:id="rId23"/>
    <p:sldId id="397" r:id="rId24"/>
    <p:sldId id="596" r:id="rId25"/>
    <p:sldId id="594" r:id="rId26"/>
    <p:sldId id="604" r:id="rId27"/>
    <p:sldId id="615" r:id="rId28"/>
    <p:sldId id="613" r:id="rId29"/>
    <p:sldId id="612" r:id="rId30"/>
    <p:sldId id="602" r:id="rId31"/>
    <p:sldId id="599" r:id="rId32"/>
    <p:sldId id="603" r:id="rId33"/>
  </p:sldIdLst>
  <p:sldSz cx="9144000" cy="5143500" type="screen16x9"/>
  <p:notesSz cx="6858000" cy="9144000"/>
  <p:embeddedFontLst>
    <p:embeddedFont>
      <p:font typeface="Barlow" panose="00000500000000000000" pitchFamily="2"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Fira Sans Medium" panose="020B0603050000020004" pitchFamily="34" charset="0"/>
      <p:regular r:id="rId43"/>
      <p: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056"/>
    <a:srgbClr val="C8D2E1"/>
    <a:srgbClr val="6A88B2"/>
    <a:srgbClr val="00A9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06A7B0-3C02-4E7A-B828-C26A76D6FC83}">
  <a:tblStyle styleId="{E806A7B0-3C02-4E7A-B828-C26A76D6FC8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8"/>
  </p:normalViewPr>
  <p:slideViewPr>
    <p:cSldViewPr snapToGrid="0">
      <p:cViewPr varScale="1">
        <p:scale>
          <a:sx n="103" d="100"/>
          <a:sy n="103" d="100"/>
        </p:scale>
        <p:origin x="72" y="2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188" y="749300"/>
            <a:ext cx="6661150" cy="3748088"/>
          </a:xfrm>
        </p:spPr>
      </p:sp>
      <p:sp>
        <p:nvSpPr>
          <p:cNvPr id="3" name="Espace réservé des notes 2"/>
          <p:cNvSpPr>
            <a:spLocks noGrp="1"/>
          </p:cNvSpPr>
          <p:nvPr>
            <p:ph type="body" idx="1"/>
          </p:nvPr>
        </p:nvSpPr>
        <p:spPr/>
        <p:txBody>
          <a:bodyPr/>
          <a:lstStyle/>
          <a:p>
            <a:pPr marL="146685" indent="0">
              <a:buNone/>
            </a:pPr>
            <a:r>
              <a:rPr lang="fr-FR"/>
              <a:t>ARMELLE</a:t>
            </a:r>
          </a:p>
        </p:txBody>
      </p:sp>
    </p:spTree>
    <p:extLst>
      <p:ext uri="{BB962C8B-B14F-4D97-AF65-F5344CB8AC3E}">
        <p14:creationId xmlns:p14="http://schemas.microsoft.com/office/powerpoint/2010/main" val="2131900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Stéphanie </a:t>
            </a:r>
          </a:p>
        </p:txBody>
      </p:sp>
    </p:spTree>
    <p:extLst>
      <p:ext uri="{BB962C8B-B14F-4D97-AF65-F5344CB8AC3E}">
        <p14:creationId xmlns:p14="http://schemas.microsoft.com/office/powerpoint/2010/main" val="3373049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Armelle</a:t>
            </a:r>
          </a:p>
        </p:txBody>
      </p:sp>
    </p:spTree>
    <p:extLst>
      <p:ext uri="{BB962C8B-B14F-4D97-AF65-F5344CB8AC3E}">
        <p14:creationId xmlns:p14="http://schemas.microsoft.com/office/powerpoint/2010/main" val="4095350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en-US">
                <a:latin typeface="Calibri"/>
                <a:cs typeface="Calibri"/>
              </a:rPr>
              <a:t>Stéphanie</a:t>
            </a:r>
          </a:p>
        </p:txBody>
      </p:sp>
    </p:spTree>
    <p:extLst>
      <p:ext uri="{BB962C8B-B14F-4D97-AF65-F5344CB8AC3E}">
        <p14:creationId xmlns:p14="http://schemas.microsoft.com/office/powerpoint/2010/main" val="1458811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en-US">
                <a:latin typeface="Calibri"/>
                <a:cs typeface="Calibri"/>
              </a:rPr>
              <a:t>Armelle</a:t>
            </a:r>
          </a:p>
        </p:txBody>
      </p:sp>
    </p:spTree>
    <p:extLst>
      <p:ext uri="{BB962C8B-B14F-4D97-AF65-F5344CB8AC3E}">
        <p14:creationId xmlns:p14="http://schemas.microsoft.com/office/powerpoint/2010/main" val="193619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Stéphanie</a:t>
            </a:r>
          </a:p>
        </p:txBody>
      </p:sp>
    </p:spTree>
    <p:extLst>
      <p:ext uri="{BB962C8B-B14F-4D97-AF65-F5344CB8AC3E}">
        <p14:creationId xmlns:p14="http://schemas.microsoft.com/office/powerpoint/2010/main" val="3460198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Stéphanie</a:t>
            </a:r>
          </a:p>
        </p:txBody>
      </p:sp>
    </p:spTree>
    <p:extLst>
      <p:ext uri="{BB962C8B-B14F-4D97-AF65-F5344CB8AC3E}">
        <p14:creationId xmlns:p14="http://schemas.microsoft.com/office/powerpoint/2010/main" val="2391293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Stéphanie</a:t>
            </a:r>
          </a:p>
        </p:txBody>
      </p:sp>
    </p:spTree>
    <p:extLst>
      <p:ext uri="{BB962C8B-B14F-4D97-AF65-F5344CB8AC3E}">
        <p14:creationId xmlns:p14="http://schemas.microsoft.com/office/powerpoint/2010/main" val="512797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Stéphanie</a:t>
            </a:r>
          </a:p>
        </p:txBody>
      </p:sp>
    </p:spTree>
    <p:extLst>
      <p:ext uri="{BB962C8B-B14F-4D97-AF65-F5344CB8AC3E}">
        <p14:creationId xmlns:p14="http://schemas.microsoft.com/office/powerpoint/2010/main" val="2153369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Armelle</a:t>
            </a:r>
          </a:p>
        </p:txBody>
      </p:sp>
    </p:spTree>
    <p:extLst>
      <p:ext uri="{BB962C8B-B14F-4D97-AF65-F5344CB8AC3E}">
        <p14:creationId xmlns:p14="http://schemas.microsoft.com/office/powerpoint/2010/main" val="1161817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en-US">
                <a:latin typeface="Calibri"/>
                <a:cs typeface="Calibri"/>
              </a:rPr>
              <a:t>Stéphanie</a:t>
            </a:r>
          </a:p>
        </p:txBody>
      </p:sp>
    </p:spTree>
    <p:extLst>
      <p:ext uri="{BB962C8B-B14F-4D97-AF65-F5344CB8AC3E}">
        <p14:creationId xmlns:p14="http://schemas.microsoft.com/office/powerpoint/2010/main" val="3840695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en-US">
                <a:latin typeface="Calibri"/>
                <a:cs typeface="Calibri"/>
              </a:rPr>
              <a:t>Armelle</a:t>
            </a:r>
          </a:p>
        </p:txBody>
      </p:sp>
    </p:spTree>
    <p:extLst>
      <p:ext uri="{BB962C8B-B14F-4D97-AF65-F5344CB8AC3E}">
        <p14:creationId xmlns:p14="http://schemas.microsoft.com/office/powerpoint/2010/main" val="1499395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en-US">
                <a:latin typeface="Calibri"/>
                <a:cs typeface="Calibri"/>
              </a:rPr>
              <a:t>Stéphanie</a:t>
            </a:r>
          </a:p>
        </p:txBody>
      </p:sp>
    </p:spTree>
    <p:extLst>
      <p:ext uri="{BB962C8B-B14F-4D97-AF65-F5344CB8AC3E}">
        <p14:creationId xmlns:p14="http://schemas.microsoft.com/office/powerpoint/2010/main" val="3415140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en-US">
                <a:latin typeface="Calibri"/>
                <a:cs typeface="Calibri"/>
              </a:rPr>
              <a:t>Stéphanie</a:t>
            </a:r>
          </a:p>
        </p:txBody>
      </p:sp>
    </p:spTree>
    <p:extLst>
      <p:ext uri="{BB962C8B-B14F-4D97-AF65-F5344CB8AC3E}">
        <p14:creationId xmlns:p14="http://schemas.microsoft.com/office/powerpoint/2010/main" val="3959795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en-US">
                <a:latin typeface="Calibri"/>
                <a:cs typeface="Calibri"/>
              </a:rPr>
              <a:t>Stéphanie</a:t>
            </a:r>
          </a:p>
        </p:txBody>
      </p:sp>
    </p:spTree>
    <p:extLst>
      <p:ext uri="{BB962C8B-B14F-4D97-AF65-F5344CB8AC3E}">
        <p14:creationId xmlns:p14="http://schemas.microsoft.com/office/powerpoint/2010/main" val="3725393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9536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451066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202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1134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Armelle</a:t>
            </a:r>
          </a:p>
        </p:txBody>
      </p:sp>
    </p:spTree>
    <p:extLst>
      <p:ext uri="{BB962C8B-B14F-4D97-AF65-F5344CB8AC3E}">
        <p14:creationId xmlns:p14="http://schemas.microsoft.com/office/powerpoint/2010/main" val="988301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en-US">
                <a:latin typeface="Calibri"/>
                <a:cs typeface="Calibri"/>
              </a:rPr>
              <a:t>Armelle</a:t>
            </a:r>
          </a:p>
        </p:txBody>
      </p:sp>
    </p:spTree>
    <p:extLst>
      <p:ext uri="{BB962C8B-B14F-4D97-AF65-F5344CB8AC3E}">
        <p14:creationId xmlns:p14="http://schemas.microsoft.com/office/powerpoint/2010/main" val="178312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Armelle</a:t>
            </a:r>
          </a:p>
        </p:txBody>
      </p:sp>
    </p:spTree>
    <p:extLst>
      <p:ext uri="{BB962C8B-B14F-4D97-AF65-F5344CB8AC3E}">
        <p14:creationId xmlns:p14="http://schemas.microsoft.com/office/powerpoint/2010/main" val="1037544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en-US">
                <a:latin typeface="Calibri"/>
                <a:cs typeface="Calibri"/>
              </a:rPr>
              <a:t>Armelle</a:t>
            </a:r>
          </a:p>
        </p:txBody>
      </p:sp>
    </p:spTree>
    <p:extLst>
      <p:ext uri="{BB962C8B-B14F-4D97-AF65-F5344CB8AC3E}">
        <p14:creationId xmlns:p14="http://schemas.microsoft.com/office/powerpoint/2010/main" val="1274472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en-US">
                <a:latin typeface="Calibri"/>
                <a:cs typeface="Calibri"/>
              </a:rPr>
              <a:t>Stéphanie</a:t>
            </a:r>
          </a:p>
        </p:txBody>
      </p:sp>
    </p:spTree>
    <p:extLst>
      <p:ext uri="{BB962C8B-B14F-4D97-AF65-F5344CB8AC3E}">
        <p14:creationId xmlns:p14="http://schemas.microsoft.com/office/powerpoint/2010/main" val="4187013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en-US">
                <a:latin typeface="Calibri"/>
                <a:cs typeface="Calibri"/>
              </a:rPr>
              <a:t>Stéphanie</a:t>
            </a:r>
          </a:p>
        </p:txBody>
      </p:sp>
    </p:spTree>
    <p:extLst>
      <p:ext uri="{BB962C8B-B14F-4D97-AF65-F5344CB8AC3E}">
        <p14:creationId xmlns:p14="http://schemas.microsoft.com/office/powerpoint/2010/main" val="2329851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p:nvPr/>
        </p:nvSpPr>
        <p:spPr>
          <a:xfrm>
            <a:off x="3047925" y="-75"/>
            <a:ext cx="60960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 name="Google Shape;15;p3"/>
          <p:cNvSpPr/>
          <p:nvPr/>
        </p:nvSpPr>
        <p:spPr>
          <a:xfrm>
            <a:off x="2241226" y="1770000"/>
            <a:ext cx="6509100" cy="16035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 name="Google Shape;16;p3"/>
          <p:cNvSpPr txBox="1">
            <a:spLocks noGrp="1"/>
          </p:cNvSpPr>
          <p:nvPr>
            <p:ph type="ctrTitle"/>
          </p:nvPr>
        </p:nvSpPr>
        <p:spPr>
          <a:xfrm>
            <a:off x="2935401" y="1846200"/>
            <a:ext cx="5814900" cy="910800"/>
          </a:xfrm>
          <a:prstGeom prst="rect">
            <a:avLst/>
          </a:prstGeom>
        </p:spPr>
        <p:txBody>
          <a:bodyPr spcFirstLastPara="1" wrap="square" lIns="91425" tIns="91425" rIns="91425" bIns="91425" anchor="b" anchorCtr="0"/>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7" name="Google Shape;17;p3"/>
          <p:cNvSpPr txBox="1">
            <a:spLocks noGrp="1"/>
          </p:cNvSpPr>
          <p:nvPr>
            <p:ph type="subTitle" idx="1"/>
          </p:nvPr>
        </p:nvSpPr>
        <p:spPr>
          <a:xfrm>
            <a:off x="2935401" y="2604625"/>
            <a:ext cx="5814900" cy="4518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593535E-7CCF-44A7-B3BB-69C7C11AF562}" type="datetimeFigureOut">
              <a:rPr lang="fr-FR" smtClean="0"/>
              <a:pPr/>
              <a:t>24/01/2023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28CA7EC-60F9-4045-A67B-E57BF0519B98}" type="slidenum">
              <a:rPr lang="fr-FR" smtClean="0"/>
              <a:pPr/>
              <a:t>‹N°›</a:t>
            </a:fld>
            <a:endParaRPr lang="fr-FR"/>
          </a:p>
        </p:txBody>
      </p:sp>
    </p:spTree>
    <p:extLst>
      <p:ext uri="{BB962C8B-B14F-4D97-AF65-F5344CB8AC3E}">
        <p14:creationId xmlns:p14="http://schemas.microsoft.com/office/powerpoint/2010/main" val="4256110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04787"/>
            <a:ext cx="3008313" cy="871538"/>
          </a:xfrm>
        </p:spPr>
        <p:txBody>
          <a:bodyPr anchor="b"/>
          <a:lstStyle>
            <a:lvl1pPr algn="l">
              <a:defRPr sz="1500" b="1"/>
            </a:lvl1pPr>
          </a:lstStyle>
          <a:p>
            <a:r>
              <a:rPr lang="fr-FR"/>
              <a:t>Cliquez pour modifier le style du titre</a:t>
            </a:r>
          </a:p>
        </p:txBody>
      </p:sp>
      <p:sp>
        <p:nvSpPr>
          <p:cNvPr id="3" name="Espace réservé du contenu 2"/>
          <p:cNvSpPr>
            <a:spLocks noGrp="1"/>
          </p:cNvSpPr>
          <p:nvPr>
            <p:ph idx="1"/>
          </p:nvPr>
        </p:nvSpPr>
        <p:spPr>
          <a:xfrm>
            <a:off x="3575050" y="204790"/>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2" y="1076328"/>
            <a:ext cx="3008313" cy="3518297"/>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593535E-7CCF-44A7-B3BB-69C7C11AF562}" type="datetimeFigureOut">
              <a:rPr lang="fr-FR" smtClean="0"/>
              <a:pPr/>
              <a:t>24/01/2023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28CA7EC-60F9-4045-A67B-E57BF0519B98}" type="slidenum">
              <a:rPr lang="fr-FR" smtClean="0"/>
              <a:pPr/>
              <a:t>‹N°›</a:t>
            </a:fld>
            <a:endParaRPr lang="fr-FR"/>
          </a:p>
        </p:txBody>
      </p:sp>
    </p:spTree>
    <p:extLst>
      <p:ext uri="{BB962C8B-B14F-4D97-AF65-F5344CB8AC3E}">
        <p14:creationId xmlns:p14="http://schemas.microsoft.com/office/powerpoint/2010/main" val="2407656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1500" b="1"/>
            </a:lvl1pPr>
          </a:lstStyle>
          <a:p>
            <a:r>
              <a:rPr lang="fr-FR"/>
              <a:t>Cliquez pour modifier le style du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fr-FR"/>
              <a:t>Cliquez sur l'icône pour ajouter une image</a:t>
            </a:r>
          </a:p>
        </p:txBody>
      </p:sp>
      <p:sp>
        <p:nvSpPr>
          <p:cNvPr id="4" name="Espace réservé du texte 3"/>
          <p:cNvSpPr>
            <a:spLocks noGrp="1"/>
          </p:cNvSpPr>
          <p:nvPr>
            <p:ph type="body" sz="half" idx="2"/>
          </p:nvPr>
        </p:nvSpPr>
        <p:spPr>
          <a:xfrm>
            <a:off x="1792288" y="4025505"/>
            <a:ext cx="5486400" cy="603647"/>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593535E-7CCF-44A7-B3BB-69C7C11AF562}" type="datetimeFigureOut">
              <a:rPr lang="fr-FR" smtClean="0"/>
              <a:pPr/>
              <a:t>24/01/2023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28CA7EC-60F9-4045-A67B-E57BF0519B98}" type="slidenum">
              <a:rPr lang="fr-FR" smtClean="0"/>
              <a:pPr/>
              <a:t>‹N°›</a:t>
            </a:fld>
            <a:endParaRPr lang="fr-FR"/>
          </a:p>
        </p:txBody>
      </p:sp>
    </p:spTree>
    <p:extLst>
      <p:ext uri="{BB962C8B-B14F-4D97-AF65-F5344CB8AC3E}">
        <p14:creationId xmlns:p14="http://schemas.microsoft.com/office/powerpoint/2010/main" val="94641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593535E-7CCF-44A7-B3BB-69C7C11AF562}" type="datetimeFigureOut">
              <a:rPr lang="fr-FR" smtClean="0"/>
              <a:pPr/>
              <a:t>24/01/2023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28CA7EC-60F9-4045-A67B-E57BF0519B98}" type="slidenum">
              <a:rPr lang="fr-FR" smtClean="0"/>
              <a:pPr/>
              <a:t>‹N°›</a:t>
            </a:fld>
            <a:endParaRPr lang="fr-FR"/>
          </a:p>
        </p:txBody>
      </p:sp>
    </p:spTree>
    <p:extLst>
      <p:ext uri="{BB962C8B-B14F-4D97-AF65-F5344CB8AC3E}">
        <p14:creationId xmlns:p14="http://schemas.microsoft.com/office/powerpoint/2010/main" val="720298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593535E-7CCF-44A7-B3BB-69C7C11AF562}" type="datetimeFigureOut">
              <a:rPr lang="fr-FR" smtClean="0"/>
              <a:pPr/>
              <a:t>24/01/2023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28CA7EC-60F9-4045-A67B-E57BF0519B98}" type="slidenum">
              <a:rPr lang="fr-FR" smtClean="0"/>
              <a:pPr/>
              <a:t>‹N°›</a:t>
            </a:fld>
            <a:endParaRPr lang="fr-FR"/>
          </a:p>
        </p:txBody>
      </p:sp>
    </p:spTree>
    <p:extLst>
      <p:ext uri="{BB962C8B-B14F-4D97-AF65-F5344CB8AC3E}">
        <p14:creationId xmlns:p14="http://schemas.microsoft.com/office/powerpoint/2010/main" val="1816772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6" name="Google Shape;26;p5"/>
          <p:cNvSpPr/>
          <p:nvPr/>
        </p:nvSpPr>
        <p:spPr>
          <a:xfrm>
            <a:off x="1271101"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 name="Google Shape;27;p5"/>
          <p:cNvSpPr/>
          <p:nvPr/>
        </p:nvSpPr>
        <p:spPr>
          <a:xfrm>
            <a:off x="8750300" y="4356125"/>
            <a:ext cx="393600" cy="393600"/>
          </a:xfrm>
          <a:prstGeom prst="rect">
            <a:avLst/>
          </a:prstGeom>
          <a:solidFill>
            <a:srgbClr val="C40056"/>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 name="Google Shape;28;p5"/>
          <p:cNvSpPr/>
          <p:nvPr/>
        </p:nvSpPr>
        <p:spPr>
          <a:xfrm>
            <a:off x="877501" y="393525"/>
            <a:ext cx="7872900" cy="8067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 name="Google Shape;29;p5"/>
          <p:cNvSpPr txBox="1">
            <a:spLocks noGrp="1"/>
          </p:cNvSpPr>
          <p:nvPr>
            <p:ph type="title"/>
          </p:nvPr>
        </p:nvSpPr>
        <p:spPr>
          <a:xfrm>
            <a:off x="1182201" y="393475"/>
            <a:ext cx="6739500" cy="806700"/>
          </a:xfrm>
          <a:prstGeom prst="rect">
            <a:avLst/>
          </a:prstGeom>
        </p:spPr>
        <p:txBody>
          <a:bodyPr spcFirstLastPara="1" wrap="square" lIns="91425" tIns="91425" rIns="91425" bIns="91425" anchor="ctr"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0" name="Google Shape;30;p5"/>
          <p:cNvSpPr txBox="1">
            <a:spLocks noGrp="1"/>
          </p:cNvSpPr>
          <p:nvPr>
            <p:ph type="body" idx="1"/>
          </p:nvPr>
        </p:nvSpPr>
        <p:spPr>
          <a:xfrm>
            <a:off x="1556331" y="1349141"/>
            <a:ext cx="7085700" cy="2938500"/>
          </a:xfrm>
          <a:prstGeom prst="rect">
            <a:avLst/>
          </a:prstGeom>
        </p:spPr>
        <p:txBody>
          <a:bodyPr spcFirstLastPara="1" wrap="square" lIns="91425" tIns="91425" rIns="91425" bIns="91425" anchor="t" anchorCtr="0"/>
          <a:lstStyle>
            <a:lvl1pPr marL="457189" lvl="0" indent="-393690">
              <a:spcBef>
                <a:spcPts val="600"/>
              </a:spcBef>
              <a:spcAft>
                <a:spcPts val="0"/>
              </a:spcAft>
              <a:buSzPts val="2600"/>
              <a:buChar char="▪"/>
              <a:defRPr/>
            </a:lvl1pPr>
            <a:lvl2pPr marL="914377" lvl="1" indent="-393690">
              <a:spcBef>
                <a:spcPts val="0"/>
              </a:spcBef>
              <a:spcAft>
                <a:spcPts val="0"/>
              </a:spcAft>
              <a:buSzPts val="2600"/>
              <a:buChar char="▫"/>
              <a:defRPr/>
            </a:lvl2pPr>
            <a:lvl3pPr marL="1371566" lvl="2" indent="-393690">
              <a:spcBef>
                <a:spcPts val="0"/>
              </a:spcBef>
              <a:spcAft>
                <a:spcPts val="0"/>
              </a:spcAft>
              <a:buSzPts val="2600"/>
              <a:buChar char="▫"/>
              <a:defRPr/>
            </a:lvl3pPr>
            <a:lvl4pPr marL="1828754" lvl="3" indent="-393690">
              <a:spcBef>
                <a:spcPts val="0"/>
              </a:spcBef>
              <a:spcAft>
                <a:spcPts val="0"/>
              </a:spcAft>
              <a:buSzPts val="2600"/>
              <a:buChar char="▫"/>
              <a:defRPr/>
            </a:lvl4pPr>
            <a:lvl5pPr marL="2285943" lvl="4" indent="-393690">
              <a:spcBef>
                <a:spcPts val="0"/>
              </a:spcBef>
              <a:spcAft>
                <a:spcPts val="0"/>
              </a:spcAft>
              <a:buSzPts val="2600"/>
              <a:buChar char="○"/>
              <a:defRPr/>
            </a:lvl5pPr>
            <a:lvl6pPr marL="2743131" lvl="5" indent="-393690">
              <a:spcBef>
                <a:spcPts val="0"/>
              </a:spcBef>
              <a:spcAft>
                <a:spcPts val="0"/>
              </a:spcAft>
              <a:buSzPts val="2600"/>
              <a:buChar char="■"/>
              <a:defRPr/>
            </a:lvl6pPr>
            <a:lvl7pPr marL="3200320" lvl="6" indent="-393690">
              <a:spcBef>
                <a:spcPts val="0"/>
              </a:spcBef>
              <a:spcAft>
                <a:spcPts val="0"/>
              </a:spcAft>
              <a:buSzPts val="2600"/>
              <a:buChar char="●"/>
              <a:defRPr/>
            </a:lvl7pPr>
            <a:lvl8pPr marL="3657509" lvl="7" indent="-393690">
              <a:spcBef>
                <a:spcPts val="0"/>
              </a:spcBef>
              <a:spcAft>
                <a:spcPts val="0"/>
              </a:spcAft>
              <a:buSzPts val="2600"/>
              <a:buChar char="○"/>
              <a:defRPr/>
            </a:lvl8pPr>
            <a:lvl9pPr marL="4114697" lvl="8" indent="-393690">
              <a:spcBef>
                <a:spcPts val="0"/>
              </a:spcBef>
              <a:spcAft>
                <a:spcPts val="0"/>
              </a:spcAft>
              <a:buSzPts val="2600"/>
              <a:buChar char="■"/>
              <a:defRPr/>
            </a:lvl9pPr>
          </a:lstStyle>
          <a:p>
            <a:endParaRPr/>
          </a:p>
        </p:txBody>
      </p:sp>
      <p:sp>
        <p:nvSpPr>
          <p:cNvPr id="31" name="Google Shape;31;p5"/>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
        <p:nvSpPr>
          <p:cNvPr id="32" name="Google Shape;32;p5"/>
          <p:cNvSpPr/>
          <p:nvPr/>
        </p:nvSpPr>
        <p:spPr>
          <a:xfrm>
            <a:off x="7943751" y="393425"/>
            <a:ext cx="806700" cy="806700"/>
          </a:xfrm>
          <a:prstGeom prst="rect">
            <a:avLst/>
          </a:prstGeom>
          <a:solidFill>
            <a:srgbClr val="FFFFFF">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74"/>
        <p:cNvGrpSpPr/>
        <p:nvPr/>
      </p:nvGrpSpPr>
      <p:grpSpPr>
        <a:xfrm>
          <a:off x="0" y="0"/>
          <a:ext cx="0" cy="0"/>
          <a:chOff x="0" y="0"/>
          <a:chExt cx="0" cy="0"/>
        </a:xfrm>
      </p:grpSpPr>
      <p:sp>
        <p:nvSpPr>
          <p:cNvPr id="75" name="Google Shape;75;p11"/>
          <p:cNvSpPr/>
          <p:nvPr/>
        </p:nvSpPr>
        <p:spPr>
          <a:xfrm>
            <a:off x="1271101"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 name="Google Shape;76;p11"/>
          <p:cNvSpPr/>
          <p:nvPr/>
        </p:nvSpPr>
        <p:spPr>
          <a:xfrm>
            <a:off x="8750300" y="4356125"/>
            <a:ext cx="393600" cy="3936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 name="Google Shape;77;p11"/>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
        <p:nvSpPr>
          <p:cNvPr id="5" name="Google Shape;63;p9">
            <a:extLst>
              <a:ext uri="{FF2B5EF4-FFF2-40B4-BE49-F238E27FC236}">
                <a16:creationId xmlns:a16="http://schemas.microsoft.com/office/drawing/2014/main" id="{CA3BDF16-680A-2147-8C33-F1BB20F282A0}"/>
              </a:ext>
            </a:extLst>
          </p:cNvPr>
          <p:cNvSpPr/>
          <p:nvPr userDrawn="1"/>
        </p:nvSpPr>
        <p:spPr>
          <a:xfrm>
            <a:off x="877501" y="393525"/>
            <a:ext cx="7872900" cy="8067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 name="Google Shape;64;p9">
            <a:extLst>
              <a:ext uri="{FF2B5EF4-FFF2-40B4-BE49-F238E27FC236}">
                <a16:creationId xmlns:a16="http://schemas.microsoft.com/office/drawing/2014/main" id="{207C3E2B-6103-2746-B2BF-861CD21E9FF2}"/>
              </a:ext>
            </a:extLst>
          </p:cNvPr>
          <p:cNvSpPr txBox="1">
            <a:spLocks noGrp="1"/>
          </p:cNvSpPr>
          <p:nvPr>
            <p:ph type="title"/>
          </p:nvPr>
        </p:nvSpPr>
        <p:spPr>
          <a:xfrm>
            <a:off x="1182201" y="393475"/>
            <a:ext cx="6739500" cy="806700"/>
          </a:xfrm>
          <a:prstGeom prst="rect">
            <a:avLst/>
          </a:prstGeom>
        </p:spPr>
        <p:txBody>
          <a:bodyPr spcFirstLastPara="1" wrap="square" lIns="91425" tIns="91425" rIns="91425" bIns="91425" anchor="ctr"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7" name="Google Shape;66;p9">
            <a:extLst>
              <a:ext uri="{FF2B5EF4-FFF2-40B4-BE49-F238E27FC236}">
                <a16:creationId xmlns:a16="http://schemas.microsoft.com/office/drawing/2014/main" id="{8D1686CF-1B57-954F-8B19-0BE6565AB139}"/>
              </a:ext>
            </a:extLst>
          </p:cNvPr>
          <p:cNvSpPr/>
          <p:nvPr userDrawn="1"/>
        </p:nvSpPr>
        <p:spPr>
          <a:xfrm>
            <a:off x="7943751" y="393425"/>
            <a:ext cx="806700" cy="806700"/>
          </a:xfrm>
          <a:prstGeom prst="rect">
            <a:avLst/>
          </a:prstGeom>
          <a:solidFill>
            <a:srgbClr val="FFFFFF">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996800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1"/>
            <a:ext cx="7772400" cy="1102519"/>
          </a:xfrm>
        </p:spPr>
        <p:txBody>
          <a:bodyPr/>
          <a:lstStyle>
            <a:lvl1pPr algn="ctr">
              <a:defRPr/>
            </a:lvl1pPr>
          </a:lstStyle>
          <a:p>
            <a:r>
              <a:rPr lang="fr-FR"/>
              <a:t>Cliquez pour modifier le style du titre</a:t>
            </a: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C593535E-7CCF-44A7-B3BB-69C7C11AF562}" type="datetimeFigureOut">
              <a:rPr lang="fr-FR" smtClean="0"/>
              <a:pPr/>
              <a:t>24/01/2023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28CA7EC-60F9-4045-A67B-E57BF0519B98}" type="slidenum">
              <a:rPr lang="fr-FR" smtClean="0"/>
              <a:pPr/>
              <a:t>‹N°›</a:t>
            </a:fld>
            <a:endParaRPr lang="fr-FR"/>
          </a:p>
        </p:txBody>
      </p:sp>
    </p:spTree>
    <p:extLst>
      <p:ext uri="{BB962C8B-B14F-4D97-AF65-F5344CB8AC3E}">
        <p14:creationId xmlns:p14="http://schemas.microsoft.com/office/powerpoint/2010/main" val="1681341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83568" y="40314"/>
            <a:ext cx="8003232" cy="857250"/>
          </a:xfrm>
        </p:spPr>
        <p:txBody>
          <a:bodyPr/>
          <a:lstStyle/>
          <a:p>
            <a:r>
              <a:rPr lang="fr-FR"/>
              <a:t>Cliquez pour modifier le style du titre</a:t>
            </a:r>
          </a:p>
        </p:txBody>
      </p:sp>
      <p:sp>
        <p:nvSpPr>
          <p:cNvPr id="3" name="Espace réservé du contenu 2"/>
          <p:cNvSpPr>
            <a:spLocks noGrp="1"/>
          </p:cNvSpPr>
          <p:nvPr>
            <p:ph idx="1"/>
          </p:nvPr>
        </p:nvSpPr>
        <p:spPr>
          <a:xfrm>
            <a:off x="539552" y="1167595"/>
            <a:ext cx="8229600" cy="33944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593535E-7CCF-44A7-B3BB-69C7C11AF562}" type="datetimeFigureOut">
              <a:rPr lang="fr-FR" smtClean="0"/>
              <a:pPr/>
              <a:t>24/01/2023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28CA7EC-60F9-4045-A67B-E57BF0519B98}" type="slidenum">
              <a:rPr lang="fr-FR" smtClean="0"/>
              <a:pPr/>
              <a:t>‹N°›</a:t>
            </a:fld>
            <a:endParaRPr lang="fr-FR"/>
          </a:p>
        </p:txBody>
      </p:sp>
    </p:spTree>
    <p:extLst>
      <p:ext uri="{BB962C8B-B14F-4D97-AF65-F5344CB8AC3E}">
        <p14:creationId xmlns:p14="http://schemas.microsoft.com/office/powerpoint/2010/main" val="3455957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3000" b="1" cap="all"/>
            </a:lvl1pPr>
          </a:lstStyle>
          <a:p>
            <a:r>
              <a:rPr lang="fr-FR"/>
              <a:t>Cliquez pour modifier le style du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593535E-7CCF-44A7-B3BB-69C7C11AF562}" type="datetimeFigureOut">
              <a:rPr lang="fr-FR" smtClean="0"/>
              <a:pPr/>
              <a:t>24/01/2023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28CA7EC-60F9-4045-A67B-E57BF0519B98}" type="slidenum">
              <a:rPr lang="fr-FR" smtClean="0"/>
              <a:pPr/>
              <a:t>‹N°›</a:t>
            </a:fld>
            <a:endParaRPr lang="fr-FR"/>
          </a:p>
        </p:txBody>
      </p:sp>
    </p:spTree>
    <p:extLst>
      <p:ext uri="{BB962C8B-B14F-4D97-AF65-F5344CB8AC3E}">
        <p14:creationId xmlns:p14="http://schemas.microsoft.com/office/powerpoint/2010/main" val="2703938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593535E-7CCF-44A7-B3BB-69C7C11AF562}" type="datetimeFigureOut">
              <a:rPr lang="fr-FR" smtClean="0"/>
              <a:pPr/>
              <a:t>24/01/2023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28CA7EC-60F9-4045-A67B-E57BF0519B98}" type="slidenum">
              <a:rPr lang="fr-FR" smtClean="0"/>
              <a:pPr/>
              <a:t>‹N°›</a:t>
            </a:fld>
            <a:endParaRPr lang="fr-FR"/>
          </a:p>
        </p:txBody>
      </p:sp>
    </p:spTree>
    <p:extLst>
      <p:ext uri="{BB962C8B-B14F-4D97-AF65-F5344CB8AC3E}">
        <p14:creationId xmlns:p14="http://schemas.microsoft.com/office/powerpoint/2010/main" val="3639760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1" y="1151335"/>
            <a:ext cx="4040188" cy="47982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457201" y="1631156"/>
            <a:ext cx="4040188" cy="2963466"/>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7" y="1151335"/>
            <a:ext cx="4041775" cy="47982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7" y="1631156"/>
            <a:ext cx="4041775" cy="2963466"/>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593535E-7CCF-44A7-B3BB-69C7C11AF562}" type="datetimeFigureOut">
              <a:rPr lang="fr-FR" smtClean="0"/>
              <a:pPr/>
              <a:t>24/01/2023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28CA7EC-60F9-4045-A67B-E57BF0519B98}" type="slidenum">
              <a:rPr lang="fr-FR" smtClean="0"/>
              <a:pPr/>
              <a:t>‹N°›</a:t>
            </a:fld>
            <a:endParaRPr lang="fr-FR"/>
          </a:p>
        </p:txBody>
      </p:sp>
    </p:spTree>
    <p:extLst>
      <p:ext uri="{BB962C8B-B14F-4D97-AF65-F5344CB8AC3E}">
        <p14:creationId xmlns:p14="http://schemas.microsoft.com/office/powerpoint/2010/main" val="2056848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C593535E-7CCF-44A7-B3BB-69C7C11AF562}" type="datetimeFigureOut">
              <a:rPr lang="fr-FR" smtClean="0"/>
              <a:pPr/>
              <a:t>24/01/2023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28CA7EC-60F9-4045-A67B-E57BF0519B98}" type="slidenum">
              <a:rPr lang="fr-FR" smtClean="0"/>
              <a:pPr/>
              <a:t>‹N°›</a:t>
            </a:fld>
            <a:endParaRPr lang="fr-FR"/>
          </a:p>
        </p:txBody>
      </p:sp>
    </p:spTree>
    <p:extLst>
      <p:ext uri="{BB962C8B-B14F-4D97-AF65-F5344CB8AC3E}">
        <p14:creationId xmlns:p14="http://schemas.microsoft.com/office/powerpoint/2010/main" val="37693372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dpi="0" rotWithShape="1">
          <a:blip r:embed="rId5">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82201" y="393475"/>
            <a:ext cx="6739500" cy="8067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1pPr>
            <a:lvl2pPr lvl="1">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2pPr>
            <a:lvl3pPr lvl="2">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3pPr>
            <a:lvl4pPr lvl="3">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4pPr>
            <a:lvl5pPr lvl="4">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5pPr>
            <a:lvl6pPr lvl="5">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6pPr>
            <a:lvl7pPr lvl="6">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7pPr>
            <a:lvl8pPr lvl="7">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8pPr>
            <a:lvl9pPr lvl="8">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1556331" y="1349141"/>
            <a:ext cx="7085700" cy="2938500"/>
          </a:xfrm>
          <a:prstGeom prst="rect">
            <a:avLst/>
          </a:prstGeom>
          <a:noFill/>
          <a:ln>
            <a:noFill/>
          </a:ln>
        </p:spPr>
        <p:txBody>
          <a:bodyPr spcFirstLastPara="1" wrap="square" lIns="91425" tIns="91425" rIns="91425" bIns="91425" anchor="t" anchorCtr="0"/>
          <a:lstStyle>
            <a:lvl1pPr marL="457200" lvl="0" indent="-393700">
              <a:spcBef>
                <a:spcPts val="600"/>
              </a:spcBef>
              <a:spcAft>
                <a:spcPts val="0"/>
              </a:spcAft>
              <a:buClr>
                <a:srgbClr val="D9D9D9"/>
              </a:buClr>
              <a:buSzPts val="2600"/>
              <a:buFont typeface="Barlow"/>
              <a:buChar char="▪"/>
              <a:defRPr sz="2600">
                <a:solidFill>
                  <a:srgbClr val="434343"/>
                </a:solidFill>
                <a:latin typeface="Barlow"/>
                <a:ea typeface="Barlow"/>
                <a:cs typeface="Barlow"/>
                <a:sym typeface="Barlow"/>
              </a:defRPr>
            </a:lvl1pPr>
            <a:lvl2pPr marL="914400" lvl="1"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2pPr>
            <a:lvl3pPr marL="1371600" lvl="2"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3pPr>
            <a:lvl4pPr marL="1828800" lvl="3"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4pPr>
            <a:lvl5pPr marL="2286000" lvl="4"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5pPr>
            <a:lvl6pPr marL="2743200" lvl="5"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6pPr>
            <a:lvl7pPr marL="3200400" lvl="6"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7pPr>
            <a:lvl8pPr marL="3657600" lvl="7"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8pPr>
            <a:lvl9pPr marL="4114800" lvl="8"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9pPr>
          </a:lstStyle>
          <a:p>
            <a:endParaRPr/>
          </a:p>
        </p:txBody>
      </p:sp>
      <p:sp>
        <p:nvSpPr>
          <p:cNvPr id="8" name="Google Shape;8;p1"/>
          <p:cNvSpPr txBox="1">
            <a:spLocks noGrp="1"/>
          </p:cNvSpPr>
          <p:nvPr>
            <p:ph type="sldNum" idx="12"/>
          </p:nvPr>
        </p:nvSpPr>
        <p:spPr>
          <a:xfrm>
            <a:off x="8750400" y="4356225"/>
            <a:ext cx="393600" cy="393600"/>
          </a:xfrm>
          <a:prstGeom prst="rect">
            <a:avLst/>
          </a:prstGeom>
          <a:noFill/>
          <a:ln>
            <a:noFill/>
          </a:ln>
        </p:spPr>
        <p:txBody>
          <a:bodyPr spcFirstLastPara="1" wrap="square" lIns="91425" tIns="91425" rIns="91425" bIns="91425" anchor="ctr" anchorCtr="0">
            <a:noAutofit/>
          </a:bodyPr>
          <a:lstStyle>
            <a:lvl1pPr lvl="0" algn="ctr">
              <a:buNone/>
              <a:defRPr sz="1200" b="1">
                <a:solidFill>
                  <a:srgbClr val="FFFFFF"/>
                </a:solidFill>
                <a:latin typeface="Barlow"/>
                <a:ea typeface="Barlow"/>
                <a:cs typeface="Barlow"/>
                <a:sym typeface="Barlow"/>
              </a:defRPr>
            </a:lvl1pPr>
            <a:lvl2pPr lvl="1" algn="ctr">
              <a:buNone/>
              <a:defRPr sz="1200" b="1">
                <a:solidFill>
                  <a:srgbClr val="FFFFFF"/>
                </a:solidFill>
                <a:latin typeface="Barlow"/>
                <a:ea typeface="Barlow"/>
                <a:cs typeface="Barlow"/>
                <a:sym typeface="Barlow"/>
              </a:defRPr>
            </a:lvl2pPr>
            <a:lvl3pPr lvl="2" algn="ctr">
              <a:buNone/>
              <a:defRPr sz="1200" b="1">
                <a:solidFill>
                  <a:srgbClr val="FFFFFF"/>
                </a:solidFill>
                <a:latin typeface="Barlow"/>
                <a:ea typeface="Barlow"/>
                <a:cs typeface="Barlow"/>
                <a:sym typeface="Barlow"/>
              </a:defRPr>
            </a:lvl3pPr>
            <a:lvl4pPr lvl="3" algn="ctr">
              <a:buNone/>
              <a:defRPr sz="1200" b="1">
                <a:solidFill>
                  <a:srgbClr val="FFFFFF"/>
                </a:solidFill>
                <a:latin typeface="Barlow"/>
                <a:ea typeface="Barlow"/>
                <a:cs typeface="Barlow"/>
                <a:sym typeface="Barlow"/>
              </a:defRPr>
            </a:lvl4pPr>
            <a:lvl5pPr lvl="4" algn="ctr">
              <a:buNone/>
              <a:defRPr sz="1200" b="1">
                <a:solidFill>
                  <a:srgbClr val="FFFFFF"/>
                </a:solidFill>
                <a:latin typeface="Barlow"/>
                <a:ea typeface="Barlow"/>
                <a:cs typeface="Barlow"/>
                <a:sym typeface="Barlow"/>
              </a:defRPr>
            </a:lvl5pPr>
            <a:lvl6pPr lvl="5" algn="ctr">
              <a:buNone/>
              <a:defRPr sz="1200" b="1">
                <a:solidFill>
                  <a:srgbClr val="FFFFFF"/>
                </a:solidFill>
                <a:latin typeface="Barlow"/>
                <a:ea typeface="Barlow"/>
                <a:cs typeface="Barlow"/>
                <a:sym typeface="Barlow"/>
              </a:defRPr>
            </a:lvl6pPr>
            <a:lvl7pPr lvl="6" algn="ctr">
              <a:buNone/>
              <a:defRPr sz="1200" b="1">
                <a:solidFill>
                  <a:srgbClr val="FFFFFF"/>
                </a:solidFill>
                <a:latin typeface="Barlow"/>
                <a:ea typeface="Barlow"/>
                <a:cs typeface="Barlow"/>
                <a:sym typeface="Barlow"/>
              </a:defRPr>
            </a:lvl7pPr>
            <a:lvl8pPr lvl="7" algn="ctr">
              <a:buNone/>
              <a:defRPr sz="1200" b="1">
                <a:solidFill>
                  <a:srgbClr val="FFFFFF"/>
                </a:solidFill>
                <a:latin typeface="Barlow"/>
                <a:ea typeface="Barlow"/>
                <a:cs typeface="Barlow"/>
                <a:sym typeface="Barlow"/>
              </a:defRPr>
            </a:lvl8pPr>
            <a:lvl9pPr lvl="8" algn="ctr">
              <a:buNone/>
              <a:defRPr sz="1200" b="1">
                <a:solidFill>
                  <a:srgbClr val="FFFFFF"/>
                </a:solidFill>
                <a:latin typeface="Barlow"/>
                <a:ea typeface="Barlow"/>
                <a:cs typeface="Barlow"/>
                <a:sym typeface="Barlow"/>
              </a:defRPr>
            </a:lvl9pPr>
          </a:lstStyle>
          <a:p>
            <a:fld id="{00000000-1234-1234-1234-123412341234}" type="slidenum">
              <a:rPr lang="fr-FR" smtClean="0"/>
              <a:pPr/>
              <a:t>‹N°›</a:t>
            </a:fld>
            <a:endParaRPr lang="fr-F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61"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0"/>
            <a:ext cx="9144000" cy="897564"/>
          </a:xfrm>
          <a:prstGeom prst="rect">
            <a:avLst/>
          </a:prstGeom>
          <a:solidFill>
            <a:srgbClr val="AF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1"/>
          </a:p>
        </p:txBody>
      </p:sp>
      <p:sp>
        <p:nvSpPr>
          <p:cNvPr id="2" name="Espace réservé du titre 1"/>
          <p:cNvSpPr>
            <a:spLocks noGrp="1"/>
          </p:cNvSpPr>
          <p:nvPr>
            <p:ph type="title"/>
          </p:nvPr>
        </p:nvSpPr>
        <p:spPr>
          <a:xfrm>
            <a:off x="251520" y="40314"/>
            <a:ext cx="8435280" cy="85725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latin typeface="Calibri" pitchFamily="34" charset="0"/>
              </a:defRPr>
            </a:lvl1pPr>
          </a:lstStyle>
          <a:p>
            <a:fld id="{C593535E-7CCF-44A7-B3BB-69C7C11AF562}" type="datetimeFigureOut">
              <a:rPr lang="fr-FR" smtClean="0"/>
              <a:pPr/>
              <a:t>24/01/2023</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latin typeface="Calibri" pitchFamily="34" charset="0"/>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latin typeface="Calibri" pitchFamily="34" charset="0"/>
              </a:defRPr>
            </a:lvl1pPr>
          </a:lstStyle>
          <a:p>
            <a:fld id="{B28CA7EC-60F9-4045-A67B-E57BF0519B98}" type="slidenum">
              <a:rPr lang="fr-FR" smtClean="0"/>
              <a:pPr/>
              <a:t>‹N°›</a:t>
            </a:fld>
            <a:endParaRPr lang="fr-FR"/>
          </a:p>
        </p:txBody>
      </p:sp>
      <p:pic>
        <p:nvPicPr>
          <p:cNvPr id="9" name="Image 8" descr="BLOC MARQUE SC.jpg"/>
          <p:cNvPicPr>
            <a:picLocks noChangeAspect="1"/>
          </p:cNvPicPr>
          <p:nvPr/>
        </p:nvPicPr>
        <p:blipFill>
          <a:blip r:embed="rId14" cstate="print"/>
          <a:stretch>
            <a:fillRect/>
          </a:stretch>
        </p:blipFill>
        <p:spPr>
          <a:xfrm>
            <a:off x="3707905" y="4523900"/>
            <a:ext cx="1933204" cy="619603"/>
          </a:xfrm>
          <a:prstGeom prst="rect">
            <a:avLst/>
          </a:prstGeom>
        </p:spPr>
      </p:pic>
      <p:sp>
        <p:nvSpPr>
          <p:cNvPr id="10" name="Rectangle 9"/>
          <p:cNvSpPr/>
          <p:nvPr userDrawn="1"/>
        </p:nvSpPr>
        <p:spPr>
          <a:xfrm>
            <a:off x="0" y="0"/>
            <a:ext cx="9144000" cy="897564"/>
          </a:xfrm>
          <a:prstGeom prst="rect">
            <a:avLst/>
          </a:prstGeom>
          <a:solidFill>
            <a:srgbClr val="AF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1"/>
          </a:p>
        </p:txBody>
      </p:sp>
      <p:pic>
        <p:nvPicPr>
          <p:cNvPr id="11" name="Image 10" descr="BLOC MARQUE SC.jpg"/>
          <p:cNvPicPr>
            <a:picLocks noChangeAspect="1"/>
          </p:cNvPicPr>
          <p:nvPr userDrawn="1"/>
        </p:nvPicPr>
        <p:blipFill>
          <a:blip r:embed="rId14" cstate="print"/>
          <a:stretch>
            <a:fillRect/>
          </a:stretch>
        </p:blipFill>
        <p:spPr>
          <a:xfrm>
            <a:off x="3707905" y="4523900"/>
            <a:ext cx="1933204" cy="619603"/>
          </a:xfrm>
          <a:prstGeom prst="rect">
            <a:avLst/>
          </a:prstGeom>
        </p:spPr>
      </p:pic>
    </p:spTree>
    <p:extLst>
      <p:ext uri="{BB962C8B-B14F-4D97-AF65-F5344CB8AC3E}">
        <p14:creationId xmlns:p14="http://schemas.microsoft.com/office/powerpoint/2010/main" val="157036404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783" rtl="0" eaLnBrk="1" latinLnBrk="0" hangingPunct="1">
        <a:spcBef>
          <a:spcPct val="0"/>
        </a:spcBef>
        <a:buNone/>
        <a:defRPr sz="2700" b="1" kern="1200">
          <a:solidFill>
            <a:srgbClr val="314281"/>
          </a:solidFill>
          <a:latin typeface="Calibri" pitchFamily="34" charset="0"/>
          <a:ea typeface="+mj-ea"/>
          <a:cs typeface="+mj-cs"/>
        </a:defRPr>
      </a:lvl1pPr>
    </p:titleStyle>
    <p:bodyStyle>
      <a:lvl1pPr marL="257168" indent="-257168" algn="l" defTabSz="685783" rtl="0" eaLnBrk="1" latinLnBrk="0" hangingPunct="1">
        <a:spcBef>
          <a:spcPct val="20000"/>
        </a:spcBef>
        <a:buFont typeface="Wingdings" pitchFamily="2" charset="2"/>
        <a:buChar char="§"/>
        <a:defRPr sz="1800" b="1" kern="1200">
          <a:solidFill>
            <a:schemeClr val="tx1"/>
          </a:solidFill>
          <a:latin typeface="Calibri" pitchFamily="34" charset="0"/>
          <a:ea typeface="+mn-ea"/>
          <a:cs typeface="+mn-cs"/>
        </a:defRPr>
      </a:lvl1pPr>
      <a:lvl2pPr marL="557199" indent="-214308" algn="l" defTabSz="685783" rtl="0" eaLnBrk="1" latinLnBrk="0" hangingPunct="1">
        <a:spcBef>
          <a:spcPct val="20000"/>
        </a:spcBef>
        <a:buFont typeface="Arial" pitchFamily="34" charset="0"/>
        <a:buChar char="–"/>
        <a:defRPr sz="1800" kern="1200">
          <a:solidFill>
            <a:schemeClr val="tx1"/>
          </a:solidFill>
          <a:latin typeface="Calibri" pitchFamily="34" charset="0"/>
          <a:ea typeface="+mn-ea"/>
          <a:cs typeface="+mn-cs"/>
        </a:defRPr>
      </a:lvl2pPr>
      <a:lvl3pPr marL="857229" indent="-171446" algn="l" defTabSz="685783" rtl="0" eaLnBrk="1" latinLnBrk="0" hangingPunct="1">
        <a:spcBef>
          <a:spcPct val="20000"/>
        </a:spcBef>
        <a:buFont typeface="Arial" pitchFamily="34" charset="0"/>
        <a:buChar char="•"/>
        <a:defRPr sz="1500" kern="1200">
          <a:solidFill>
            <a:schemeClr val="tx1"/>
          </a:solidFill>
          <a:latin typeface="Calibri" pitchFamily="34" charset="0"/>
          <a:ea typeface="+mn-ea"/>
          <a:cs typeface="+mn-cs"/>
        </a:defRPr>
      </a:lvl3pPr>
      <a:lvl4pPr marL="1200121" indent="-171446" algn="l" defTabSz="685783" rtl="0" eaLnBrk="1" latinLnBrk="0" hangingPunct="1">
        <a:spcBef>
          <a:spcPct val="20000"/>
        </a:spcBef>
        <a:buFont typeface="Arial" pitchFamily="34" charset="0"/>
        <a:buChar char="–"/>
        <a:defRPr sz="1500" kern="1200">
          <a:solidFill>
            <a:schemeClr val="tx1"/>
          </a:solidFill>
          <a:latin typeface="Calibri" pitchFamily="34" charset="0"/>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Calibri" pitchFamily="34" charset="0"/>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hyperlink" Target="https://www.fnogec.org/service-civique/campagne-2022-2023-kit-comple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red.educagri.fr/wp-content/uploads/2022/11/GUIDEA1.pdf" TargetMode="External"/><Relationship Id="rId5" Type="http://schemas.openxmlformats.org/officeDocument/2006/relationships/hyperlink" Target="https://france-volontaires.org/accueillir-des-volontaires/" TargetMode="External"/><Relationship Id="rId4" Type="http://schemas.openxmlformats.org/officeDocument/2006/relationships/hyperlink" Target="https://www.france-volontaires.org/app/uploads/2019/01/Guide-Accueil-volontaires-internationaux-SC-2018.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france-volontaires.org/temoignage/kip-et-mind-deux-jeunes-laotiennes-en-mission-de-service-civique-en-franc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youtu.be/YQE-U0oxDRw" TargetMode="External"/><Relationship Id="rId4" Type="http://schemas.openxmlformats.org/officeDocument/2006/relationships/hyperlink" Target="http://www.solidacoop-cneap.fr/project/volontaire-de-reciprocite-au-cneap-le-fil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hyperlink" Target="mailto:m-gac@enseignement-catholique.fr"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mailto:a-baril@fnogec.org" TargetMode="External"/><Relationship Id="rId4" Type="http://schemas.openxmlformats.org/officeDocument/2006/relationships/hyperlink" Target="mailto:Stephanie.dumortier@cneap.f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70D8FBC-D70A-FE47-95E1-0C0ACAD0CF5D}"/>
              </a:ext>
            </a:extLst>
          </p:cNvPr>
          <p:cNvPicPr>
            <a:picLocks noChangeAspect="1"/>
          </p:cNvPicPr>
          <p:nvPr/>
        </p:nvPicPr>
        <p:blipFill>
          <a:blip r:embed="rId3"/>
          <a:stretch>
            <a:fillRect/>
          </a:stretch>
        </p:blipFill>
        <p:spPr>
          <a:xfrm>
            <a:off x="1590558" y="1222553"/>
            <a:ext cx="6985619" cy="3929411"/>
          </a:xfrm>
          <a:prstGeom prst="rect">
            <a:avLst/>
          </a:prstGeom>
        </p:spPr>
      </p:pic>
      <p:sp>
        <p:nvSpPr>
          <p:cNvPr id="10" name="Rectangle 9">
            <a:extLst>
              <a:ext uri="{FF2B5EF4-FFF2-40B4-BE49-F238E27FC236}">
                <a16:creationId xmlns:a16="http://schemas.microsoft.com/office/drawing/2014/main" id="{8FC3D038-AE84-5F45-94BB-ECF9EB86AD1C}"/>
              </a:ext>
            </a:extLst>
          </p:cNvPr>
          <p:cNvSpPr/>
          <p:nvPr/>
        </p:nvSpPr>
        <p:spPr>
          <a:xfrm>
            <a:off x="7347888" y="-5750220"/>
            <a:ext cx="2795344" cy="1529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Arial"/>
            </a:endParaRPr>
          </a:p>
        </p:txBody>
      </p:sp>
      <p:sp>
        <p:nvSpPr>
          <p:cNvPr id="2" name="Espace réservé du numéro de diapositive 1">
            <a:extLst>
              <a:ext uri="{FF2B5EF4-FFF2-40B4-BE49-F238E27FC236}">
                <a16:creationId xmlns:a16="http://schemas.microsoft.com/office/drawing/2014/main" id="{EF3475F3-90F1-F244-B06B-BE51E1A41F2E}"/>
              </a:ext>
            </a:extLst>
          </p:cNvPr>
          <p:cNvSpPr>
            <a:spLocks noGrp="1"/>
          </p:cNvSpPr>
          <p:nvPr>
            <p:ph type="sldNum" idx="12"/>
          </p:nvPr>
        </p:nvSpPr>
        <p:spPr>
          <a:xfrm>
            <a:off x="8665395" y="4378031"/>
            <a:ext cx="393600" cy="393600"/>
          </a:xfrm>
        </p:spPr>
        <p:txBody>
          <a:bodyPr/>
          <a:lstStyle/>
          <a:p>
            <a:pPr defTabSz="914377">
              <a:defRPr/>
            </a:pPr>
            <a:fld id="{00000000-1234-1234-1234-123412341234}" type="slidenum">
              <a:rPr lang="fr-FR"/>
              <a:pPr defTabSz="914377">
                <a:defRPr/>
              </a:pPr>
              <a:t>1</a:t>
            </a:fld>
            <a:endParaRPr lang="fr-FR"/>
          </a:p>
        </p:txBody>
      </p:sp>
      <p:sp>
        <p:nvSpPr>
          <p:cNvPr id="5" name="Ellipse 4">
            <a:extLst>
              <a:ext uri="{FF2B5EF4-FFF2-40B4-BE49-F238E27FC236}">
                <a16:creationId xmlns:a16="http://schemas.microsoft.com/office/drawing/2014/main" id="{15FE25D6-8DBE-A945-85EE-3C1DEBA4686E}"/>
              </a:ext>
            </a:extLst>
          </p:cNvPr>
          <p:cNvSpPr/>
          <p:nvPr/>
        </p:nvSpPr>
        <p:spPr>
          <a:xfrm>
            <a:off x="1863769" y="3966311"/>
            <a:ext cx="1056705" cy="1056705"/>
          </a:xfrm>
          <a:prstGeom prst="ellipse">
            <a:avLst/>
          </a:prstGeom>
          <a:solidFill>
            <a:srgbClr val="6A8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Arial"/>
            </a:endParaRPr>
          </a:p>
        </p:txBody>
      </p:sp>
      <p:pic>
        <p:nvPicPr>
          <p:cNvPr id="6" name="Image 5">
            <a:extLst>
              <a:ext uri="{FF2B5EF4-FFF2-40B4-BE49-F238E27FC236}">
                <a16:creationId xmlns:a16="http://schemas.microsoft.com/office/drawing/2014/main" id="{09D0F6A6-8CDC-0947-9D7A-8A9F090072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9453" y="4049827"/>
            <a:ext cx="841839" cy="754375"/>
          </a:xfrm>
          <a:prstGeom prst="rect">
            <a:avLst/>
          </a:prstGeom>
        </p:spPr>
      </p:pic>
      <p:sp>
        <p:nvSpPr>
          <p:cNvPr id="8" name="ZoneTexte 7">
            <a:extLst>
              <a:ext uri="{FF2B5EF4-FFF2-40B4-BE49-F238E27FC236}">
                <a16:creationId xmlns:a16="http://schemas.microsoft.com/office/drawing/2014/main" id="{E88DD859-3C04-4E45-B498-E048E21C3920}"/>
              </a:ext>
            </a:extLst>
          </p:cNvPr>
          <p:cNvSpPr txBox="1"/>
          <p:nvPr/>
        </p:nvSpPr>
        <p:spPr>
          <a:xfrm>
            <a:off x="968188" y="450112"/>
            <a:ext cx="6731214" cy="584775"/>
          </a:xfrm>
          <a:prstGeom prst="rect">
            <a:avLst/>
          </a:prstGeom>
          <a:noFill/>
        </p:spPr>
        <p:txBody>
          <a:bodyPr wrap="square" rtlCol="0">
            <a:spAutoFit/>
          </a:bodyPr>
          <a:lstStyle/>
          <a:p>
            <a:pPr defTabSz="914377">
              <a:defRPr/>
            </a:pPr>
            <a:r>
              <a:rPr lang="fr-FR" sz="1600" b="1">
                <a:solidFill>
                  <a:schemeClr val="bg1"/>
                </a:solidFill>
                <a:latin typeface="Fira Sans Medium" panose="020B0503050000020004" pitchFamily="34" charset="0"/>
              </a:rPr>
              <a:t>WEBINAIRE : Tout savoir sur l’accueil d’un volontaire international en </a:t>
            </a:r>
          </a:p>
          <a:p>
            <a:pPr defTabSz="914377">
              <a:defRPr/>
            </a:pPr>
            <a:r>
              <a:rPr lang="fr-FR" sz="1600" b="1">
                <a:solidFill>
                  <a:schemeClr val="bg1"/>
                </a:solidFill>
                <a:latin typeface="Fira Sans Medium" panose="020B0503050000020004" pitchFamily="34" charset="0"/>
              </a:rPr>
              <a:t>service civique dans un établissement du SGEC ou du CNEAP</a:t>
            </a:r>
          </a:p>
        </p:txBody>
      </p:sp>
      <p:sp>
        <p:nvSpPr>
          <p:cNvPr id="9" name="Ellipse 8">
            <a:extLst>
              <a:ext uri="{FF2B5EF4-FFF2-40B4-BE49-F238E27FC236}">
                <a16:creationId xmlns:a16="http://schemas.microsoft.com/office/drawing/2014/main" id="{6B804921-C2B5-1D40-A5D9-53EF489F82CE}"/>
              </a:ext>
            </a:extLst>
          </p:cNvPr>
          <p:cNvSpPr/>
          <p:nvPr/>
        </p:nvSpPr>
        <p:spPr>
          <a:xfrm>
            <a:off x="5241284" y="1902704"/>
            <a:ext cx="1787245" cy="1690428"/>
          </a:xfrm>
          <a:prstGeom prst="ellipse">
            <a:avLst/>
          </a:prstGeom>
          <a:solidFill>
            <a:srgbClr val="6A88B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Arial"/>
            </a:endParaRPr>
          </a:p>
        </p:txBody>
      </p:sp>
      <p:sp>
        <p:nvSpPr>
          <p:cNvPr id="20" name="Rectangle 19">
            <a:extLst>
              <a:ext uri="{FF2B5EF4-FFF2-40B4-BE49-F238E27FC236}">
                <a16:creationId xmlns:a16="http://schemas.microsoft.com/office/drawing/2014/main" id="{5C49A994-0D5F-B34A-87C2-CB37A9F97071}"/>
              </a:ext>
            </a:extLst>
          </p:cNvPr>
          <p:cNvSpPr/>
          <p:nvPr/>
        </p:nvSpPr>
        <p:spPr>
          <a:xfrm>
            <a:off x="-1" y="0"/>
            <a:ext cx="178433" cy="2916000"/>
          </a:xfrm>
          <a:prstGeom prst="rect">
            <a:avLst/>
          </a:prstGeom>
          <a:solidFill>
            <a:srgbClr val="C4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Arial"/>
            </a:endParaRPr>
          </a:p>
        </p:txBody>
      </p:sp>
      <p:sp>
        <p:nvSpPr>
          <p:cNvPr id="21" name="Rectangle 20">
            <a:extLst>
              <a:ext uri="{FF2B5EF4-FFF2-40B4-BE49-F238E27FC236}">
                <a16:creationId xmlns:a16="http://schemas.microsoft.com/office/drawing/2014/main" id="{3DEA92AB-62E8-D147-A283-B9562D451AE9}"/>
              </a:ext>
            </a:extLst>
          </p:cNvPr>
          <p:cNvSpPr/>
          <p:nvPr/>
        </p:nvSpPr>
        <p:spPr>
          <a:xfrm rot="5400000">
            <a:off x="1379110" y="-1366771"/>
            <a:ext cx="182457" cy="2916000"/>
          </a:xfrm>
          <a:prstGeom prst="rect">
            <a:avLst/>
          </a:prstGeom>
          <a:solidFill>
            <a:srgbClr val="C4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Arial"/>
            </a:endParaRPr>
          </a:p>
        </p:txBody>
      </p:sp>
      <p:sp>
        <p:nvSpPr>
          <p:cNvPr id="22" name="Rectangle 21">
            <a:extLst>
              <a:ext uri="{FF2B5EF4-FFF2-40B4-BE49-F238E27FC236}">
                <a16:creationId xmlns:a16="http://schemas.microsoft.com/office/drawing/2014/main" id="{8119CEF2-79DA-D141-B3A2-B37E6A3EAFCA}"/>
              </a:ext>
            </a:extLst>
          </p:cNvPr>
          <p:cNvSpPr/>
          <p:nvPr/>
        </p:nvSpPr>
        <p:spPr>
          <a:xfrm rot="5400000">
            <a:off x="7596878" y="3594273"/>
            <a:ext cx="182457" cy="2916000"/>
          </a:xfrm>
          <a:prstGeom prst="rect">
            <a:avLst/>
          </a:prstGeom>
          <a:solidFill>
            <a:srgbClr val="C4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Arial"/>
            </a:endParaRPr>
          </a:p>
        </p:txBody>
      </p:sp>
      <p:sp>
        <p:nvSpPr>
          <p:cNvPr id="23" name="Rectangle 22">
            <a:extLst>
              <a:ext uri="{FF2B5EF4-FFF2-40B4-BE49-F238E27FC236}">
                <a16:creationId xmlns:a16="http://schemas.microsoft.com/office/drawing/2014/main" id="{2934FF25-40CF-E249-9DFA-69A229A6AD07}"/>
              </a:ext>
            </a:extLst>
          </p:cNvPr>
          <p:cNvSpPr/>
          <p:nvPr/>
        </p:nvSpPr>
        <p:spPr>
          <a:xfrm>
            <a:off x="8969780" y="2210950"/>
            <a:ext cx="178433" cy="2916000"/>
          </a:xfrm>
          <a:prstGeom prst="rect">
            <a:avLst/>
          </a:prstGeom>
          <a:solidFill>
            <a:srgbClr val="C4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Arial"/>
            </a:endParaRPr>
          </a:p>
        </p:txBody>
      </p:sp>
      <p:sp>
        <p:nvSpPr>
          <p:cNvPr id="11" name="Rectangle 10">
            <a:extLst>
              <a:ext uri="{FF2B5EF4-FFF2-40B4-BE49-F238E27FC236}">
                <a16:creationId xmlns:a16="http://schemas.microsoft.com/office/drawing/2014/main" id="{43D98AB9-D33F-734D-9689-B05E9368FB53}"/>
              </a:ext>
            </a:extLst>
          </p:cNvPr>
          <p:cNvSpPr/>
          <p:nvPr/>
        </p:nvSpPr>
        <p:spPr>
          <a:xfrm>
            <a:off x="-23629" y="3054407"/>
            <a:ext cx="1524969" cy="1248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CF169878-2C12-42C6-8CDF-C9D21FA54135}"/>
              </a:ext>
            </a:extLst>
          </p:cNvPr>
          <p:cNvPicPr>
            <a:picLocks noChangeAspect="1"/>
          </p:cNvPicPr>
          <p:nvPr/>
        </p:nvPicPr>
        <p:blipFill rotWithShape="1">
          <a:blip r:embed="rId5">
            <a:extLst>
              <a:ext uri="{28A0092B-C50C-407E-A947-70E740481C1C}">
                <a14:useLocalDpi xmlns:a14="http://schemas.microsoft.com/office/drawing/2010/main" val="0"/>
              </a:ext>
            </a:extLst>
          </a:blip>
          <a:srcRect b="10924"/>
          <a:stretch/>
        </p:blipFill>
        <p:spPr>
          <a:xfrm>
            <a:off x="12338" y="3992402"/>
            <a:ext cx="1262022" cy="1164858"/>
          </a:xfrm>
          <a:prstGeom prst="rect">
            <a:avLst/>
          </a:prstGeom>
        </p:spPr>
      </p:pic>
      <p:sp>
        <p:nvSpPr>
          <p:cNvPr id="3" name="ZoneTexte 2">
            <a:extLst>
              <a:ext uri="{FF2B5EF4-FFF2-40B4-BE49-F238E27FC236}">
                <a16:creationId xmlns:a16="http://schemas.microsoft.com/office/drawing/2014/main" id="{8A39B613-A013-4CC9-893A-AE5CB5F1DD08}"/>
              </a:ext>
            </a:extLst>
          </p:cNvPr>
          <p:cNvSpPr txBox="1"/>
          <p:nvPr/>
        </p:nvSpPr>
        <p:spPr>
          <a:xfrm>
            <a:off x="5185158" y="2546668"/>
            <a:ext cx="1899503" cy="369332"/>
          </a:xfrm>
          <a:prstGeom prst="rect">
            <a:avLst/>
          </a:prstGeom>
          <a:noFill/>
        </p:spPr>
        <p:txBody>
          <a:bodyPr wrap="square" rtlCol="0">
            <a:spAutoFit/>
          </a:bodyPr>
          <a:lstStyle/>
          <a:p>
            <a:pPr algn="ctr"/>
            <a:r>
              <a:rPr lang="fr-FR" sz="1800" b="1">
                <a:solidFill>
                  <a:schemeClr val="bg1"/>
                </a:solidFill>
              </a:rPr>
              <a:t>12 janvier 2023</a:t>
            </a:r>
          </a:p>
        </p:txBody>
      </p:sp>
      <p:pic>
        <p:nvPicPr>
          <p:cNvPr id="15" name="Image 14">
            <a:extLst>
              <a:ext uri="{FF2B5EF4-FFF2-40B4-BE49-F238E27FC236}">
                <a16:creationId xmlns:a16="http://schemas.microsoft.com/office/drawing/2014/main" id="{0254837B-099F-4547-9B76-28F19B18E189}"/>
              </a:ext>
            </a:extLst>
          </p:cNvPr>
          <p:cNvPicPr/>
          <p:nvPr/>
        </p:nvPicPr>
        <p:blipFill>
          <a:blip r:embed="rId6"/>
          <a:stretch>
            <a:fillRect/>
          </a:stretch>
        </p:blipFill>
        <p:spPr bwMode="auto">
          <a:xfrm>
            <a:off x="12339" y="3472316"/>
            <a:ext cx="1522088" cy="359852"/>
          </a:xfrm>
          <a:prstGeom prst="rect">
            <a:avLst/>
          </a:prstGeom>
          <a:noFill/>
          <a:ln w="9525">
            <a:noFill/>
            <a:miter lim="800000"/>
            <a:headEnd/>
            <a:tailEnd/>
          </a:ln>
        </p:spPr>
      </p:pic>
      <p:pic>
        <p:nvPicPr>
          <p:cNvPr id="4" name="Image 3">
            <a:extLst>
              <a:ext uri="{FF2B5EF4-FFF2-40B4-BE49-F238E27FC236}">
                <a16:creationId xmlns:a16="http://schemas.microsoft.com/office/drawing/2014/main" id="{23B7CD29-F67C-654B-0A23-A9525C77AAD1}"/>
              </a:ext>
            </a:extLst>
          </p:cNvPr>
          <p:cNvPicPr>
            <a:picLocks noChangeAspect="1"/>
          </p:cNvPicPr>
          <p:nvPr/>
        </p:nvPicPr>
        <p:blipFill>
          <a:blip r:embed="rId7"/>
          <a:stretch>
            <a:fillRect/>
          </a:stretch>
        </p:blipFill>
        <p:spPr>
          <a:xfrm>
            <a:off x="2572" y="2643536"/>
            <a:ext cx="1301595" cy="641113"/>
          </a:xfrm>
          <a:prstGeom prst="rect">
            <a:avLst/>
          </a:prstGeom>
        </p:spPr>
      </p:pic>
    </p:spTree>
    <p:extLst>
      <p:ext uri="{BB962C8B-B14F-4D97-AF65-F5344CB8AC3E}">
        <p14:creationId xmlns:p14="http://schemas.microsoft.com/office/powerpoint/2010/main" val="2624045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00927D-A1A1-2284-DB6D-403F9CA01C67}"/>
              </a:ext>
            </a:extLst>
          </p:cNvPr>
          <p:cNvSpPr>
            <a:spLocks noGrp="1"/>
          </p:cNvSpPr>
          <p:nvPr>
            <p:ph type="title"/>
          </p:nvPr>
        </p:nvSpPr>
        <p:spPr>
          <a:xfrm>
            <a:off x="1182201" y="393475"/>
            <a:ext cx="6832246" cy="806700"/>
          </a:xfrm>
        </p:spPr>
        <p:txBody>
          <a:bodyPr/>
          <a:lstStyle/>
          <a:p>
            <a:r>
              <a:rPr lang="fr-FR"/>
              <a:t>Les 8 principes fondamentaux du Service civique</a:t>
            </a:r>
          </a:p>
        </p:txBody>
      </p:sp>
      <p:sp>
        <p:nvSpPr>
          <p:cNvPr id="3" name="Espace réservé du texte 2">
            <a:extLst>
              <a:ext uri="{FF2B5EF4-FFF2-40B4-BE49-F238E27FC236}">
                <a16:creationId xmlns:a16="http://schemas.microsoft.com/office/drawing/2014/main" id="{5E65A29A-5146-111F-6156-1CBF2EAF2B83}"/>
              </a:ext>
            </a:extLst>
          </p:cNvPr>
          <p:cNvSpPr>
            <a:spLocks noGrp="1"/>
          </p:cNvSpPr>
          <p:nvPr>
            <p:ph type="body" idx="1"/>
          </p:nvPr>
        </p:nvSpPr>
        <p:spPr/>
        <p:txBody>
          <a:bodyPr/>
          <a:lstStyle/>
          <a:p>
            <a:r>
              <a:rPr lang="fr-FR" sz="2000"/>
              <a:t>Intérêt général</a:t>
            </a:r>
          </a:p>
          <a:p>
            <a:r>
              <a:rPr lang="fr-FR" sz="2000"/>
              <a:t>Citoyenneté</a:t>
            </a:r>
          </a:p>
          <a:p>
            <a:r>
              <a:rPr lang="fr-FR" sz="2000"/>
              <a:t>Mixité</a:t>
            </a:r>
          </a:p>
          <a:p>
            <a:r>
              <a:rPr lang="fr-FR" sz="2000"/>
              <a:t>Accessibilité</a:t>
            </a:r>
          </a:p>
          <a:p>
            <a:r>
              <a:rPr lang="fr-FR" sz="2000"/>
              <a:t>Complémentarité</a:t>
            </a:r>
          </a:p>
          <a:p>
            <a:r>
              <a:rPr lang="fr-FR" sz="2000"/>
              <a:t>Initiative</a:t>
            </a:r>
          </a:p>
          <a:p>
            <a:r>
              <a:rPr lang="fr-FR" sz="2000"/>
              <a:t>Accompagnement bienveillant</a:t>
            </a:r>
          </a:p>
          <a:p>
            <a:r>
              <a:rPr lang="fr-FR" sz="2000"/>
              <a:t>Respect du statut</a:t>
            </a:r>
          </a:p>
        </p:txBody>
      </p:sp>
      <p:sp>
        <p:nvSpPr>
          <p:cNvPr id="4" name="Espace réservé du numéro de diapositive 3">
            <a:extLst>
              <a:ext uri="{FF2B5EF4-FFF2-40B4-BE49-F238E27FC236}">
                <a16:creationId xmlns:a16="http://schemas.microsoft.com/office/drawing/2014/main" id="{179867C8-D472-34BC-9984-F02647BEEA22}"/>
              </a:ext>
            </a:extLst>
          </p:cNvPr>
          <p:cNvSpPr>
            <a:spLocks noGrp="1"/>
          </p:cNvSpPr>
          <p:nvPr>
            <p:ph type="sldNum" idx="12"/>
          </p:nvPr>
        </p:nvSpPr>
        <p:spPr/>
        <p:txBody>
          <a:bodyPr/>
          <a:lstStyle/>
          <a:p>
            <a:fld id="{00000000-1234-1234-1234-123412341234}" type="slidenum">
              <a:rPr lang="fr-FR" smtClean="0"/>
              <a:pPr/>
              <a:t>10</a:t>
            </a:fld>
            <a:endParaRPr lang="fr-FR"/>
          </a:p>
        </p:txBody>
      </p:sp>
      <p:pic>
        <p:nvPicPr>
          <p:cNvPr id="6" name="Image 5">
            <a:extLst>
              <a:ext uri="{FF2B5EF4-FFF2-40B4-BE49-F238E27FC236}">
                <a16:creationId xmlns:a16="http://schemas.microsoft.com/office/drawing/2014/main" id="{3CB6B81D-80A3-E63E-C7CD-16F0CC75D09A}"/>
              </a:ext>
            </a:extLst>
          </p:cNvPr>
          <p:cNvPicPr>
            <a:picLocks noChangeAspect="1"/>
          </p:cNvPicPr>
          <p:nvPr/>
        </p:nvPicPr>
        <p:blipFill rotWithShape="1">
          <a:blip r:embed="rId3"/>
          <a:srcRect l="35401" t="9144" r="35065" b="55181"/>
          <a:stretch/>
        </p:blipFill>
        <p:spPr>
          <a:xfrm>
            <a:off x="5670817" y="1275550"/>
            <a:ext cx="2850776" cy="3867950"/>
          </a:xfrm>
          <a:prstGeom prst="rect">
            <a:avLst/>
          </a:prstGeom>
        </p:spPr>
      </p:pic>
    </p:spTree>
    <p:extLst>
      <p:ext uri="{BB962C8B-B14F-4D97-AF65-F5344CB8AC3E}">
        <p14:creationId xmlns:p14="http://schemas.microsoft.com/office/powerpoint/2010/main" val="2483199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A84005-2DFD-4C9B-8BE5-FA01340FEAE5}"/>
              </a:ext>
            </a:extLst>
          </p:cNvPr>
          <p:cNvSpPr>
            <a:spLocks noGrp="1"/>
          </p:cNvSpPr>
          <p:nvPr>
            <p:ph type="title"/>
          </p:nvPr>
        </p:nvSpPr>
        <p:spPr/>
        <p:txBody>
          <a:bodyPr/>
          <a:lstStyle/>
          <a:p>
            <a:r>
              <a:rPr lang="fr-FR"/>
              <a:t>Les 9 axes de  missions proposés au sein de nos établissements</a:t>
            </a:r>
          </a:p>
        </p:txBody>
      </p:sp>
      <p:sp>
        <p:nvSpPr>
          <p:cNvPr id="3" name="Espace réservé du texte 2">
            <a:extLst>
              <a:ext uri="{FF2B5EF4-FFF2-40B4-BE49-F238E27FC236}">
                <a16:creationId xmlns:a16="http://schemas.microsoft.com/office/drawing/2014/main" id="{233420DF-9193-4D30-9A99-C597CEC72DAD}"/>
              </a:ext>
            </a:extLst>
          </p:cNvPr>
          <p:cNvSpPr>
            <a:spLocks noGrp="1"/>
          </p:cNvSpPr>
          <p:nvPr>
            <p:ph type="body" idx="1"/>
          </p:nvPr>
        </p:nvSpPr>
        <p:spPr>
          <a:xfrm>
            <a:off x="1556331" y="1349141"/>
            <a:ext cx="7085700" cy="3467788"/>
          </a:xfrm>
        </p:spPr>
        <p:txBody>
          <a:bodyPr/>
          <a:lstStyle/>
          <a:p>
            <a:pPr marL="456565" indent="-393065"/>
            <a:r>
              <a:rPr lang="fr-FR" sz="2000"/>
              <a:t>Education pour tous</a:t>
            </a:r>
            <a:endParaRPr lang="fr-FR"/>
          </a:p>
          <a:p>
            <a:pPr marL="456565" indent="-393065"/>
            <a:r>
              <a:rPr lang="fr-FR" sz="2000"/>
              <a:t>Culture et loisirs</a:t>
            </a:r>
          </a:p>
          <a:p>
            <a:pPr marL="456565" indent="-393065"/>
            <a:r>
              <a:rPr lang="fr-FR" sz="2000"/>
              <a:t>Sport (possibilité de label "Génération 2024")</a:t>
            </a:r>
          </a:p>
          <a:p>
            <a:pPr marL="456565" indent="-393065"/>
            <a:r>
              <a:rPr lang="fr-FR" sz="2000"/>
              <a:t>Environnement</a:t>
            </a:r>
          </a:p>
          <a:p>
            <a:pPr marL="456565" indent="-393065"/>
            <a:r>
              <a:rPr lang="fr-FR" sz="2000"/>
              <a:t>Santé</a:t>
            </a:r>
          </a:p>
          <a:p>
            <a:pPr marL="456565" indent="-393065"/>
            <a:r>
              <a:rPr lang="fr-FR" sz="2000"/>
              <a:t>Solidarité</a:t>
            </a:r>
          </a:p>
          <a:p>
            <a:pPr marL="456565" indent="-393065"/>
            <a:r>
              <a:rPr lang="fr-FR" sz="2000"/>
              <a:t>Mémoire et citoyenneté</a:t>
            </a:r>
          </a:p>
          <a:p>
            <a:pPr marL="456565" indent="-393065"/>
            <a:r>
              <a:rPr lang="fr-FR" sz="2000"/>
              <a:t>Développement international</a:t>
            </a:r>
          </a:p>
          <a:p>
            <a:pPr marL="456565" indent="-393065"/>
            <a:r>
              <a:rPr lang="fr-FR" sz="2000"/>
              <a:t>Citoyenneté européenne </a:t>
            </a:r>
          </a:p>
          <a:p>
            <a:pPr marL="456565" indent="-393065"/>
            <a:endParaRPr lang="fr-FR" sz="2000"/>
          </a:p>
          <a:p>
            <a:pPr marL="62865" indent="0">
              <a:buNone/>
            </a:pPr>
            <a:endParaRPr lang="fr-FR" sz="2000"/>
          </a:p>
          <a:p>
            <a:pPr marL="62865" indent="0">
              <a:buNone/>
            </a:pPr>
            <a:endParaRPr lang="fr-FR" sz="2000"/>
          </a:p>
        </p:txBody>
      </p:sp>
    </p:spTree>
    <p:extLst>
      <p:ext uri="{BB962C8B-B14F-4D97-AF65-F5344CB8AC3E}">
        <p14:creationId xmlns:p14="http://schemas.microsoft.com/office/powerpoint/2010/main" val="1399265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48CBAF-7F64-2C47-5148-F8B6F70DC39B}"/>
              </a:ext>
            </a:extLst>
          </p:cNvPr>
          <p:cNvSpPr>
            <a:spLocks noGrp="1"/>
          </p:cNvSpPr>
          <p:nvPr>
            <p:ph type="title"/>
          </p:nvPr>
        </p:nvSpPr>
        <p:spPr/>
        <p:txBody>
          <a:bodyPr/>
          <a:lstStyle/>
          <a:p>
            <a:r>
              <a:rPr lang="fr-FR"/>
              <a:t>Quelques exemples de missions</a:t>
            </a:r>
          </a:p>
        </p:txBody>
      </p:sp>
      <p:sp>
        <p:nvSpPr>
          <p:cNvPr id="3" name="Espace réservé du texte 2">
            <a:extLst>
              <a:ext uri="{FF2B5EF4-FFF2-40B4-BE49-F238E27FC236}">
                <a16:creationId xmlns:a16="http://schemas.microsoft.com/office/drawing/2014/main" id="{143DAE65-8774-A254-8EDB-5FB9EEF3F753}"/>
              </a:ext>
            </a:extLst>
          </p:cNvPr>
          <p:cNvSpPr>
            <a:spLocks noGrp="1"/>
          </p:cNvSpPr>
          <p:nvPr>
            <p:ph type="body" idx="1"/>
          </p:nvPr>
        </p:nvSpPr>
        <p:spPr>
          <a:xfrm>
            <a:off x="1300158" y="1511670"/>
            <a:ext cx="4175958" cy="2938500"/>
          </a:xfrm>
        </p:spPr>
        <p:txBody>
          <a:bodyPr/>
          <a:lstStyle/>
          <a:p>
            <a:pPr marL="62865" indent="0">
              <a:buNone/>
            </a:pPr>
            <a:r>
              <a:rPr lang="fr-FR" sz="2000" b="1"/>
              <a:t>Environnement </a:t>
            </a:r>
            <a:endParaRPr lang="fr-FR" sz="2000"/>
          </a:p>
          <a:p>
            <a:pPr marL="62865" indent="0">
              <a:buNone/>
            </a:pPr>
            <a:endParaRPr lang="fr-FR" sz="2000" b="1"/>
          </a:p>
          <a:p>
            <a:pPr marL="62865" indent="0">
              <a:buNone/>
            </a:pPr>
            <a:r>
              <a:rPr lang="fr-FR" sz="1600"/>
              <a:t>Promouvoir les gestes </a:t>
            </a:r>
            <a:r>
              <a:rPr lang="fr-FR" sz="1600" err="1"/>
              <a:t>éco-citoyens</a:t>
            </a:r>
            <a:endParaRPr lang="fr-FR" sz="1600"/>
          </a:p>
          <a:p>
            <a:pPr marL="62865" indent="0">
              <a:spcBef>
                <a:spcPts val="0"/>
              </a:spcBef>
              <a:buNone/>
            </a:pPr>
            <a:endParaRPr lang="fr-FR" sz="1050"/>
          </a:p>
          <a:p>
            <a:pPr marL="62865" indent="0">
              <a:buNone/>
            </a:pPr>
            <a:r>
              <a:rPr lang="fr-FR" sz="1600"/>
              <a:t>Sensibiliser le public scolaire aux enjeux de l’alimentation, lutte contre le gaspillage alimentaire</a:t>
            </a:r>
          </a:p>
          <a:p>
            <a:pPr marL="62865" indent="0">
              <a:spcBef>
                <a:spcPts val="0"/>
              </a:spcBef>
              <a:buNone/>
            </a:pPr>
            <a:endParaRPr lang="fr-FR" sz="1050"/>
          </a:p>
          <a:p>
            <a:pPr marL="62865" indent="0">
              <a:buNone/>
            </a:pPr>
            <a:r>
              <a:rPr lang="fr-FR" sz="1600"/>
              <a:t>Participation à l’animation d’activités en lien avec la nature </a:t>
            </a:r>
            <a:r>
              <a:rPr lang="fr-FR" sz="1400"/>
              <a:t>(jardin pédagogique, hôtel pour insectes, espace biodiversité, ..)</a:t>
            </a:r>
          </a:p>
        </p:txBody>
      </p:sp>
      <p:sp>
        <p:nvSpPr>
          <p:cNvPr id="4" name="Espace réservé du numéro de diapositive 3">
            <a:extLst>
              <a:ext uri="{FF2B5EF4-FFF2-40B4-BE49-F238E27FC236}">
                <a16:creationId xmlns:a16="http://schemas.microsoft.com/office/drawing/2014/main" id="{FA0DDFF5-175A-EFD4-77B1-10A1D9D3DE9C}"/>
              </a:ext>
            </a:extLst>
          </p:cNvPr>
          <p:cNvSpPr>
            <a:spLocks noGrp="1"/>
          </p:cNvSpPr>
          <p:nvPr>
            <p:ph type="sldNum" idx="12"/>
          </p:nvPr>
        </p:nvSpPr>
        <p:spPr/>
        <p:txBody>
          <a:bodyPr/>
          <a:lstStyle/>
          <a:p>
            <a:fld id="{00000000-1234-1234-1234-123412341234}" type="slidenum">
              <a:rPr lang="fr-FR" smtClean="0"/>
              <a:pPr/>
              <a:t>12</a:t>
            </a:fld>
            <a:endParaRPr lang="fr-FR"/>
          </a:p>
        </p:txBody>
      </p:sp>
      <p:sp>
        <p:nvSpPr>
          <p:cNvPr id="6" name="ZoneTexte 5">
            <a:extLst>
              <a:ext uri="{FF2B5EF4-FFF2-40B4-BE49-F238E27FC236}">
                <a16:creationId xmlns:a16="http://schemas.microsoft.com/office/drawing/2014/main" id="{52E10CAC-21CC-D954-A634-4E098307BC45}"/>
              </a:ext>
            </a:extLst>
          </p:cNvPr>
          <p:cNvSpPr txBox="1"/>
          <p:nvPr/>
        </p:nvSpPr>
        <p:spPr>
          <a:xfrm>
            <a:off x="5555411" y="1512886"/>
            <a:ext cx="3450131" cy="3046988"/>
          </a:xfrm>
          <a:prstGeom prst="rect">
            <a:avLst/>
          </a:prstGeom>
          <a:noFill/>
          <a:ln>
            <a:noFill/>
          </a:ln>
        </p:spPr>
        <p:txBody>
          <a:bodyPr wrap="square" lIns="91440" tIns="45720" rIns="91440" bIns="45720" rtlCol="0" anchor="t">
            <a:spAutoFit/>
          </a:bodyPr>
          <a:lstStyle/>
          <a:p>
            <a:r>
              <a:rPr lang="fr-FR" sz="2000" b="1">
                <a:solidFill>
                  <a:srgbClr val="434343"/>
                </a:solidFill>
                <a:latin typeface="Barlow"/>
                <a:sym typeface="Barlow"/>
              </a:rPr>
              <a:t>Education</a:t>
            </a:r>
            <a:r>
              <a:rPr lang="fr-FR" sz="2000" b="1">
                <a:solidFill>
                  <a:schemeClr val="tx1"/>
                </a:solidFill>
              </a:rPr>
              <a:t> </a:t>
            </a:r>
            <a:r>
              <a:rPr lang="fr-FR" sz="2000" b="1">
                <a:solidFill>
                  <a:srgbClr val="434343"/>
                </a:solidFill>
                <a:latin typeface="Barlow"/>
                <a:sym typeface="Barlow"/>
              </a:rPr>
              <a:t>pour tous</a:t>
            </a:r>
          </a:p>
          <a:p>
            <a:endParaRPr lang="fr-FR" sz="2400" b="1">
              <a:solidFill>
                <a:srgbClr val="434343"/>
              </a:solidFill>
              <a:latin typeface="Barlow"/>
              <a:sym typeface="Barlow"/>
            </a:endParaRPr>
          </a:p>
          <a:p>
            <a:r>
              <a:rPr lang="fr-FR" sz="1600">
                <a:solidFill>
                  <a:srgbClr val="434343"/>
                </a:solidFill>
                <a:latin typeface="Barlow"/>
                <a:sym typeface="Barlow"/>
              </a:rPr>
              <a:t>Accompagner des projets d’éducation à la citoyenneté</a:t>
            </a:r>
            <a:endParaRPr lang="fr-FR" sz="1600">
              <a:solidFill>
                <a:srgbClr val="434343"/>
              </a:solidFill>
              <a:latin typeface="Barlow"/>
            </a:endParaRPr>
          </a:p>
          <a:p>
            <a:endParaRPr lang="fr-FR" sz="1600">
              <a:solidFill>
                <a:srgbClr val="434343"/>
              </a:solidFill>
              <a:latin typeface="Barlow"/>
            </a:endParaRPr>
          </a:p>
          <a:p>
            <a:r>
              <a:rPr lang="fr-FR" sz="1600">
                <a:solidFill>
                  <a:srgbClr val="434343"/>
                </a:solidFill>
                <a:latin typeface="Barlow"/>
                <a:sym typeface="Barlow"/>
              </a:rPr>
              <a:t>Contribuer à la lutte contre le décrochage scolaire</a:t>
            </a:r>
            <a:endParaRPr lang="fr-FR" sz="1600">
              <a:solidFill>
                <a:srgbClr val="434343"/>
              </a:solidFill>
              <a:latin typeface="Barlow"/>
            </a:endParaRPr>
          </a:p>
          <a:p>
            <a:endParaRPr lang="fr-FR" sz="1600">
              <a:solidFill>
                <a:srgbClr val="434343"/>
              </a:solidFill>
              <a:latin typeface="Barlow"/>
            </a:endParaRPr>
          </a:p>
          <a:p>
            <a:r>
              <a:rPr lang="fr-FR" sz="1600">
                <a:solidFill>
                  <a:srgbClr val="434343"/>
                </a:solidFill>
                <a:latin typeface="Barlow"/>
                <a:sym typeface="Barlow"/>
              </a:rPr>
              <a:t>Aider et accompagner les élèves en difficulté dans un établissement avec internat</a:t>
            </a:r>
            <a:endParaRPr lang="fr-FR" sz="1600">
              <a:solidFill>
                <a:srgbClr val="434343"/>
              </a:solidFill>
              <a:latin typeface="Barlow"/>
            </a:endParaRPr>
          </a:p>
        </p:txBody>
      </p:sp>
    </p:spTree>
    <p:extLst>
      <p:ext uri="{BB962C8B-B14F-4D97-AF65-F5344CB8AC3E}">
        <p14:creationId xmlns:p14="http://schemas.microsoft.com/office/powerpoint/2010/main" val="2621099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79353-5E8A-B26F-E553-B92B98BFDB17}"/>
              </a:ext>
            </a:extLst>
          </p:cNvPr>
          <p:cNvSpPr>
            <a:spLocks noGrp="1"/>
          </p:cNvSpPr>
          <p:nvPr>
            <p:ph type="title"/>
          </p:nvPr>
        </p:nvSpPr>
        <p:spPr/>
        <p:txBody>
          <a:bodyPr/>
          <a:lstStyle/>
          <a:p>
            <a:r>
              <a:rPr lang="fr-FR"/>
              <a:t>Quel intérêt pour votre établissement ?</a:t>
            </a:r>
          </a:p>
        </p:txBody>
      </p:sp>
      <p:sp>
        <p:nvSpPr>
          <p:cNvPr id="3" name="Espace réservé du texte 2">
            <a:extLst>
              <a:ext uri="{FF2B5EF4-FFF2-40B4-BE49-F238E27FC236}">
                <a16:creationId xmlns:a16="http://schemas.microsoft.com/office/drawing/2014/main" id="{A0ED9E16-E027-A631-F561-DE758F55B761}"/>
              </a:ext>
            </a:extLst>
          </p:cNvPr>
          <p:cNvSpPr>
            <a:spLocks noGrp="1"/>
          </p:cNvSpPr>
          <p:nvPr>
            <p:ph type="body" idx="1"/>
          </p:nvPr>
        </p:nvSpPr>
        <p:spPr>
          <a:xfrm>
            <a:off x="1423987" y="1200175"/>
            <a:ext cx="7481807" cy="2938500"/>
          </a:xfrm>
        </p:spPr>
        <p:txBody>
          <a:bodyPr/>
          <a:lstStyle/>
          <a:p>
            <a:pPr marL="456565" indent="-393065"/>
            <a:r>
              <a:rPr lang="fr-FR" sz="1600"/>
              <a:t>Permet l’expérimentation ou le développement de nouveaux projets au service de la population, de démultiplier l’impact d’actions existantes en touchant davantage de bénéficiaires, d’une manière singulière et innovante, ou de renforcer la qualité du service déjà rendu par les salariés, stagiaires ou bénévoles</a:t>
            </a:r>
            <a:endParaRPr lang="fr-FR"/>
          </a:p>
          <a:p>
            <a:pPr marL="456565" indent="-393065"/>
            <a:r>
              <a:rPr lang="fr-FR" sz="1600"/>
              <a:t>Apporte une nouvelle dynamique et un regard neuf sur vos actions</a:t>
            </a:r>
          </a:p>
          <a:p>
            <a:pPr marL="456565" indent="-393065"/>
            <a:r>
              <a:rPr lang="fr-FR" sz="1600"/>
              <a:t>Permet de faire vivre le projet d’établissement</a:t>
            </a:r>
          </a:p>
          <a:p>
            <a:pPr marL="456565" indent="-393065"/>
            <a:r>
              <a:rPr lang="fr-FR" sz="1600"/>
              <a:t>Contribue à l’ouverture au monde et à l’autre de tous les publics (élèves, personnels, familles …) mais aussi à l’engagement citoyen, et au développement de compétences transversales</a:t>
            </a:r>
          </a:p>
          <a:p>
            <a:pPr marL="456565" indent="-393065"/>
            <a:r>
              <a:rPr lang="fr-FR" sz="1600"/>
              <a:t>Permet de faire vivre, valoriser et rendre pérenne un partenariat</a:t>
            </a:r>
          </a:p>
          <a:p>
            <a:pPr marL="456565" indent="-393065"/>
            <a:r>
              <a:rPr lang="fr-FR" sz="1600"/>
              <a:t>Permet l’incarnation et la dynamique de la mission de coopération internationale dans toute sa  richesse </a:t>
            </a:r>
          </a:p>
          <a:p>
            <a:pPr marL="456565" indent="-393065"/>
            <a:endParaRPr lang="fr-FR"/>
          </a:p>
        </p:txBody>
      </p:sp>
      <p:sp>
        <p:nvSpPr>
          <p:cNvPr id="4" name="Espace réservé du numéro de diapositive 3">
            <a:extLst>
              <a:ext uri="{FF2B5EF4-FFF2-40B4-BE49-F238E27FC236}">
                <a16:creationId xmlns:a16="http://schemas.microsoft.com/office/drawing/2014/main" id="{CF11BA95-C7C5-A5E7-4AA8-3836F381A2DD}"/>
              </a:ext>
            </a:extLst>
          </p:cNvPr>
          <p:cNvSpPr>
            <a:spLocks noGrp="1"/>
          </p:cNvSpPr>
          <p:nvPr>
            <p:ph type="sldNum" idx="12"/>
          </p:nvPr>
        </p:nvSpPr>
        <p:spPr/>
        <p:txBody>
          <a:bodyPr/>
          <a:lstStyle/>
          <a:p>
            <a:fld id="{00000000-1234-1234-1234-123412341234}" type="slidenum">
              <a:rPr lang="fr-FR" smtClean="0"/>
              <a:pPr/>
              <a:t>13</a:t>
            </a:fld>
            <a:endParaRPr lang="fr-FR"/>
          </a:p>
        </p:txBody>
      </p:sp>
    </p:spTree>
    <p:extLst>
      <p:ext uri="{BB962C8B-B14F-4D97-AF65-F5344CB8AC3E}">
        <p14:creationId xmlns:p14="http://schemas.microsoft.com/office/powerpoint/2010/main" val="181405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92F3AD-836C-16AF-7BF9-C79ABE7BB169}"/>
              </a:ext>
            </a:extLst>
          </p:cNvPr>
          <p:cNvSpPr>
            <a:spLocks noGrp="1"/>
          </p:cNvSpPr>
          <p:nvPr>
            <p:ph type="title"/>
          </p:nvPr>
        </p:nvSpPr>
        <p:spPr/>
        <p:txBody>
          <a:bodyPr/>
          <a:lstStyle/>
          <a:p>
            <a:r>
              <a:rPr lang="fr-FR"/>
              <a:t>Ateliers formations proposés et obligatoires</a:t>
            </a:r>
          </a:p>
        </p:txBody>
      </p:sp>
      <p:sp>
        <p:nvSpPr>
          <p:cNvPr id="3" name="Espace réservé du texte 2">
            <a:extLst>
              <a:ext uri="{FF2B5EF4-FFF2-40B4-BE49-F238E27FC236}">
                <a16:creationId xmlns:a16="http://schemas.microsoft.com/office/drawing/2014/main" id="{648D7A1C-210E-6AA7-2AA9-35ACE313607B}"/>
              </a:ext>
            </a:extLst>
          </p:cNvPr>
          <p:cNvSpPr>
            <a:spLocks noGrp="1"/>
          </p:cNvSpPr>
          <p:nvPr>
            <p:ph type="body" idx="1"/>
          </p:nvPr>
        </p:nvSpPr>
        <p:spPr>
          <a:xfrm>
            <a:off x="1556330" y="1349141"/>
            <a:ext cx="7194069" cy="2938500"/>
          </a:xfrm>
        </p:spPr>
        <p:txBody>
          <a:bodyPr/>
          <a:lstStyle/>
          <a:p>
            <a:pPr marL="456565" indent="-393065"/>
            <a:r>
              <a:rPr lang="fr-FR" sz="2000" b="1"/>
              <a:t>Pour la structure : </a:t>
            </a:r>
            <a:r>
              <a:rPr lang="fr-FR" sz="2000"/>
              <a:t>formation du tuteur</a:t>
            </a:r>
            <a:endParaRPr lang="fr-FR"/>
          </a:p>
          <a:p>
            <a:pPr marL="62865" indent="0">
              <a:buNone/>
            </a:pPr>
            <a:endParaRPr lang="fr-FR" sz="2400"/>
          </a:p>
          <a:p>
            <a:pPr marL="456565" indent="-393065"/>
            <a:r>
              <a:rPr lang="fr-FR" sz="2000" b="1"/>
              <a:t>Pour le volontaire :</a:t>
            </a:r>
            <a:r>
              <a:rPr lang="fr-FR" sz="2400" b="1"/>
              <a:t> </a:t>
            </a:r>
            <a:r>
              <a:rPr lang="fr-FR" sz="2000"/>
              <a:t>formation civique et citoyenne </a:t>
            </a:r>
          </a:p>
          <a:p>
            <a:pPr marL="62865" indent="0">
              <a:buNone/>
            </a:pPr>
            <a:r>
              <a:rPr lang="fr-FR" sz="1800"/>
              <a:t>                  (2 jours minimum)</a:t>
            </a:r>
          </a:p>
          <a:p>
            <a:pPr marL="913765" lvl="1" indent="-393065"/>
            <a:r>
              <a:rPr lang="fr-FR" sz="1800"/>
              <a:t>Un volet théorique sur un thème en lien avec les valeurs républicaines</a:t>
            </a:r>
          </a:p>
          <a:p>
            <a:pPr marL="913765" lvl="1" indent="-393065"/>
            <a:r>
              <a:rPr lang="fr-FR" sz="1800"/>
              <a:t>Un volet pratique : formation aux 1ers secours niveau 1 (PSC1)</a:t>
            </a:r>
          </a:p>
        </p:txBody>
      </p:sp>
      <p:sp>
        <p:nvSpPr>
          <p:cNvPr id="4" name="Espace réservé du numéro de diapositive 3">
            <a:extLst>
              <a:ext uri="{FF2B5EF4-FFF2-40B4-BE49-F238E27FC236}">
                <a16:creationId xmlns:a16="http://schemas.microsoft.com/office/drawing/2014/main" id="{938E1A5F-632C-35EC-E4A7-97701212AC5C}"/>
              </a:ext>
            </a:extLst>
          </p:cNvPr>
          <p:cNvSpPr>
            <a:spLocks noGrp="1"/>
          </p:cNvSpPr>
          <p:nvPr>
            <p:ph type="sldNum" idx="12"/>
          </p:nvPr>
        </p:nvSpPr>
        <p:spPr/>
        <p:txBody>
          <a:bodyPr/>
          <a:lstStyle/>
          <a:p>
            <a:fld id="{00000000-1234-1234-1234-123412341234}" type="slidenum">
              <a:rPr lang="fr-FR" smtClean="0"/>
              <a:pPr/>
              <a:t>14</a:t>
            </a:fld>
            <a:endParaRPr lang="fr-FR"/>
          </a:p>
        </p:txBody>
      </p:sp>
    </p:spTree>
    <p:extLst>
      <p:ext uri="{BB962C8B-B14F-4D97-AF65-F5344CB8AC3E}">
        <p14:creationId xmlns:p14="http://schemas.microsoft.com/office/powerpoint/2010/main" val="234629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D40F44-0CE7-4335-8E53-76CDE3841AFA}"/>
              </a:ext>
            </a:extLst>
          </p:cNvPr>
          <p:cNvSpPr>
            <a:spLocks noGrp="1"/>
          </p:cNvSpPr>
          <p:nvPr>
            <p:ph type="title"/>
          </p:nvPr>
        </p:nvSpPr>
        <p:spPr>
          <a:xfrm>
            <a:off x="1295931" y="393475"/>
            <a:ext cx="6739500" cy="806700"/>
          </a:xfrm>
        </p:spPr>
        <p:txBody>
          <a:bodyPr/>
          <a:lstStyle/>
          <a:p>
            <a:r>
              <a:rPr lang="fr-FR"/>
              <a:t>Construire et déposer votre projet de mission</a:t>
            </a:r>
          </a:p>
        </p:txBody>
      </p:sp>
      <p:sp>
        <p:nvSpPr>
          <p:cNvPr id="3" name="Espace réservé du texte 2">
            <a:extLst>
              <a:ext uri="{FF2B5EF4-FFF2-40B4-BE49-F238E27FC236}">
                <a16:creationId xmlns:a16="http://schemas.microsoft.com/office/drawing/2014/main" id="{F1A3F0FB-A72E-4FA4-B449-E04EE4992415}"/>
              </a:ext>
            </a:extLst>
          </p:cNvPr>
          <p:cNvSpPr>
            <a:spLocks noGrp="1"/>
          </p:cNvSpPr>
          <p:nvPr>
            <p:ph type="body" idx="1"/>
          </p:nvPr>
        </p:nvSpPr>
        <p:spPr>
          <a:xfrm>
            <a:off x="1222301" y="1369223"/>
            <a:ext cx="7829491" cy="3470437"/>
          </a:xfrm>
        </p:spPr>
        <p:txBody>
          <a:bodyPr/>
          <a:lstStyle/>
          <a:p>
            <a:pPr marL="456565" indent="-393065"/>
            <a:r>
              <a:rPr lang="fr-FR" sz="2000"/>
              <a:t>Quelle mission confier au volontaire ? Avec quels objectifs ? Sur quel axe de mission ?  </a:t>
            </a:r>
            <a:endParaRPr lang="fr-FR"/>
          </a:p>
          <a:p>
            <a:pPr marL="456565" indent="-393065"/>
            <a:r>
              <a:rPr lang="fr-FR" sz="2000"/>
              <a:t>Anticiper les points suivants : accueil, hébergement, planification des missions et implication des acteurs et tuteurs</a:t>
            </a:r>
          </a:p>
          <a:p>
            <a:pPr marL="62865" indent="0">
              <a:buNone/>
            </a:pPr>
            <a:endParaRPr lang="fr-FR" sz="1600"/>
          </a:p>
          <a:p>
            <a:pPr marL="62865" indent="0">
              <a:buNone/>
            </a:pPr>
            <a:r>
              <a:rPr lang="fr-FR" sz="2200" b="1"/>
              <a:t>Les Etapes « FNOGEC » : </a:t>
            </a:r>
          </a:p>
          <a:p>
            <a:pPr marL="456565" indent="-393065"/>
            <a:r>
              <a:rPr lang="fr-FR" sz="1800"/>
              <a:t>Dépôt du dossier à partir de mi mars jusqu'au 30/04/2023 </a:t>
            </a:r>
          </a:p>
          <a:p>
            <a:pPr marL="456565" indent="-393065"/>
            <a:r>
              <a:rPr lang="fr-FR" sz="1800"/>
              <a:t>Commission de sélection des projets (SGEC/CNEAP)</a:t>
            </a:r>
          </a:p>
          <a:p>
            <a:pPr marL="456565" indent="-393065"/>
            <a:r>
              <a:rPr lang="fr-FR" sz="1800"/>
              <a:t>Réponse au fil de l’eau pour les internationaux</a:t>
            </a:r>
          </a:p>
          <a:p>
            <a:pPr marL="456565" indent="-393065"/>
            <a:r>
              <a:rPr lang="fr-FR" sz="1800"/>
              <a:t>Mise en lien avec France Volontaires le cas échéant, ou recherche active</a:t>
            </a:r>
          </a:p>
          <a:p>
            <a:pPr marL="456565" indent="-393065"/>
            <a:endParaRPr lang="fr-FR" sz="1800"/>
          </a:p>
          <a:p>
            <a:pPr marL="456565" indent="-393065"/>
            <a:endParaRPr lang="fr-FR" sz="2200"/>
          </a:p>
          <a:p>
            <a:pPr marL="456565" indent="-393065"/>
            <a:endParaRPr lang="fr-FR" sz="2200" b="1"/>
          </a:p>
        </p:txBody>
      </p:sp>
      <p:sp>
        <p:nvSpPr>
          <p:cNvPr id="4" name="Espace réservé du numéro de diapositive 3">
            <a:extLst>
              <a:ext uri="{FF2B5EF4-FFF2-40B4-BE49-F238E27FC236}">
                <a16:creationId xmlns:a16="http://schemas.microsoft.com/office/drawing/2014/main" id="{2DA48952-6CA2-460B-BC2C-0ECAABE423E6}"/>
              </a:ext>
            </a:extLst>
          </p:cNvPr>
          <p:cNvSpPr>
            <a:spLocks noGrp="1"/>
          </p:cNvSpPr>
          <p:nvPr>
            <p:ph type="sldNum" idx="12"/>
          </p:nvPr>
        </p:nvSpPr>
        <p:spPr/>
        <p:txBody>
          <a:bodyPr/>
          <a:lstStyle/>
          <a:p>
            <a:fld id="{00000000-1234-1234-1234-123412341234}" type="slidenum">
              <a:rPr lang="fr-FR" smtClean="0"/>
              <a:pPr/>
              <a:t>15</a:t>
            </a:fld>
            <a:endParaRPr lang="fr-FR"/>
          </a:p>
        </p:txBody>
      </p:sp>
    </p:spTree>
    <p:extLst>
      <p:ext uri="{BB962C8B-B14F-4D97-AF65-F5344CB8AC3E}">
        <p14:creationId xmlns:p14="http://schemas.microsoft.com/office/powerpoint/2010/main" val="2025471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D40F44-0CE7-4335-8E53-76CDE3841AFA}"/>
              </a:ext>
            </a:extLst>
          </p:cNvPr>
          <p:cNvSpPr>
            <a:spLocks noGrp="1"/>
          </p:cNvSpPr>
          <p:nvPr>
            <p:ph type="title"/>
          </p:nvPr>
        </p:nvSpPr>
        <p:spPr>
          <a:xfrm>
            <a:off x="1295931" y="393475"/>
            <a:ext cx="6739500" cy="806700"/>
          </a:xfrm>
        </p:spPr>
        <p:txBody>
          <a:bodyPr/>
          <a:lstStyle/>
          <a:p>
            <a:r>
              <a:rPr lang="fr-FR"/>
              <a:t>Construire et déposer votre projet de mission</a:t>
            </a:r>
          </a:p>
        </p:txBody>
      </p:sp>
      <p:sp>
        <p:nvSpPr>
          <p:cNvPr id="3" name="Espace réservé du texte 2">
            <a:extLst>
              <a:ext uri="{FF2B5EF4-FFF2-40B4-BE49-F238E27FC236}">
                <a16:creationId xmlns:a16="http://schemas.microsoft.com/office/drawing/2014/main" id="{F1A3F0FB-A72E-4FA4-B449-E04EE4992415}"/>
              </a:ext>
            </a:extLst>
          </p:cNvPr>
          <p:cNvSpPr>
            <a:spLocks noGrp="1"/>
          </p:cNvSpPr>
          <p:nvPr>
            <p:ph type="body" idx="1"/>
          </p:nvPr>
        </p:nvSpPr>
        <p:spPr>
          <a:xfrm>
            <a:off x="1222301" y="1200174"/>
            <a:ext cx="7528099" cy="3470437"/>
          </a:xfrm>
        </p:spPr>
        <p:txBody>
          <a:bodyPr/>
          <a:lstStyle/>
          <a:p>
            <a:pPr marL="456565" indent="-393065"/>
            <a:r>
              <a:rPr lang="fr-FR" sz="2200"/>
              <a:t>Un formulaire spécifique à renseigner</a:t>
            </a:r>
            <a:endParaRPr lang="fr-FR"/>
          </a:p>
          <a:p>
            <a:pPr marL="456565" indent="-393065"/>
            <a:r>
              <a:rPr lang="fr-FR" sz="2200"/>
              <a:t>Bien entendu, réfléchir à la mission mais aussi au pays d’origine du volontaire, éventuellement au partenariat sur lequel s’appuyer</a:t>
            </a:r>
          </a:p>
          <a:p>
            <a:pPr marL="456565" indent="-393065"/>
            <a:r>
              <a:rPr lang="fr-FR" sz="2200"/>
              <a:t>Inscrire le projet d’accueil dans un contexte : </a:t>
            </a:r>
          </a:p>
          <a:p>
            <a:pPr marL="62865" indent="0">
              <a:buNone/>
            </a:pPr>
            <a:r>
              <a:rPr lang="fr-FR" sz="2200"/>
              <a:t>	- </a:t>
            </a:r>
            <a:r>
              <a:rPr lang="fr-FR" sz="2000"/>
              <a:t>Votre établissement (et le projet d’établissement)</a:t>
            </a:r>
          </a:p>
          <a:p>
            <a:pPr marL="62865" indent="0">
              <a:buNone/>
            </a:pPr>
            <a:r>
              <a:rPr lang="fr-FR" sz="2000"/>
              <a:t>	- Collectivités territoriales</a:t>
            </a:r>
          </a:p>
          <a:p>
            <a:pPr marL="62865" indent="0">
              <a:buNone/>
            </a:pPr>
            <a:r>
              <a:rPr lang="fr-FR" sz="2000"/>
              <a:t>	- Jeux Olympiques 2024</a:t>
            </a:r>
          </a:p>
          <a:p>
            <a:pPr marL="62865" indent="0">
              <a:buNone/>
            </a:pPr>
            <a:r>
              <a:rPr lang="fr-FR" sz="2000"/>
              <a:t>	- Agenda 2030 des Nations Unies et des 17 ODD</a:t>
            </a:r>
          </a:p>
          <a:p>
            <a:pPr marL="456565" indent="-393065"/>
            <a:endParaRPr lang="fr-FR" sz="2200"/>
          </a:p>
          <a:p>
            <a:pPr marL="456565" indent="-393065"/>
            <a:endParaRPr lang="fr-FR" sz="2200"/>
          </a:p>
          <a:p>
            <a:pPr marL="456565" indent="-393065"/>
            <a:endParaRPr lang="fr-FR" sz="2200" b="1"/>
          </a:p>
        </p:txBody>
      </p:sp>
      <p:sp>
        <p:nvSpPr>
          <p:cNvPr id="4" name="Espace réservé du numéro de diapositive 3">
            <a:extLst>
              <a:ext uri="{FF2B5EF4-FFF2-40B4-BE49-F238E27FC236}">
                <a16:creationId xmlns:a16="http://schemas.microsoft.com/office/drawing/2014/main" id="{2DA48952-6CA2-460B-BC2C-0ECAABE423E6}"/>
              </a:ext>
            </a:extLst>
          </p:cNvPr>
          <p:cNvSpPr>
            <a:spLocks noGrp="1"/>
          </p:cNvSpPr>
          <p:nvPr>
            <p:ph type="sldNum" idx="12"/>
          </p:nvPr>
        </p:nvSpPr>
        <p:spPr/>
        <p:txBody>
          <a:bodyPr/>
          <a:lstStyle/>
          <a:p>
            <a:fld id="{00000000-1234-1234-1234-123412341234}" type="slidenum">
              <a:rPr lang="fr-FR" smtClean="0"/>
              <a:pPr/>
              <a:t>16</a:t>
            </a:fld>
            <a:endParaRPr lang="fr-FR"/>
          </a:p>
        </p:txBody>
      </p:sp>
    </p:spTree>
    <p:extLst>
      <p:ext uri="{BB962C8B-B14F-4D97-AF65-F5344CB8AC3E}">
        <p14:creationId xmlns:p14="http://schemas.microsoft.com/office/powerpoint/2010/main" val="2499874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D40F44-0CE7-4335-8E53-76CDE3841AFA}"/>
              </a:ext>
            </a:extLst>
          </p:cNvPr>
          <p:cNvSpPr>
            <a:spLocks noGrp="1"/>
          </p:cNvSpPr>
          <p:nvPr>
            <p:ph type="title"/>
          </p:nvPr>
        </p:nvSpPr>
        <p:spPr>
          <a:xfrm>
            <a:off x="1295931" y="393475"/>
            <a:ext cx="6739500" cy="806700"/>
          </a:xfrm>
        </p:spPr>
        <p:txBody>
          <a:bodyPr/>
          <a:lstStyle/>
          <a:p>
            <a:r>
              <a:rPr lang="fr-FR"/>
              <a:t>Construire et déposer votre projet de mission</a:t>
            </a:r>
          </a:p>
        </p:txBody>
      </p:sp>
      <p:sp>
        <p:nvSpPr>
          <p:cNvPr id="3" name="Espace réservé du texte 2">
            <a:extLst>
              <a:ext uri="{FF2B5EF4-FFF2-40B4-BE49-F238E27FC236}">
                <a16:creationId xmlns:a16="http://schemas.microsoft.com/office/drawing/2014/main" id="{F1A3F0FB-A72E-4FA4-B449-E04EE4992415}"/>
              </a:ext>
            </a:extLst>
          </p:cNvPr>
          <p:cNvSpPr>
            <a:spLocks noGrp="1"/>
          </p:cNvSpPr>
          <p:nvPr>
            <p:ph type="body" idx="1"/>
          </p:nvPr>
        </p:nvSpPr>
        <p:spPr>
          <a:xfrm>
            <a:off x="1222301" y="1200174"/>
            <a:ext cx="7528099" cy="3470437"/>
          </a:xfrm>
        </p:spPr>
        <p:txBody>
          <a:bodyPr/>
          <a:lstStyle/>
          <a:p>
            <a:pPr marL="62865" indent="0">
              <a:buNone/>
            </a:pPr>
            <a:r>
              <a:rPr lang="fr-FR" sz="2400"/>
              <a:t>Points d’attention : </a:t>
            </a:r>
            <a:endParaRPr lang="fr-FR"/>
          </a:p>
          <a:p>
            <a:pPr marL="62865" indent="0">
              <a:buNone/>
            </a:pPr>
            <a:endParaRPr lang="fr-FR" sz="1100"/>
          </a:p>
          <a:p>
            <a:pPr marL="913765" lvl="1" indent="-393065"/>
            <a:r>
              <a:rPr lang="fr-FR" sz="2000"/>
              <a:t>S’assurer de l’adhésion de l’équipe</a:t>
            </a:r>
          </a:p>
          <a:p>
            <a:pPr marL="913765" lvl="1" indent="-393065"/>
            <a:r>
              <a:rPr lang="fr-FR" sz="2000"/>
              <a:t>Soigner l’accueil et l’intégration (point demandé dans le formulaire)</a:t>
            </a:r>
          </a:p>
          <a:p>
            <a:pPr marL="913765" lvl="1" indent="-393065"/>
            <a:r>
              <a:rPr lang="fr-FR" sz="2000"/>
              <a:t>Pourquoi un volontaire de réciprocité / européen ? Quelle plus-value ? </a:t>
            </a:r>
          </a:p>
          <a:p>
            <a:pPr marL="913765" lvl="1" indent="-393065"/>
            <a:endParaRPr lang="fr-FR" sz="1600"/>
          </a:p>
          <a:p>
            <a:pPr marL="520065" lvl="1" indent="0" algn="ctr">
              <a:buNone/>
            </a:pPr>
            <a:r>
              <a:rPr lang="fr-FR" sz="2000"/>
              <a:t>Attention, ce n’est pas un assistant de langue !</a:t>
            </a:r>
          </a:p>
          <a:p>
            <a:pPr marL="520065" lvl="1" indent="0" algn="ctr">
              <a:buNone/>
            </a:pPr>
            <a:endParaRPr lang="fr-FR" sz="1600"/>
          </a:p>
          <a:p>
            <a:pPr marL="520065" lvl="1" indent="0" algn="ctr">
              <a:buNone/>
            </a:pPr>
            <a:r>
              <a:rPr lang="fr-FR" sz="1800" b="1"/>
              <a:t>Si besoin, Mickaël </a:t>
            </a:r>
            <a:r>
              <a:rPr lang="fr-FR" sz="1800" b="1" err="1"/>
              <a:t>Gac</a:t>
            </a:r>
            <a:r>
              <a:rPr lang="fr-FR" sz="1800" b="1"/>
              <a:t> et Stéphanie </a:t>
            </a:r>
            <a:r>
              <a:rPr lang="fr-FR" sz="1800" b="1" err="1"/>
              <a:t>Dumortier</a:t>
            </a:r>
            <a:r>
              <a:rPr lang="fr-FR" sz="1800" b="1"/>
              <a:t> </a:t>
            </a:r>
          </a:p>
          <a:p>
            <a:pPr marL="520065" lvl="1" indent="0" algn="ctr">
              <a:buNone/>
            </a:pPr>
            <a:r>
              <a:rPr lang="fr-FR" sz="1800" b="1"/>
              <a:t>peuvent vous accompagner.</a:t>
            </a:r>
          </a:p>
          <a:p>
            <a:pPr marL="520065" lvl="1" indent="0" algn="ctr">
              <a:buNone/>
            </a:pPr>
            <a:endParaRPr lang="fr-FR" sz="2200"/>
          </a:p>
          <a:p>
            <a:pPr marL="913765" lvl="1" indent="-393065"/>
            <a:endParaRPr lang="fr-FR" sz="2200"/>
          </a:p>
          <a:p>
            <a:pPr marL="456565" indent="-393065"/>
            <a:endParaRPr lang="fr-FR" sz="2200"/>
          </a:p>
          <a:p>
            <a:pPr marL="456565" indent="-393065"/>
            <a:endParaRPr lang="fr-FR" sz="2200" b="1"/>
          </a:p>
        </p:txBody>
      </p:sp>
      <p:sp>
        <p:nvSpPr>
          <p:cNvPr id="4" name="Espace réservé du numéro de diapositive 3">
            <a:extLst>
              <a:ext uri="{FF2B5EF4-FFF2-40B4-BE49-F238E27FC236}">
                <a16:creationId xmlns:a16="http://schemas.microsoft.com/office/drawing/2014/main" id="{2DA48952-6CA2-460B-BC2C-0ECAABE423E6}"/>
              </a:ext>
            </a:extLst>
          </p:cNvPr>
          <p:cNvSpPr>
            <a:spLocks noGrp="1"/>
          </p:cNvSpPr>
          <p:nvPr>
            <p:ph type="sldNum" idx="12"/>
          </p:nvPr>
        </p:nvSpPr>
        <p:spPr/>
        <p:txBody>
          <a:bodyPr/>
          <a:lstStyle/>
          <a:p>
            <a:fld id="{00000000-1234-1234-1234-123412341234}" type="slidenum">
              <a:rPr lang="fr-FR" smtClean="0"/>
              <a:pPr/>
              <a:t>17</a:t>
            </a:fld>
            <a:endParaRPr lang="fr-FR"/>
          </a:p>
        </p:txBody>
      </p:sp>
    </p:spTree>
    <p:extLst>
      <p:ext uri="{BB962C8B-B14F-4D97-AF65-F5344CB8AC3E}">
        <p14:creationId xmlns:p14="http://schemas.microsoft.com/office/powerpoint/2010/main" val="3791229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D40F44-0CE7-4335-8E53-76CDE3841AFA}"/>
              </a:ext>
            </a:extLst>
          </p:cNvPr>
          <p:cNvSpPr>
            <a:spLocks noGrp="1"/>
          </p:cNvSpPr>
          <p:nvPr>
            <p:ph type="title"/>
          </p:nvPr>
        </p:nvSpPr>
        <p:spPr>
          <a:xfrm>
            <a:off x="1295931" y="393475"/>
            <a:ext cx="6739500" cy="806700"/>
          </a:xfrm>
        </p:spPr>
        <p:txBody>
          <a:bodyPr/>
          <a:lstStyle/>
          <a:p>
            <a:r>
              <a:rPr lang="fr-FR"/>
              <a:t>Une fois votre projet déposé et accepté</a:t>
            </a:r>
          </a:p>
        </p:txBody>
      </p:sp>
      <p:sp>
        <p:nvSpPr>
          <p:cNvPr id="3" name="Espace réservé du texte 2">
            <a:extLst>
              <a:ext uri="{FF2B5EF4-FFF2-40B4-BE49-F238E27FC236}">
                <a16:creationId xmlns:a16="http://schemas.microsoft.com/office/drawing/2014/main" id="{F1A3F0FB-A72E-4FA4-B449-E04EE4992415}"/>
              </a:ext>
            </a:extLst>
          </p:cNvPr>
          <p:cNvSpPr>
            <a:spLocks noGrp="1"/>
          </p:cNvSpPr>
          <p:nvPr>
            <p:ph type="body" idx="1"/>
          </p:nvPr>
        </p:nvSpPr>
        <p:spPr>
          <a:xfrm>
            <a:off x="1222301" y="1200174"/>
            <a:ext cx="7700473" cy="3470437"/>
          </a:xfrm>
        </p:spPr>
        <p:txBody>
          <a:bodyPr/>
          <a:lstStyle/>
          <a:p>
            <a:r>
              <a:rPr lang="fr-FR" sz="2200" b="1"/>
              <a:t>Pour les profils hors Europe : </a:t>
            </a:r>
            <a:r>
              <a:rPr lang="fr-FR" sz="2200"/>
              <a:t>Mise en lien avec votre référent territorial France Volontaires : échanges sur la mission, activation du réseau des Espaces Volontariats et diffusion de votre offre de mission</a:t>
            </a:r>
          </a:p>
          <a:p>
            <a:r>
              <a:rPr lang="fr-FR" sz="2200" b="1"/>
              <a:t>Pour les profils européens : </a:t>
            </a:r>
            <a:r>
              <a:rPr lang="fr-FR" sz="2200"/>
              <a:t>diffusion auprès de l’OFAJ, des AF, IF, </a:t>
            </a:r>
            <a:r>
              <a:rPr lang="fr-FR" sz="2200" err="1"/>
              <a:t>etc</a:t>
            </a:r>
            <a:r>
              <a:rPr lang="fr-FR" sz="2200"/>
              <a:t> en Europe, et sur le site du service civique</a:t>
            </a:r>
          </a:p>
          <a:p>
            <a:r>
              <a:rPr lang="fr-FR" sz="2200"/>
              <a:t>Identification des candidats et transmission des profils</a:t>
            </a:r>
          </a:p>
          <a:p>
            <a:r>
              <a:rPr lang="fr-FR" sz="2200"/>
              <a:t>Entretiens en </a:t>
            </a:r>
            <a:r>
              <a:rPr lang="fr-FR" sz="2200" err="1"/>
              <a:t>visio</a:t>
            </a:r>
            <a:r>
              <a:rPr lang="fr-FR" sz="2200"/>
              <a:t> </a:t>
            </a:r>
          </a:p>
          <a:p>
            <a:pPr lvl="1"/>
            <a:endParaRPr lang="fr-FR" sz="2200"/>
          </a:p>
          <a:p>
            <a:endParaRPr lang="fr-FR" sz="2200"/>
          </a:p>
          <a:p>
            <a:endParaRPr lang="fr-FR" sz="2200" b="1"/>
          </a:p>
        </p:txBody>
      </p:sp>
      <p:sp>
        <p:nvSpPr>
          <p:cNvPr id="4" name="Espace réservé du numéro de diapositive 3">
            <a:extLst>
              <a:ext uri="{FF2B5EF4-FFF2-40B4-BE49-F238E27FC236}">
                <a16:creationId xmlns:a16="http://schemas.microsoft.com/office/drawing/2014/main" id="{2DA48952-6CA2-460B-BC2C-0ECAABE423E6}"/>
              </a:ext>
            </a:extLst>
          </p:cNvPr>
          <p:cNvSpPr>
            <a:spLocks noGrp="1"/>
          </p:cNvSpPr>
          <p:nvPr>
            <p:ph type="sldNum" idx="12"/>
          </p:nvPr>
        </p:nvSpPr>
        <p:spPr/>
        <p:txBody>
          <a:bodyPr/>
          <a:lstStyle/>
          <a:p>
            <a:fld id="{00000000-1234-1234-1234-123412341234}" type="slidenum">
              <a:rPr lang="fr-FR" smtClean="0"/>
              <a:pPr/>
              <a:t>18</a:t>
            </a:fld>
            <a:endParaRPr lang="fr-FR"/>
          </a:p>
        </p:txBody>
      </p:sp>
    </p:spTree>
    <p:extLst>
      <p:ext uri="{BB962C8B-B14F-4D97-AF65-F5344CB8AC3E}">
        <p14:creationId xmlns:p14="http://schemas.microsoft.com/office/powerpoint/2010/main" val="1469600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D40F44-0CE7-4335-8E53-76CDE3841AFA}"/>
              </a:ext>
            </a:extLst>
          </p:cNvPr>
          <p:cNvSpPr>
            <a:spLocks noGrp="1"/>
          </p:cNvSpPr>
          <p:nvPr>
            <p:ph type="title"/>
          </p:nvPr>
        </p:nvSpPr>
        <p:spPr>
          <a:xfrm>
            <a:off x="1295931" y="393475"/>
            <a:ext cx="6739500" cy="806700"/>
          </a:xfrm>
        </p:spPr>
        <p:txBody>
          <a:bodyPr/>
          <a:lstStyle/>
          <a:p>
            <a:r>
              <a:rPr lang="fr-FR"/>
              <a:t>Une fois votre projet déposé et accepté</a:t>
            </a:r>
          </a:p>
        </p:txBody>
      </p:sp>
      <p:sp>
        <p:nvSpPr>
          <p:cNvPr id="3" name="Espace réservé du texte 2">
            <a:extLst>
              <a:ext uri="{FF2B5EF4-FFF2-40B4-BE49-F238E27FC236}">
                <a16:creationId xmlns:a16="http://schemas.microsoft.com/office/drawing/2014/main" id="{F1A3F0FB-A72E-4FA4-B449-E04EE4992415}"/>
              </a:ext>
            </a:extLst>
          </p:cNvPr>
          <p:cNvSpPr>
            <a:spLocks noGrp="1"/>
          </p:cNvSpPr>
          <p:nvPr>
            <p:ph type="body" idx="1"/>
          </p:nvPr>
        </p:nvSpPr>
        <p:spPr>
          <a:xfrm>
            <a:off x="1222301" y="1200174"/>
            <a:ext cx="7840583" cy="3470437"/>
          </a:xfrm>
        </p:spPr>
        <p:txBody>
          <a:bodyPr/>
          <a:lstStyle/>
          <a:p>
            <a:pPr marL="63499" indent="0">
              <a:buNone/>
            </a:pPr>
            <a:r>
              <a:rPr lang="fr-FR" sz="2200" b="1"/>
              <a:t> Formalités spécifiques : </a:t>
            </a:r>
          </a:p>
          <a:p>
            <a:pPr marL="63498" indent="0">
              <a:buNone/>
            </a:pPr>
            <a:r>
              <a:rPr lang="fr-FR" sz="2200"/>
              <a:t>	- Pour les volontaires hors Europe : </a:t>
            </a:r>
          </a:p>
          <a:p>
            <a:pPr marL="63498" indent="0">
              <a:buNone/>
            </a:pPr>
            <a:r>
              <a:rPr lang="fr-FR" sz="2200"/>
              <a:t>				</a:t>
            </a:r>
            <a:r>
              <a:rPr lang="fr-FR" sz="2200" err="1"/>
              <a:t>Pré-contrat</a:t>
            </a:r>
            <a:endParaRPr lang="fr-FR" sz="2200"/>
          </a:p>
          <a:p>
            <a:pPr marL="63498" indent="0">
              <a:buNone/>
            </a:pPr>
            <a:r>
              <a:rPr lang="fr-FR" sz="2200"/>
              <a:t>				Constitution du dossier de visa</a:t>
            </a:r>
          </a:p>
          <a:p>
            <a:pPr marL="63498" indent="0">
              <a:buNone/>
            </a:pPr>
            <a:r>
              <a:rPr lang="fr-FR" sz="2200"/>
              <a:t>	- Pour les européens : lettre d’engagement</a:t>
            </a:r>
          </a:p>
          <a:p>
            <a:pPr marL="63498" indent="0">
              <a:buNone/>
            </a:pPr>
            <a:r>
              <a:rPr lang="fr-FR" sz="2200"/>
              <a:t>	- Achat du billet d’avion ou de train</a:t>
            </a:r>
          </a:p>
          <a:p>
            <a:pPr marL="63498" indent="0">
              <a:buNone/>
            </a:pPr>
            <a:r>
              <a:rPr lang="fr-FR" sz="2200"/>
              <a:t>	</a:t>
            </a:r>
          </a:p>
          <a:p>
            <a:pPr marL="63498" indent="0">
              <a:buNone/>
            </a:pPr>
            <a:r>
              <a:rPr lang="fr-FR" sz="2200"/>
              <a:t>        Préparation matérielle de l’accueil</a:t>
            </a:r>
          </a:p>
          <a:p>
            <a:endParaRPr lang="fr-FR" sz="2200"/>
          </a:p>
          <a:p>
            <a:endParaRPr lang="fr-FR" sz="2200" b="1"/>
          </a:p>
        </p:txBody>
      </p:sp>
      <p:sp>
        <p:nvSpPr>
          <p:cNvPr id="4" name="Espace réservé du numéro de diapositive 3">
            <a:extLst>
              <a:ext uri="{FF2B5EF4-FFF2-40B4-BE49-F238E27FC236}">
                <a16:creationId xmlns:a16="http://schemas.microsoft.com/office/drawing/2014/main" id="{2DA48952-6CA2-460B-BC2C-0ECAABE423E6}"/>
              </a:ext>
            </a:extLst>
          </p:cNvPr>
          <p:cNvSpPr>
            <a:spLocks noGrp="1"/>
          </p:cNvSpPr>
          <p:nvPr>
            <p:ph type="sldNum" idx="12"/>
          </p:nvPr>
        </p:nvSpPr>
        <p:spPr/>
        <p:txBody>
          <a:bodyPr/>
          <a:lstStyle/>
          <a:p>
            <a:fld id="{00000000-1234-1234-1234-123412341234}" type="slidenum">
              <a:rPr lang="fr-FR" smtClean="0"/>
              <a:pPr/>
              <a:t>19</a:t>
            </a:fld>
            <a:endParaRPr lang="fr-FR"/>
          </a:p>
        </p:txBody>
      </p:sp>
    </p:spTree>
    <p:extLst>
      <p:ext uri="{BB962C8B-B14F-4D97-AF65-F5344CB8AC3E}">
        <p14:creationId xmlns:p14="http://schemas.microsoft.com/office/powerpoint/2010/main" val="4239767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34FF0-9E92-4B65-873B-C8A4A933563D}"/>
              </a:ext>
            </a:extLst>
          </p:cNvPr>
          <p:cNvSpPr>
            <a:spLocks noGrp="1"/>
          </p:cNvSpPr>
          <p:nvPr>
            <p:ph type="title"/>
          </p:nvPr>
        </p:nvSpPr>
        <p:spPr/>
        <p:txBody>
          <a:bodyPr/>
          <a:lstStyle/>
          <a:p>
            <a:r>
              <a:rPr lang="fr-FR"/>
              <a:t>Intervenants</a:t>
            </a:r>
          </a:p>
        </p:txBody>
      </p:sp>
      <p:sp>
        <p:nvSpPr>
          <p:cNvPr id="3" name="Espace réservé du texte 2">
            <a:extLst>
              <a:ext uri="{FF2B5EF4-FFF2-40B4-BE49-F238E27FC236}">
                <a16:creationId xmlns:a16="http://schemas.microsoft.com/office/drawing/2014/main" id="{190C3A8A-55ED-4E0E-BD7B-EF74D668DBE0}"/>
              </a:ext>
            </a:extLst>
          </p:cNvPr>
          <p:cNvSpPr>
            <a:spLocks noGrp="1"/>
          </p:cNvSpPr>
          <p:nvPr>
            <p:ph type="body" idx="1"/>
          </p:nvPr>
        </p:nvSpPr>
        <p:spPr>
          <a:xfrm>
            <a:off x="1556331" y="1742816"/>
            <a:ext cx="7085700" cy="3400684"/>
          </a:xfrm>
        </p:spPr>
        <p:txBody>
          <a:bodyPr/>
          <a:lstStyle/>
          <a:p>
            <a:pPr marL="198749" marR="5080" indent="0" algn="just">
              <a:spcBef>
                <a:spcPts val="5"/>
              </a:spcBef>
              <a:buNone/>
            </a:pPr>
            <a:r>
              <a:rPr lang="fr-FR" b="1"/>
              <a:t>Armelle BARIL</a:t>
            </a:r>
            <a:r>
              <a:rPr lang="fr-FR"/>
              <a:t>, FNOGEC</a:t>
            </a:r>
          </a:p>
          <a:p>
            <a:pPr marL="198749" marR="5080" indent="0" algn="just">
              <a:spcBef>
                <a:spcPts val="5"/>
              </a:spcBef>
              <a:buNone/>
            </a:pPr>
            <a:r>
              <a:rPr lang="fr-FR" b="1"/>
              <a:t>Mickaël GAC, </a:t>
            </a:r>
            <a:r>
              <a:rPr lang="fr-FR"/>
              <a:t>SGEC</a:t>
            </a:r>
          </a:p>
          <a:p>
            <a:pPr marL="198749" marR="5080" indent="0" algn="just">
              <a:spcBef>
                <a:spcPts val="5"/>
              </a:spcBef>
              <a:buNone/>
            </a:pPr>
            <a:r>
              <a:rPr lang="fr-FR" b="1"/>
              <a:t>Stéphanie DUMORTIER, </a:t>
            </a:r>
            <a:r>
              <a:rPr lang="fr-FR"/>
              <a:t>CNEAP</a:t>
            </a:r>
          </a:p>
          <a:p>
            <a:pPr marL="198749" marR="5080" indent="0" algn="just">
              <a:spcBef>
                <a:spcPts val="5"/>
              </a:spcBef>
              <a:buNone/>
            </a:pPr>
            <a:r>
              <a:rPr lang="fr-FR" b="1" err="1"/>
              <a:t>Faikoth</a:t>
            </a:r>
            <a:r>
              <a:rPr lang="fr-FR" b="1"/>
              <a:t>, </a:t>
            </a:r>
            <a:r>
              <a:rPr lang="fr-FR"/>
              <a:t>volontaire au lycée </a:t>
            </a:r>
            <a:r>
              <a:rPr lang="fr-FR" err="1"/>
              <a:t>Issat</a:t>
            </a:r>
            <a:r>
              <a:rPr lang="fr-FR"/>
              <a:t> de Redon</a:t>
            </a:r>
          </a:p>
        </p:txBody>
      </p:sp>
      <p:sp>
        <p:nvSpPr>
          <p:cNvPr id="4" name="Espace réservé du numéro de diapositive 3">
            <a:extLst>
              <a:ext uri="{FF2B5EF4-FFF2-40B4-BE49-F238E27FC236}">
                <a16:creationId xmlns:a16="http://schemas.microsoft.com/office/drawing/2014/main" id="{5F9D7707-93AD-4375-8022-678735F9ACF6}"/>
              </a:ext>
            </a:extLst>
          </p:cNvPr>
          <p:cNvSpPr>
            <a:spLocks noGrp="1"/>
          </p:cNvSpPr>
          <p:nvPr>
            <p:ph type="sldNum" idx="12"/>
          </p:nvPr>
        </p:nvSpPr>
        <p:spPr/>
        <p:txBody>
          <a:bodyPr/>
          <a:lstStyle/>
          <a:p>
            <a:fld id="{00000000-1234-1234-1234-123412341234}" type="slidenum">
              <a:rPr lang="fr-FR" smtClean="0"/>
              <a:pPr/>
              <a:t>2</a:t>
            </a:fld>
            <a:endParaRPr lang="fr-FR"/>
          </a:p>
        </p:txBody>
      </p:sp>
    </p:spTree>
    <p:extLst>
      <p:ext uri="{BB962C8B-B14F-4D97-AF65-F5344CB8AC3E}">
        <p14:creationId xmlns:p14="http://schemas.microsoft.com/office/powerpoint/2010/main" val="790133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5CBF480-B070-49FA-B311-5D1F4B03F655}"/>
              </a:ext>
            </a:extLst>
          </p:cNvPr>
          <p:cNvSpPr txBox="1"/>
          <p:nvPr/>
        </p:nvSpPr>
        <p:spPr>
          <a:xfrm>
            <a:off x="837907" y="1173483"/>
            <a:ext cx="6778952" cy="3046988"/>
          </a:xfrm>
          <a:prstGeom prst="rect">
            <a:avLst/>
          </a:prstGeom>
          <a:noFill/>
        </p:spPr>
        <p:txBody>
          <a:bodyPr wrap="square" lIns="91440" tIns="45720" rIns="91440" bIns="45720" rtlCol="0" anchor="t">
            <a:spAutoFit/>
          </a:bodyPr>
          <a:lstStyle/>
          <a:p>
            <a:pPr algn="just" defTabSz="685783">
              <a:buClrTx/>
            </a:pPr>
            <a:r>
              <a:rPr lang="fr-FR" sz="1600" b="1" kern="1200" dirty="0">
                <a:solidFill>
                  <a:srgbClr val="1F497D"/>
                </a:solidFill>
                <a:latin typeface="Calibri"/>
                <a:ea typeface="+mn-ea"/>
                <a:cs typeface="+mn-cs"/>
              </a:rPr>
              <a:t>- Appuyer le développement de missions de Service Civique </a:t>
            </a:r>
            <a:r>
              <a:rPr lang="fr-FR" sz="1600" kern="1200" dirty="0">
                <a:solidFill>
                  <a:srgbClr val="1F497D"/>
                </a:solidFill>
                <a:latin typeface="Calibri"/>
                <a:ea typeface="+mn-ea"/>
                <a:cs typeface="+mn-cs"/>
              </a:rPr>
              <a:t>à l’international et en réciprocité, dans le cadre de partenariats. </a:t>
            </a:r>
          </a:p>
          <a:p>
            <a:pPr algn="just" defTabSz="685783">
              <a:buClrTx/>
            </a:pPr>
            <a:endParaRPr lang="fr-FR" sz="1600" kern="1200" dirty="0">
              <a:solidFill>
                <a:srgbClr val="1F497D"/>
              </a:solidFill>
              <a:latin typeface="Calibri"/>
              <a:ea typeface="+mn-ea"/>
              <a:cs typeface="+mn-cs"/>
            </a:endParaRPr>
          </a:p>
          <a:p>
            <a:pPr algn="just" defTabSz="685783">
              <a:buClrTx/>
            </a:pPr>
            <a:r>
              <a:rPr lang="fr-FR" sz="1600" kern="1200" dirty="0">
                <a:solidFill>
                  <a:srgbClr val="1F497D"/>
                </a:solidFill>
                <a:latin typeface="Calibri"/>
                <a:ea typeface="+mn-ea"/>
                <a:cs typeface="+mn-cs"/>
              </a:rPr>
              <a:t>- </a:t>
            </a:r>
            <a:r>
              <a:rPr lang="fr-FR" sz="1600" b="1" kern="1200" dirty="0">
                <a:solidFill>
                  <a:srgbClr val="1F497D"/>
                </a:solidFill>
                <a:latin typeface="Calibri"/>
                <a:ea typeface="+mn-ea"/>
                <a:cs typeface="+mn-cs"/>
              </a:rPr>
              <a:t>Conseiller les structures d’accueil </a:t>
            </a:r>
            <a:r>
              <a:rPr lang="fr-FR" sz="1600" kern="1200" dirty="0">
                <a:solidFill>
                  <a:srgbClr val="1F497D"/>
                </a:solidFill>
                <a:latin typeface="Calibri"/>
                <a:ea typeface="+mn-ea"/>
                <a:cs typeface="+mn-cs"/>
              </a:rPr>
              <a:t>dans la préparation de leurs missions</a:t>
            </a:r>
            <a:endParaRPr lang="fr-FR" sz="1600" kern="1200" dirty="0">
              <a:solidFill>
                <a:srgbClr val="1F497D"/>
              </a:solidFill>
              <a:latin typeface="Calibri"/>
              <a:ea typeface="+mn-ea"/>
              <a:cs typeface="Calibri"/>
            </a:endParaRPr>
          </a:p>
          <a:p>
            <a:pPr marL="213995" indent="-213995" algn="just" defTabSz="685783">
              <a:buClrTx/>
              <a:buFontTx/>
              <a:buChar char="-"/>
            </a:pPr>
            <a:endParaRPr lang="fr-FR" sz="1600" kern="1200" dirty="0">
              <a:solidFill>
                <a:srgbClr val="1F497D"/>
              </a:solidFill>
              <a:latin typeface="Calibri"/>
              <a:ea typeface="+mn-ea"/>
              <a:cs typeface="Calibri"/>
            </a:endParaRPr>
          </a:p>
          <a:p>
            <a:pPr algn="just" defTabSz="685783">
              <a:buClrTx/>
            </a:pPr>
            <a:r>
              <a:rPr lang="fr-FR" sz="1600" kern="1200" dirty="0">
                <a:solidFill>
                  <a:srgbClr val="1F497D"/>
                </a:solidFill>
                <a:latin typeface="Calibri"/>
                <a:ea typeface="+mn-ea"/>
                <a:cs typeface="+mn-cs"/>
                <a:sym typeface="Wingdings" panose="05000000000000000000" pitchFamily="2" charset="2"/>
              </a:rPr>
              <a:t>- Participer à la diffusion d’offres de missions, à la pré-sélection de candidats et à leur </a:t>
            </a:r>
            <a:r>
              <a:rPr lang="fr-FR" sz="1600" b="1" kern="1200" dirty="0">
                <a:solidFill>
                  <a:srgbClr val="1F497D"/>
                </a:solidFill>
                <a:latin typeface="Calibri"/>
                <a:ea typeface="+mn-ea"/>
                <a:cs typeface="+mn-cs"/>
                <a:sym typeface="Wingdings" panose="05000000000000000000" pitchFamily="2" charset="2"/>
              </a:rPr>
              <a:t>accompagnement de préparation au départ</a:t>
            </a:r>
            <a:r>
              <a:rPr lang="fr-FR" sz="1600" kern="1200" dirty="0">
                <a:solidFill>
                  <a:srgbClr val="1F497D"/>
                </a:solidFill>
                <a:latin typeface="Calibri"/>
                <a:ea typeface="+mn-ea"/>
                <a:cs typeface="+mn-cs"/>
                <a:sym typeface="Wingdings" panose="05000000000000000000" pitchFamily="2" charset="2"/>
              </a:rPr>
              <a:t>.</a:t>
            </a:r>
            <a:endParaRPr lang="fr-FR" sz="1600" kern="1200" dirty="0">
              <a:solidFill>
                <a:srgbClr val="1F497D"/>
              </a:solidFill>
              <a:latin typeface="Calibri"/>
              <a:ea typeface="+mn-ea"/>
              <a:cs typeface="Calibri"/>
            </a:endParaRPr>
          </a:p>
          <a:p>
            <a:pPr algn="just" defTabSz="685783">
              <a:buClrTx/>
            </a:pPr>
            <a:endParaRPr lang="fr-FR" sz="1600" kern="1200" dirty="0">
              <a:solidFill>
                <a:srgbClr val="1F497D"/>
              </a:solidFill>
              <a:latin typeface="Calibri"/>
              <a:ea typeface="+mn-ea"/>
              <a:cs typeface="+mn-cs"/>
              <a:sym typeface="Wingdings" panose="05000000000000000000" pitchFamily="2" charset="2"/>
            </a:endParaRPr>
          </a:p>
          <a:p>
            <a:pPr algn="just" defTabSz="685783">
              <a:buClrTx/>
            </a:pPr>
            <a:r>
              <a:rPr lang="fr-FR" sz="1600" kern="1200" dirty="0">
                <a:solidFill>
                  <a:srgbClr val="1F497D"/>
                </a:solidFill>
                <a:latin typeface="Calibri"/>
                <a:ea typeface="+mn-ea"/>
                <a:cs typeface="+mn-cs"/>
                <a:sym typeface="Wingdings" panose="05000000000000000000" pitchFamily="2" charset="2"/>
              </a:rPr>
              <a:t>La gestion administrative de la mission, le recrutement, le suivi-accompagnement du ou de la volontaire durant la mission et les aspects logistiques, sont de la responsabilité de la FNOGEC.</a:t>
            </a:r>
            <a:endParaRPr lang="fr-FR" sz="1600" kern="1200" dirty="0">
              <a:solidFill>
                <a:srgbClr val="1F497D"/>
              </a:solidFill>
              <a:latin typeface="Calibri"/>
              <a:ea typeface="+mn-ea"/>
              <a:cs typeface="Calibri"/>
            </a:endParaRPr>
          </a:p>
          <a:p>
            <a:pPr algn="just" defTabSz="685783">
              <a:buClrTx/>
            </a:pPr>
            <a:endParaRPr lang="fr-FR" sz="1600" kern="1200" dirty="0">
              <a:solidFill>
                <a:srgbClr val="1F497D"/>
              </a:solidFill>
              <a:latin typeface="Calibri"/>
              <a:ea typeface="+mn-ea"/>
              <a:cs typeface="+mn-cs"/>
            </a:endParaRPr>
          </a:p>
        </p:txBody>
      </p:sp>
      <p:sp>
        <p:nvSpPr>
          <p:cNvPr id="6" name="Rectangle 5">
            <a:extLst>
              <a:ext uri="{FF2B5EF4-FFF2-40B4-BE49-F238E27FC236}">
                <a16:creationId xmlns:a16="http://schemas.microsoft.com/office/drawing/2014/main" id="{ED27AD66-730E-443E-815C-A71F70CDAEA5}"/>
              </a:ext>
            </a:extLst>
          </p:cNvPr>
          <p:cNvSpPr/>
          <p:nvPr/>
        </p:nvSpPr>
        <p:spPr>
          <a:xfrm>
            <a:off x="7704537" y="3112295"/>
            <a:ext cx="296465" cy="2031207"/>
          </a:xfrm>
          <a:prstGeom prst="rect">
            <a:avLst/>
          </a:prstGeom>
          <a:solidFill>
            <a:srgbClr val="0030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endParaRPr lang="fr-FR" sz="1351" kern="1200">
              <a:solidFill>
                <a:prstClr val="white"/>
              </a:solidFill>
              <a:latin typeface="Calibri"/>
            </a:endParaRPr>
          </a:p>
        </p:txBody>
      </p:sp>
      <p:sp>
        <p:nvSpPr>
          <p:cNvPr id="7" name="Rectangle 6">
            <a:extLst>
              <a:ext uri="{FF2B5EF4-FFF2-40B4-BE49-F238E27FC236}">
                <a16:creationId xmlns:a16="http://schemas.microsoft.com/office/drawing/2014/main" id="{31495906-8A93-4704-B1BB-C90E713F3170}"/>
              </a:ext>
            </a:extLst>
          </p:cNvPr>
          <p:cNvSpPr/>
          <p:nvPr/>
        </p:nvSpPr>
        <p:spPr>
          <a:xfrm>
            <a:off x="7704537" y="2031690"/>
            <a:ext cx="296465" cy="1081088"/>
          </a:xfrm>
          <a:prstGeom prst="rect">
            <a:avLst/>
          </a:prstGeom>
          <a:solidFill>
            <a:srgbClr val="F49E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buClrTx/>
              <a:defRPr/>
            </a:pPr>
            <a:endParaRPr lang="fr-FR" sz="1351" kern="1200">
              <a:solidFill>
                <a:prstClr val="white"/>
              </a:solidFill>
              <a:latin typeface="Calibri"/>
            </a:endParaRPr>
          </a:p>
        </p:txBody>
      </p:sp>
      <p:sp>
        <p:nvSpPr>
          <p:cNvPr id="8" name="Titre 1">
            <a:extLst>
              <a:ext uri="{FF2B5EF4-FFF2-40B4-BE49-F238E27FC236}">
                <a16:creationId xmlns:a16="http://schemas.microsoft.com/office/drawing/2014/main" id="{4D120D51-72D8-4BED-AADE-39BF8CC3234E}"/>
              </a:ext>
            </a:extLst>
          </p:cNvPr>
          <p:cNvSpPr>
            <a:spLocks noGrp="1"/>
          </p:cNvSpPr>
          <p:nvPr>
            <p:ph type="ctrTitle"/>
          </p:nvPr>
        </p:nvSpPr>
        <p:spPr>
          <a:xfrm>
            <a:off x="1563345" y="60715"/>
            <a:ext cx="5829300" cy="853027"/>
          </a:xfrm>
        </p:spPr>
        <p:txBody>
          <a:bodyPr>
            <a:normAutofit fontScale="90000"/>
          </a:bodyPr>
          <a:lstStyle/>
          <a:p>
            <a:pPr algn="l"/>
            <a:r>
              <a:rPr lang="fr-FR">
                <a:solidFill>
                  <a:schemeClr val="tx2"/>
                </a:solidFill>
              </a:rPr>
              <a:t>Zoom sur le Rôle de France Volontaires pour l’accueil de VIR</a:t>
            </a:r>
            <a:endParaRPr lang="fr-FR"/>
          </a:p>
        </p:txBody>
      </p:sp>
      <p:pic>
        <p:nvPicPr>
          <p:cNvPr id="10" name="Image 9">
            <a:extLst>
              <a:ext uri="{FF2B5EF4-FFF2-40B4-BE49-F238E27FC236}">
                <a16:creationId xmlns:a16="http://schemas.microsoft.com/office/drawing/2014/main" id="{60800C13-87F1-4744-8BDF-5291E95307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5970" y="4604844"/>
            <a:ext cx="756216" cy="427930"/>
          </a:xfrm>
          <a:prstGeom prst="rect">
            <a:avLst/>
          </a:prstGeom>
        </p:spPr>
      </p:pic>
      <p:pic>
        <p:nvPicPr>
          <p:cNvPr id="2" name="Image 1">
            <a:extLst>
              <a:ext uri="{FF2B5EF4-FFF2-40B4-BE49-F238E27FC236}">
                <a16:creationId xmlns:a16="http://schemas.microsoft.com/office/drawing/2014/main" id="{AA71B950-5D3D-B67B-96F2-C3E8CD0A695B}"/>
              </a:ext>
            </a:extLst>
          </p:cNvPr>
          <p:cNvPicPr>
            <a:picLocks noChangeAspect="1"/>
          </p:cNvPicPr>
          <p:nvPr/>
        </p:nvPicPr>
        <p:blipFill>
          <a:blip r:embed="rId4"/>
          <a:stretch>
            <a:fillRect/>
          </a:stretch>
        </p:blipFill>
        <p:spPr>
          <a:xfrm>
            <a:off x="5935754" y="4505369"/>
            <a:ext cx="1172276" cy="577416"/>
          </a:xfrm>
          <a:prstGeom prst="rect">
            <a:avLst/>
          </a:prstGeom>
        </p:spPr>
      </p:pic>
      <p:pic>
        <p:nvPicPr>
          <p:cNvPr id="11" name="Image 10">
            <a:extLst>
              <a:ext uri="{FF2B5EF4-FFF2-40B4-BE49-F238E27FC236}">
                <a16:creationId xmlns:a16="http://schemas.microsoft.com/office/drawing/2014/main" id="{E28F354D-F097-AF41-B123-1DA3A73A25ED}"/>
              </a:ext>
            </a:extLst>
          </p:cNvPr>
          <p:cNvPicPr/>
          <p:nvPr/>
        </p:nvPicPr>
        <p:blipFill>
          <a:blip r:embed="rId5"/>
          <a:stretch>
            <a:fillRect/>
          </a:stretch>
        </p:blipFill>
        <p:spPr bwMode="auto">
          <a:xfrm>
            <a:off x="215629" y="4604844"/>
            <a:ext cx="1522088" cy="359852"/>
          </a:xfrm>
          <a:prstGeom prst="rect">
            <a:avLst/>
          </a:prstGeom>
          <a:noFill/>
          <a:ln w="9525">
            <a:noFill/>
            <a:miter lim="800000"/>
            <a:headEnd/>
            <a:tailEnd/>
          </a:ln>
        </p:spPr>
      </p:pic>
    </p:spTree>
    <p:extLst>
      <p:ext uri="{BB962C8B-B14F-4D97-AF65-F5344CB8AC3E}">
        <p14:creationId xmlns:p14="http://schemas.microsoft.com/office/powerpoint/2010/main" val="2788605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8D5276B9-D3F9-4FFE-90CE-7DB9392CA2E8}"/>
              </a:ext>
            </a:extLst>
          </p:cNvPr>
          <p:cNvSpPr txBox="1"/>
          <p:nvPr/>
        </p:nvSpPr>
        <p:spPr>
          <a:xfrm>
            <a:off x="506186" y="832905"/>
            <a:ext cx="7198351" cy="4249881"/>
          </a:xfrm>
          <a:prstGeom prst="rect">
            <a:avLst/>
          </a:prstGeom>
          <a:noFill/>
        </p:spPr>
        <p:txBody>
          <a:bodyPr wrap="square" lIns="91440" tIns="45720" rIns="91440" bIns="45720" rtlCol="0" anchor="t">
            <a:spAutoFit/>
          </a:bodyPr>
          <a:lstStyle/>
          <a:p>
            <a:pPr algn="just" defTabSz="685783">
              <a:buClrTx/>
            </a:pPr>
            <a:r>
              <a:rPr lang="fr-FR" sz="1350" b="1" kern="1200">
                <a:solidFill>
                  <a:srgbClr val="1F497D"/>
                </a:solidFill>
                <a:latin typeface="Calibri"/>
                <a:ea typeface="+mn-ea"/>
                <a:cs typeface="+mn-cs"/>
              </a:rPr>
              <a:t>Pour le recrutement : </a:t>
            </a:r>
            <a:endParaRPr lang="fr-FR" sz="1351" b="1" kern="1200">
              <a:solidFill>
                <a:srgbClr val="1F497D"/>
              </a:solidFill>
              <a:latin typeface="Calibri"/>
              <a:ea typeface="+mn-ea"/>
              <a:cs typeface="+mn-cs"/>
            </a:endParaRPr>
          </a:p>
          <a:p>
            <a:pPr algn="just" defTabSz="685783">
              <a:buClrTx/>
            </a:pPr>
            <a:r>
              <a:rPr lang="fr-FR" sz="1350" kern="1200">
                <a:solidFill>
                  <a:srgbClr val="1F497D"/>
                </a:solidFill>
                <a:latin typeface="Calibri"/>
                <a:ea typeface="+mn-ea"/>
                <a:cs typeface="+mn-cs"/>
              </a:rPr>
              <a:t>- Proposez des entretiens à distance à plusieurs candidats</a:t>
            </a:r>
            <a:endParaRPr lang="fr-FR" sz="1350" kern="1200">
              <a:solidFill>
                <a:srgbClr val="1F497D"/>
              </a:solidFill>
              <a:latin typeface="Calibri"/>
              <a:ea typeface="+mn-ea"/>
              <a:cs typeface="Calibri"/>
            </a:endParaRPr>
          </a:p>
          <a:p>
            <a:pPr algn="just" defTabSz="685783">
              <a:buClrTx/>
            </a:pPr>
            <a:r>
              <a:rPr lang="fr-FR" sz="1350" kern="1200">
                <a:solidFill>
                  <a:srgbClr val="1F497D"/>
                </a:solidFill>
                <a:latin typeface="Calibri"/>
                <a:ea typeface="+mn-ea"/>
                <a:cs typeface="+mn-cs"/>
              </a:rPr>
              <a:t>- Utilisez une grille d’entretien dédiée </a:t>
            </a:r>
            <a:endParaRPr lang="fr-FR" sz="1350" kern="1200">
              <a:solidFill>
                <a:srgbClr val="1F497D"/>
              </a:solidFill>
              <a:latin typeface="Calibri"/>
              <a:ea typeface="+mn-ea"/>
              <a:cs typeface="Calibri"/>
            </a:endParaRPr>
          </a:p>
          <a:p>
            <a:pPr algn="just" defTabSz="685783">
              <a:buClrTx/>
            </a:pPr>
            <a:r>
              <a:rPr lang="fr-FR" sz="1350" kern="1200">
                <a:solidFill>
                  <a:srgbClr val="1F497D"/>
                </a:solidFill>
                <a:latin typeface="Calibri"/>
                <a:ea typeface="+mn-ea"/>
                <a:cs typeface="+mn-cs"/>
              </a:rPr>
              <a:t>- Un 2ème entretien est possible, associant d’autres collègues et/ou pour préciser le contenu des missions, le cadre de vie... </a:t>
            </a:r>
            <a:endParaRPr lang="fr-FR" sz="1350" kern="1200">
              <a:solidFill>
                <a:srgbClr val="1F497D"/>
              </a:solidFill>
              <a:latin typeface="Calibri"/>
              <a:ea typeface="+mn-ea"/>
              <a:cs typeface="Calibri"/>
            </a:endParaRPr>
          </a:p>
          <a:p>
            <a:pPr algn="just" defTabSz="685783">
              <a:buClrTx/>
            </a:pPr>
            <a:r>
              <a:rPr lang="fr-FR" sz="1350" kern="1200">
                <a:solidFill>
                  <a:srgbClr val="1F497D"/>
                </a:solidFill>
                <a:latin typeface="Calibri"/>
                <a:ea typeface="+mn-ea"/>
                <a:cs typeface="+mn-cs"/>
              </a:rPr>
              <a:t>- Poursuivez vos échanges après la sélection du ou de la volontaire pour préparer au mieux son arrivée. </a:t>
            </a:r>
            <a:endParaRPr lang="fr-FR" sz="1350" kern="1200">
              <a:solidFill>
                <a:srgbClr val="1F497D"/>
              </a:solidFill>
              <a:latin typeface="Calibri"/>
              <a:ea typeface="+mn-ea"/>
              <a:cs typeface="Calibri"/>
            </a:endParaRPr>
          </a:p>
          <a:p>
            <a:pPr algn="just" defTabSz="685783">
              <a:buClrTx/>
            </a:pPr>
            <a:endParaRPr lang="fr-FR" sz="1100" kern="1200">
              <a:solidFill>
                <a:srgbClr val="1F497D"/>
              </a:solidFill>
              <a:latin typeface="Calibri"/>
              <a:ea typeface="+mn-ea"/>
              <a:cs typeface="+mn-cs"/>
            </a:endParaRPr>
          </a:p>
          <a:p>
            <a:pPr algn="just" defTabSz="685783">
              <a:buClrTx/>
            </a:pPr>
            <a:r>
              <a:rPr lang="fr-FR" sz="1350" b="1" kern="1200">
                <a:solidFill>
                  <a:srgbClr val="1F497D"/>
                </a:solidFill>
                <a:latin typeface="Calibri"/>
                <a:ea typeface="+mn-ea"/>
                <a:cs typeface="+mn-cs"/>
              </a:rPr>
              <a:t>Pour le logement : </a:t>
            </a:r>
            <a:endParaRPr lang="fr-FR" sz="1350" b="1" kern="1200">
              <a:solidFill>
                <a:srgbClr val="1F497D"/>
              </a:solidFill>
              <a:latin typeface="Calibri"/>
              <a:ea typeface="+mn-ea"/>
              <a:cs typeface="Calibri"/>
            </a:endParaRPr>
          </a:p>
          <a:p>
            <a:pPr algn="just" defTabSz="685783">
              <a:buClrTx/>
            </a:pPr>
            <a:r>
              <a:rPr lang="fr-FR" sz="1350" kern="1200">
                <a:solidFill>
                  <a:srgbClr val="1F497D"/>
                </a:solidFill>
                <a:latin typeface="Calibri"/>
                <a:ea typeface="+mn-ea"/>
                <a:cs typeface="+mn-cs"/>
                <a:sym typeface="Wingdings" panose="05000000000000000000" pitchFamily="2" charset="2"/>
              </a:rPr>
              <a:t>- Informez le candidat des conditions d’hébergement dès l’entretien (en appartement, en internat, en famille, étage mixte, sanitaires partagés ...).</a:t>
            </a:r>
            <a:endParaRPr lang="fr-FR" sz="1350" kern="1200">
              <a:solidFill>
                <a:srgbClr val="1F497D"/>
              </a:solidFill>
              <a:latin typeface="Calibri"/>
              <a:ea typeface="+mn-ea"/>
              <a:cs typeface="Calibri"/>
            </a:endParaRPr>
          </a:p>
          <a:p>
            <a:pPr algn="just" defTabSz="685783">
              <a:buClrTx/>
            </a:pPr>
            <a:r>
              <a:rPr lang="fr-FR" sz="1350" kern="1200">
                <a:solidFill>
                  <a:srgbClr val="1F497D"/>
                </a:solidFill>
                <a:latin typeface="Calibri"/>
                <a:ea typeface="+mn-ea"/>
                <a:cs typeface="+mn-cs"/>
                <a:sym typeface="Wingdings" panose="05000000000000000000" pitchFamily="2" charset="2"/>
              </a:rPr>
              <a:t>- Si l’hébergement proposé est en famille, limitez le nombre de changement durant l’année (au-delà de 2 ou 3 familles, les volontaires n’ont pas le temps de s’adapter…). </a:t>
            </a:r>
            <a:endParaRPr lang="fr-FR" sz="1350" kern="1200">
              <a:solidFill>
                <a:srgbClr val="1F497D"/>
              </a:solidFill>
              <a:latin typeface="Calibri"/>
              <a:ea typeface="+mn-ea"/>
              <a:cs typeface="Calibri"/>
            </a:endParaRPr>
          </a:p>
          <a:p>
            <a:pPr marL="213995" indent="-213995" algn="just" defTabSz="685783">
              <a:buClrTx/>
              <a:buFontTx/>
              <a:buChar char="-"/>
            </a:pPr>
            <a:endParaRPr lang="fr-FR" sz="1100" kern="1200">
              <a:solidFill>
                <a:srgbClr val="1F497D"/>
              </a:solidFill>
              <a:latin typeface="Calibri"/>
              <a:ea typeface="+mn-ea"/>
              <a:cs typeface="Calibri"/>
            </a:endParaRPr>
          </a:p>
          <a:p>
            <a:pPr algn="just" defTabSz="685783">
              <a:buClrTx/>
            </a:pPr>
            <a:r>
              <a:rPr lang="fr-FR" sz="1350" b="1" kern="1200">
                <a:solidFill>
                  <a:srgbClr val="1F497D"/>
                </a:solidFill>
                <a:latin typeface="Calibri"/>
                <a:ea typeface="+mn-ea"/>
                <a:cs typeface="+mn-cs"/>
              </a:rPr>
              <a:t>Pour le suivi/accompagnement : </a:t>
            </a:r>
            <a:endParaRPr lang="fr-FR" sz="1350" b="1" kern="1200">
              <a:solidFill>
                <a:srgbClr val="1F497D"/>
              </a:solidFill>
              <a:latin typeface="Calibri"/>
              <a:ea typeface="+mn-ea"/>
              <a:cs typeface="Calibri"/>
            </a:endParaRPr>
          </a:p>
          <a:p>
            <a:pPr algn="just" defTabSz="685783">
              <a:buClrTx/>
            </a:pPr>
            <a:r>
              <a:rPr lang="fr-FR" sz="1350" kern="1200">
                <a:solidFill>
                  <a:srgbClr val="1F497D"/>
                </a:solidFill>
                <a:latin typeface="Calibri"/>
                <a:ea typeface="+mn-ea"/>
                <a:cs typeface="+mn-cs"/>
              </a:rPr>
              <a:t>Proposez 2 référents si possibles, un tuteur et un référent vie sociale (notamment pour les week-end et hors périodes scolaires) et anticiper une période d’intégration, avec visite des locaux et rencontre de l’ensemble du personnel.</a:t>
            </a:r>
            <a:endParaRPr lang="fr-FR" sz="1350" kern="1200">
              <a:solidFill>
                <a:srgbClr val="1F497D"/>
              </a:solidFill>
              <a:latin typeface="Calibri"/>
              <a:ea typeface="+mn-ea"/>
              <a:cs typeface="Calibri"/>
            </a:endParaRPr>
          </a:p>
          <a:p>
            <a:pPr algn="just" defTabSz="685783">
              <a:buClrTx/>
            </a:pPr>
            <a:endParaRPr lang="fr-FR" sz="1351" kern="1200">
              <a:solidFill>
                <a:srgbClr val="1F497D"/>
              </a:solidFill>
              <a:latin typeface="Calibri"/>
              <a:ea typeface="+mn-ea"/>
              <a:cs typeface="+mn-cs"/>
            </a:endParaRPr>
          </a:p>
          <a:p>
            <a:pPr algn="just" defTabSz="685783">
              <a:buClrTx/>
            </a:pPr>
            <a:endParaRPr lang="fr-FR" sz="1351" kern="1200">
              <a:solidFill>
                <a:srgbClr val="1F497D"/>
              </a:solidFill>
              <a:latin typeface="Calibri"/>
              <a:ea typeface="+mn-ea"/>
              <a:cs typeface="+mn-cs"/>
            </a:endParaRPr>
          </a:p>
        </p:txBody>
      </p:sp>
      <p:sp>
        <p:nvSpPr>
          <p:cNvPr id="15" name="Titre 1">
            <a:extLst>
              <a:ext uri="{FF2B5EF4-FFF2-40B4-BE49-F238E27FC236}">
                <a16:creationId xmlns:a16="http://schemas.microsoft.com/office/drawing/2014/main" id="{107EA361-58DE-41C6-8FC4-CA289DB64BDD}"/>
              </a:ext>
            </a:extLst>
          </p:cNvPr>
          <p:cNvSpPr>
            <a:spLocks noGrp="1"/>
          </p:cNvSpPr>
          <p:nvPr>
            <p:ph type="ctrTitle"/>
          </p:nvPr>
        </p:nvSpPr>
        <p:spPr>
          <a:xfrm>
            <a:off x="1563345" y="60714"/>
            <a:ext cx="5829300" cy="611456"/>
          </a:xfrm>
        </p:spPr>
        <p:txBody>
          <a:bodyPr>
            <a:normAutofit/>
          </a:bodyPr>
          <a:lstStyle/>
          <a:p>
            <a:pPr algn="l"/>
            <a:r>
              <a:rPr lang="fr-FR" dirty="0">
                <a:solidFill>
                  <a:schemeClr val="tx2"/>
                </a:solidFill>
              </a:rPr>
              <a:t>Quelques conseils</a:t>
            </a:r>
            <a:endParaRPr lang="fr-FR" dirty="0"/>
          </a:p>
        </p:txBody>
      </p:sp>
      <p:pic>
        <p:nvPicPr>
          <p:cNvPr id="8" name="Image 7">
            <a:extLst>
              <a:ext uri="{FF2B5EF4-FFF2-40B4-BE49-F238E27FC236}">
                <a16:creationId xmlns:a16="http://schemas.microsoft.com/office/drawing/2014/main" id="{3CF69E0F-6C5F-4C2F-8E49-EC437D0750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5970" y="4604844"/>
            <a:ext cx="756216" cy="427930"/>
          </a:xfrm>
          <a:prstGeom prst="rect">
            <a:avLst/>
          </a:prstGeom>
        </p:spPr>
      </p:pic>
      <p:pic>
        <p:nvPicPr>
          <p:cNvPr id="2" name="Image 1">
            <a:extLst>
              <a:ext uri="{FF2B5EF4-FFF2-40B4-BE49-F238E27FC236}">
                <a16:creationId xmlns:a16="http://schemas.microsoft.com/office/drawing/2014/main" id="{8452136D-5F2E-F803-2F3E-FEE367F8D65E}"/>
              </a:ext>
            </a:extLst>
          </p:cNvPr>
          <p:cNvPicPr>
            <a:picLocks noChangeAspect="1"/>
          </p:cNvPicPr>
          <p:nvPr/>
        </p:nvPicPr>
        <p:blipFill>
          <a:blip r:embed="rId4"/>
          <a:stretch>
            <a:fillRect/>
          </a:stretch>
        </p:blipFill>
        <p:spPr>
          <a:xfrm>
            <a:off x="5935754" y="4505369"/>
            <a:ext cx="1172276" cy="577416"/>
          </a:xfrm>
          <a:prstGeom prst="rect">
            <a:avLst/>
          </a:prstGeom>
        </p:spPr>
      </p:pic>
      <p:pic>
        <p:nvPicPr>
          <p:cNvPr id="9" name="Image 8">
            <a:extLst>
              <a:ext uri="{FF2B5EF4-FFF2-40B4-BE49-F238E27FC236}">
                <a16:creationId xmlns:a16="http://schemas.microsoft.com/office/drawing/2014/main" id="{56E21A77-77CE-054C-9388-CE217B316D40}"/>
              </a:ext>
            </a:extLst>
          </p:cNvPr>
          <p:cNvPicPr/>
          <p:nvPr/>
        </p:nvPicPr>
        <p:blipFill>
          <a:blip r:embed="rId5"/>
          <a:stretch>
            <a:fillRect/>
          </a:stretch>
        </p:blipFill>
        <p:spPr bwMode="auto">
          <a:xfrm>
            <a:off x="215629" y="4604844"/>
            <a:ext cx="1522088" cy="359852"/>
          </a:xfrm>
          <a:prstGeom prst="rect">
            <a:avLst/>
          </a:prstGeom>
          <a:noFill/>
          <a:ln w="9525">
            <a:noFill/>
            <a:miter lim="800000"/>
            <a:headEnd/>
            <a:tailEnd/>
          </a:ln>
        </p:spPr>
      </p:pic>
    </p:spTree>
    <p:extLst>
      <p:ext uri="{BB962C8B-B14F-4D97-AF65-F5344CB8AC3E}">
        <p14:creationId xmlns:p14="http://schemas.microsoft.com/office/powerpoint/2010/main" val="3270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34FF0-9E92-4B65-873B-C8A4A933563D}"/>
              </a:ext>
            </a:extLst>
          </p:cNvPr>
          <p:cNvSpPr>
            <a:spLocks noGrp="1"/>
          </p:cNvSpPr>
          <p:nvPr>
            <p:ph type="title"/>
          </p:nvPr>
        </p:nvSpPr>
        <p:spPr/>
        <p:txBody>
          <a:bodyPr/>
          <a:lstStyle/>
          <a:p>
            <a:r>
              <a:rPr lang="fr-FR">
                <a:solidFill>
                  <a:schemeClr val="bg1"/>
                </a:solidFill>
              </a:rPr>
              <a:t>Pour vous aider</a:t>
            </a:r>
            <a:endParaRPr lang="fr-FR">
              <a:solidFill>
                <a:schemeClr val="bg1"/>
              </a:solidFill>
              <a:highlight>
                <a:srgbClr val="FFFF00"/>
              </a:highlight>
            </a:endParaRPr>
          </a:p>
        </p:txBody>
      </p:sp>
      <p:sp>
        <p:nvSpPr>
          <p:cNvPr id="3" name="Espace réservé du texte 2">
            <a:extLst>
              <a:ext uri="{FF2B5EF4-FFF2-40B4-BE49-F238E27FC236}">
                <a16:creationId xmlns:a16="http://schemas.microsoft.com/office/drawing/2014/main" id="{190C3A8A-55ED-4E0E-BD7B-EF74D668DBE0}"/>
              </a:ext>
            </a:extLst>
          </p:cNvPr>
          <p:cNvSpPr>
            <a:spLocks noGrp="1"/>
          </p:cNvSpPr>
          <p:nvPr>
            <p:ph type="body" idx="1"/>
          </p:nvPr>
        </p:nvSpPr>
        <p:spPr>
          <a:xfrm>
            <a:off x="1379598" y="1256932"/>
            <a:ext cx="7764401" cy="3400684"/>
          </a:xfrm>
        </p:spPr>
        <p:txBody>
          <a:bodyPr/>
          <a:lstStyle/>
          <a:p>
            <a:pPr marL="484500" marR="5080" indent="-285750">
              <a:spcBef>
                <a:spcPts val="5"/>
              </a:spcBef>
              <a:buFontTx/>
              <a:buChar char="-"/>
            </a:pPr>
            <a:r>
              <a:rPr lang="fr-FR" sz="1600"/>
              <a:t>Vademecum </a:t>
            </a:r>
            <a:r>
              <a:rPr lang="fr-FR" sz="1400"/>
              <a:t>« Accueillir un volontaire international de réciprocité / un européen»</a:t>
            </a:r>
          </a:p>
          <a:p>
            <a:pPr marL="484500" marR="5080" indent="-285750">
              <a:spcBef>
                <a:spcPts val="5"/>
              </a:spcBef>
              <a:buFontTx/>
              <a:buChar char="-"/>
            </a:pPr>
            <a:r>
              <a:rPr lang="fr-FR" sz="1600"/>
              <a:t>Exemples de fiches mission </a:t>
            </a:r>
          </a:p>
          <a:p>
            <a:pPr marL="484500" marR="5080" indent="-285750">
              <a:spcBef>
                <a:spcPts val="5"/>
              </a:spcBef>
              <a:buFontTx/>
              <a:buChar char="-"/>
            </a:pPr>
            <a:r>
              <a:rPr lang="fr-FR" sz="1600"/>
              <a:t>Référentiel des missions de l’agence du Service civique</a:t>
            </a:r>
          </a:p>
          <a:p>
            <a:pPr marL="484500" marR="5080" indent="-285750">
              <a:spcBef>
                <a:spcPts val="5"/>
              </a:spcBef>
              <a:buFontTx/>
              <a:buChar char="-"/>
            </a:pPr>
            <a:r>
              <a:rPr lang="fr-FR" sz="1600"/>
              <a:t>Guides pour le tuteur, guides d’accueil, …</a:t>
            </a:r>
          </a:p>
          <a:p>
            <a:pPr marL="198750" marR="5080" indent="0">
              <a:spcBef>
                <a:spcPts val="5"/>
              </a:spcBef>
              <a:buNone/>
            </a:pPr>
            <a:endParaRPr lang="fr-FR" sz="1400"/>
          </a:p>
          <a:p>
            <a:pPr marL="484500" marR="5080" indent="-285750">
              <a:spcBef>
                <a:spcPts val="5"/>
              </a:spcBef>
              <a:buFont typeface="Symbol" panose="05050102010706020507" pitchFamily="18" charset="2"/>
              <a:buChar char="Þ"/>
            </a:pPr>
            <a:r>
              <a:rPr lang="fr-FR" sz="1600" b="1"/>
              <a:t>Tout se trouve sur le site de la FNOGEC :</a:t>
            </a:r>
            <a:endParaRPr lang="fr-FR" sz="1600" b="1">
              <a:highlight>
                <a:srgbClr val="FFFF00"/>
              </a:highlight>
            </a:endParaRPr>
          </a:p>
          <a:p>
            <a:pPr marL="198750" marR="5080" indent="0">
              <a:spcBef>
                <a:spcPts val="5"/>
              </a:spcBef>
              <a:buNone/>
            </a:pPr>
            <a:r>
              <a:rPr lang="fr-FR" sz="1400">
                <a:hlinkClick r:id="rId3"/>
              </a:rPr>
              <a:t>https://www.fnogec.org/service-civique/campagne-2022-2023-kit-complet</a:t>
            </a:r>
            <a:endParaRPr lang="fr-FR" sz="1400"/>
          </a:p>
          <a:p>
            <a:pPr marL="198750" marR="5080" indent="0">
              <a:spcBef>
                <a:spcPts val="5"/>
              </a:spcBef>
              <a:buNone/>
            </a:pPr>
            <a:endParaRPr lang="fr-FR" sz="1600">
              <a:highlight>
                <a:srgbClr val="FFFF00"/>
              </a:highlight>
            </a:endParaRPr>
          </a:p>
          <a:p>
            <a:pPr marL="484500" marR="5080" indent="-285750">
              <a:spcBef>
                <a:spcPts val="5"/>
              </a:spcBef>
              <a:buFontTx/>
              <a:buChar char="-"/>
            </a:pPr>
            <a:r>
              <a:rPr lang="fr-FR" sz="1600"/>
              <a:t>Guide d’accueil France Volontaires : </a:t>
            </a:r>
            <a:r>
              <a:rPr lang="fr-FR" sz="1400">
                <a:hlinkClick r:id="rId4"/>
              </a:rPr>
              <a:t>https://www.france-volontaires.org/app/uploads/2019/01/Guide-Accueil-volontaires-internationaux-SC-2018.pdf</a:t>
            </a:r>
            <a:r>
              <a:rPr lang="fr-FR" sz="1400"/>
              <a:t> </a:t>
            </a:r>
            <a:r>
              <a:rPr lang="fr-FR" sz="1600"/>
              <a:t>et </a:t>
            </a:r>
            <a:r>
              <a:rPr lang="fr-FR" sz="1400">
                <a:hlinkClick r:id="rId5"/>
              </a:rPr>
              <a:t>https://france-volontaires.org/accueillir-des-volontaires/</a:t>
            </a:r>
            <a:r>
              <a:rPr lang="fr-FR" sz="1400"/>
              <a:t> </a:t>
            </a:r>
          </a:p>
          <a:p>
            <a:pPr marL="484500" marR="5080" indent="-285750">
              <a:spcBef>
                <a:spcPts val="5"/>
              </a:spcBef>
              <a:buFontTx/>
              <a:buChar char="-"/>
            </a:pPr>
            <a:endParaRPr lang="fr-FR" sz="1600">
              <a:highlight>
                <a:srgbClr val="FFFF00"/>
              </a:highlight>
            </a:endParaRPr>
          </a:p>
          <a:p>
            <a:pPr marL="484500" marR="5080" indent="-285750">
              <a:spcBef>
                <a:spcPts val="5"/>
              </a:spcBef>
              <a:buFontTx/>
              <a:buChar char="-"/>
            </a:pPr>
            <a:r>
              <a:rPr lang="fr-FR" sz="1600"/>
              <a:t>Pour les lycées agricoles, le guide élaboré par le Red, avec France Volontaires et le CNEAP : </a:t>
            </a:r>
            <a:r>
              <a:rPr lang="fr-FR" sz="1400">
                <a:hlinkClick r:id="rId6"/>
              </a:rPr>
              <a:t>https://red.educagri.fr/wp-content/uploads/2022/11/GUIDEA1.pdf</a:t>
            </a:r>
            <a:r>
              <a:rPr lang="fr-FR" sz="1400"/>
              <a:t> </a:t>
            </a:r>
            <a:endParaRPr lang="fr-FR" sz="1600"/>
          </a:p>
        </p:txBody>
      </p:sp>
      <p:sp>
        <p:nvSpPr>
          <p:cNvPr id="4" name="Espace réservé du numéro de diapositive 3">
            <a:extLst>
              <a:ext uri="{FF2B5EF4-FFF2-40B4-BE49-F238E27FC236}">
                <a16:creationId xmlns:a16="http://schemas.microsoft.com/office/drawing/2014/main" id="{5F9D7707-93AD-4375-8022-678735F9ACF6}"/>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200" b="1" i="0" u="none" strike="noStrike" kern="0" cap="none" spc="0" normalizeH="0" baseline="0" noProof="0" smtClean="0">
                <a:ln>
                  <a:noFill/>
                </a:ln>
                <a:solidFill>
                  <a:srgbClr val="FFFFFF"/>
                </a:solidFill>
                <a:effectLst/>
                <a:uLnTx/>
                <a:uFillTx/>
                <a:latin typeface="Barlow"/>
                <a:sym typeface="Barlow"/>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fr-FR" sz="1200" b="1" i="0" u="none" strike="noStrike" kern="0" cap="none" spc="0" normalizeH="0" baseline="0" noProof="0">
              <a:ln>
                <a:noFill/>
              </a:ln>
              <a:solidFill>
                <a:srgbClr val="FFFFFF"/>
              </a:solidFill>
              <a:effectLst/>
              <a:uLnTx/>
              <a:uFillTx/>
              <a:latin typeface="Barlow"/>
              <a:sym typeface="Barlow"/>
            </a:endParaRPr>
          </a:p>
        </p:txBody>
      </p:sp>
    </p:spTree>
    <p:extLst>
      <p:ext uri="{BB962C8B-B14F-4D97-AF65-F5344CB8AC3E}">
        <p14:creationId xmlns:p14="http://schemas.microsoft.com/office/powerpoint/2010/main" val="3535994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B182B-F73F-7458-2A5D-C66434C4DE1E}"/>
              </a:ext>
            </a:extLst>
          </p:cNvPr>
          <p:cNvSpPr>
            <a:spLocks noGrp="1"/>
          </p:cNvSpPr>
          <p:nvPr>
            <p:ph type="title"/>
          </p:nvPr>
        </p:nvSpPr>
        <p:spPr/>
        <p:txBody>
          <a:bodyPr/>
          <a:lstStyle/>
          <a:p>
            <a:r>
              <a:rPr lang="fr-FR"/>
              <a:t>Dans quels pays trouve-t-on des espaces France Volontaires ?</a:t>
            </a:r>
          </a:p>
        </p:txBody>
      </p:sp>
      <p:sp>
        <p:nvSpPr>
          <p:cNvPr id="3" name="Espace réservé du texte 2">
            <a:extLst>
              <a:ext uri="{FF2B5EF4-FFF2-40B4-BE49-F238E27FC236}">
                <a16:creationId xmlns:a16="http://schemas.microsoft.com/office/drawing/2014/main" id="{C6A27657-38DC-B9D1-B730-A0CF01898F79}"/>
              </a:ext>
            </a:extLst>
          </p:cNvPr>
          <p:cNvSpPr>
            <a:spLocks noGrp="1"/>
          </p:cNvSpPr>
          <p:nvPr>
            <p:ph type="body" idx="1"/>
          </p:nvPr>
        </p:nvSpPr>
        <p:spPr>
          <a:xfrm>
            <a:off x="1665233" y="1407911"/>
            <a:ext cx="2734279" cy="2938500"/>
          </a:xfrm>
        </p:spPr>
        <p:txBody>
          <a:bodyPr/>
          <a:lstStyle/>
          <a:p>
            <a:pPr marL="63500" indent="0">
              <a:buNone/>
            </a:pPr>
            <a:r>
              <a:rPr lang="fr-FR" sz="1400" b="1" dirty="0">
                <a:solidFill>
                  <a:schemeClr val="tx1"/>
                </a:solidFill>
              </a:rPr>
              <a:t>Afrique</a:t>
            </a:r>
          </a:p>
          <a:p>
            <a:pPr marL="63500" indent="0">
              <a:buNone/>
            </a:pPr>
            <a:r>
              <a:rPr lang="fr-FR" sz="1200" dirty="0">
                <a:solidFill>
                  <a:schemeClr val="tx1"/>
                </a:solidFill>
              </a:rPr>
              <a:t>Bénin </a:t>
            </a:r>
          </a:p>
          <a:p>
            <a:pPr marL="63500" indent="0">
              <a:buNone/>
            </a:pPr>
            <a:r>
              <a:rPr lang="fr-FR" sz="1200" dirty="0">
                <a:solidFill>
                  <a:schemeClr val="tx1"/>
                </a:solidFill>
              </a:rPr>
              <a:t>Burkina Faso </a:t>
            </a:r>
          </a:p>
          <a:p>
            <a:pPr marL="63500" indent="0">
              <a:buNone/>
            </a:pPr>
            <a:r>
              <a:rPr lang="fr-FR" sz="1200" dirty="0">
                <a:solidFill>
                  <a:schemeClr val="tx1"/>
                </a:solidFill>
              </a:rPr>
              <a:t>Cameroun </a:t>
            </a:r>
          </a:p>
          <a:p>
            <a:pPr marL="63500" indent="0">
              <a:buNone/>
            </a:pPr>
            <a:r>
              <a:rPr lang="fr-FR" sz="1200" dirty="0">
                <a:solidFill>
                  <a:schemeClr val="tx1"/>
                </a:solidFill>
              </a:rPr>
              <a:t>Congo </a:t>
            </a:r>
          </a:p>
          <a:p>
            <a:pPr marL="63500" indent="0">
              <a:buNone/>
            </a:pPr>
            <a:r>
              <a:rPr lang="fr-FR" sz="1200" dirty="0">
                <a:solidFill>
                  <a:schemeClr val="tx1"/>
                </a:solidFill>
              </a:rPr>
              <a:t>Côte d’Ivoire </a:t>
            </a:r>
          </a:p>
          <a:p>
            <a:pPr marL="63500" indent="0">
              <a:buNone/>
            </a:pPr>
            <a:r>
              <a:rPr lang="fr-FR" sz="1200" dirty="0">
                <a:solidFill>
                  <a:schemeClr val="tx1"/>
                </a:solidFill>
              </a:rPr>
              <a:t>Ghana </a:t>
            </a:r>
          </a:p>
          <a:p>
            <a:pPr marL="63500" indent="0">
              <a:buNone/>
            </a:pPr>
            <a:r>
              <a:rPr lang="fr-FR" sz="1200" dirty="0">
                <a:solidFill>
                  <a:schemeClr val="tx1"/>
                </a:solidFill>
              </a:rPr>
              <a:t>Guinée </a:t>
            </a:r>
          </a:p>
          <a:p>
            <a:pPr marL="63500" indent="0">
              <a:buNone/>
            </a:pPr>
            <a:r>
              <a:rPr lang="fr-FR" sz="1200" dirty="0">
                <a:solidFill>
                  <a:schemeClr val="tx1"/>
                </a:solidFill>
              </a:rPr>
              <a:t>Madagascar </a:t>
            </a:r>
          </a:p>
          <a:p>
            <a:pPr marL="63500" indent="0">
              <a:buNone/>
            </a:pPr>
            <a:r>
              <a:rPr lang="fr-FR" sz="1200" dirty="0">
                <a:solidFill>
                  <a:schemeClr val="tx1"/>
                </a:solidFill>
              </a:rPr>
              <a:t>Maroc </a:t>
            </a:r>
          </a:p>
          <a:p>
            <a:pPr marL="63500" indent="0">
              <a:buNone/>
            </a:pPr>
            <a:r>
              <a:rPr lang="fr-FR" sz="1200" dirty="0">
                <a:solidFill>
                  <a:schemeClr val="tx1"/>
                </a:solidFill>
              </a:rPr>
              <a:t>Mauritanie </a:t>
            </a:r>
          </a:p>
          <a:p>
            <a:pPr marL="63500" indent="0">
              <a:buNone/>
            </a:pPr>
            <a:endParaRPr lang="fr-FR" sz="1200" dirty="0">
              <a:solidFill>
                <a:schemeClr val="tx1"/>
              </a:solidFill>
            </a:endParaRPr>
          </a:p>
          <a:p>
            <a:pPr marL="63500" indent="0">
              <a:buNone/>
            </a:pPr>
            <a:endParaRPr lang="fr-FR" sz="1200" dirty="0">
              <a:solidFill>
                <a:schemeClr val="tx1"/>
              </a:solidFill>
            </a:endParaRPr>
          </a:p>
          <a:p>
            <a:pPr marL="63500" indent="0">
              <a:buNone/>
            </a:pPr>
            <a:endParaRPr lang="fr-FR" sz="1000" dirty="0"/>
          </a:p>
        </p:txBody>
      </p:sp>
      <p:sp>
        <p:nvSpPr>
          <p:cNvPr id="4" name="Espace réservé du numéro de diapositive 3">
            <a:extLst>
              <a:ext uri="{FF2B5EF4-FFF2-40B4-BE49-F238E27FC236}">
                <a16:creationId xmlns:a16="http://schemas.microsoft.com/office/drawing/2014/main" id="{4521C95B-99B8-8022-3630-5A33C6AEF3EE}"/>
              </a:ext>
            </a:extLst>
          </p:cNvPr>
          <p:cNvSpPr>
            <a:spLocks noGrp="1"/>
          </p:cNvSpPr>
          <p:nvPr>
            <p:ph type="sldNum" idx="12"/>
          </p:nvPr>
        </p:nvSpPr>
        <p:spPr/>
        <p:txBody>
          <a:bodyPr/>
          <a:lstStyle/>
          <a:p>
            <a:fld id="{00000000-1234-1234-1234-123412341234}" type="slidenum">
              <a:rPr lang="fr-FR" smtClean="0"/>
              <a:pPr/>
              <a:t>23</a:t>
            </a:fld>
            <a:endParaRPr lang="fr-FR"/>
          </a:p>
        </p:txBody>
      </p:sp>
      <p:sp>
        <p:nvSpPr>
          <p:cNvPr id="5" name="ZoneTexte 4">
            <a:extLst>
              <a:ext uri="{FF2B5EF4-FFF2-40B4-BE49-F238E27FC236}">
                <a16:creationId xmlns:a16="http://schemas.microsoft.com/office/drawing/2014/main" id="{CBC8B958-6CCB-3A34-2FD8-D6DCDF6A8C8D}"/>
              </a:ext>
            </a:extLst>
          </p:cNvPr>
          <p:cNvSpPr txBox="1"/>
          <p:nvPr/>
        </p:nvSpPr>
        <p:spPr>
          <a:xfrm>
            <a:off x="3554331" y="1644316"/>
            <a:ext cx="2757233" cy="31931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3500">
              <a:spcBef>
                <a:spcPts val="600"/>
              </a:spcBef>
            </a:pPr>
            <a:r>
              <a:rPr lang="fr-FR" sz="1200" dirty="0">
                <a:solidFill>
                  <a:schemeClr val="tx1"/>
                </a:solidFill>
                <a:latin typeface="Barlow"/>
                <a:sym typeface="Barlow"/>
              </a:rPr>
              <a:t>Niger </a:t>
            </a:r>
          </a:p>
          <a:p>
            <a:pPr marL="63500">
              <a:spcBef>
                <a:spcPts val="600"/>
              </a:spcBef>
            </a:pPr>
            <a:r>
              <a:rPr lang="fr-FR" sz="1200" dirty="0">
                <a:solidFill>
                  <a:schemeClr val="tx1"/>
                </a:solidFill>
                <a:latin typeface="Barlow"/>
                <a:sym typeface="Barlow"/>
              </a:rPr>
              <a:t>République démocratique du Congo </a:t>
            </a:r>
          </a:p>
          <a:p>
            <a:pPr marL="63500">
              <a:spcBef>
                <a:spcPts val="600"/>
              </a:spcBef>
            </a:pPr>
            <a:r>
              <a:rPr lang="fr-FR" sz="1200" dirty="0">
                <a:solidFill>
                  <a:schemeClr val="tx1"/>
                </a:solidFill>
                <a:latin typeface="Barlow"/>
                <a:sym typeface="Barlow"/>
              </a:rPr>
              <a:t>Sénégal </a:t>
            </a:r>
          </a:p>
          <a:p>
            <a:pPr marL="63500">
              <a:spcBef>
                <a:spcPts val="600"/>
              </a:spcBef>
            </a:pPr>
            <a:r>
              <a:rPr lang="fr-FR" sz="1200" dirty="0">
                <a:solidFill>
                  <a:schemeClr val="tx1"/>
                </a:solidFill>
                <a:latin typeface="Barlow"/>
                <a:sym typeface="Barlow"/>
              </a:rPr>
              <a:t>Tchad </a:t>
            </a:r>
          </a:p>
          <a:p>
            <a:pPr marL="63500">
              <a:spcBef>
                <a:spcPts val="600"/>
              </a:spcBef>
            </a:pPr>
            <a:r>
              <a:rPr lang="fr-FR" sz="1200" dirty="0">
                <a:solidFill>
                  <a:schemeClr val="tx1"/>
                </a:solidFill>
                <a:latin typeface="Barlow"/>
                <a:sym typeface="Barlow"/>
              </a:rPr>
              <a:t>Togo </a:t>
            </a:r>
          </a:p>
          <a:p>
            <a:pPr marL="63500">
              <a:spcBef>
                <a:spcPts val="600"/>
              </a:spcBef>
            </a:pPr>
            <a:r>
              <a:rPr lang="fr-FR" sz="1200" dirty="0">
                <a:solidFill>
                  <a:schemeClr val="tx1"/>
                </a:solidFill>
                <a:latin typeface="Barlow"/>
                <a:sym typeface="Barlow"/>
              </a:rPr>
              <a:t>Tunisie </a:t>
            </a:r>
          </a:p>
          <a:p>
            <a:pPr marL="63500">
              <a:spcBef>
                <a:spcPts val="600"/>
              </a:spcBef>
            </a:pPr>
            <a:endParaRPr lang="fr-FR" sz="1050" dirty="0"/>
          </a:p>
          <a:p>
            <a:pPr marL="63500">
              <a:spcBef>
                <a:spcPts val="600"/>
              </a:spcBef>
            </a:pPr>
            <a:endParaRPr lang="fr-FR" sz="1050" dirty="0"/>
          </a:p>
          <a:p>
            <a:r>
              <a:rPr lang="fr-FR" b="1" dirty="0"/>
              <a:t>Amérique du Sud</a:t>
            </a:r>
            <a:r>
              <a:rPr lang="en-US" dirty="0"/>
              <a:t> </a:t>
            </a:r>
          </a:p>
          <a:p>
            <a:pPr>
              <a:spcBef>
                <a:spcPts val="300"/>
              </a:spcBef>
            </a:pPr>
            <a:r>
              <a:rPr lang="fr-FR" sz="1200" dirty="0">
                <a:solidFill>
                  <a:schemeClr val="tx1"/>
                </a:solidFill>
                <a:latin typeface="Barlow"/>
              </a:rPr>
              <a:t>Mexique </a:t>
            </a:r>
            <a:r>
              <a:rPr lang="en-US" sz="1200" dirty="0">
                <a:solidFill>
                  <a:schemeClr val="tx1"/>
                </a:solidFill>
                <a:latin typeface="Barlow"/>
              </a:rPr>
              <a:t> </a:t>
            </a:r>
          </a:p>
          <a:p>
            <a:pPr>
              <a:spcBef>
                <a:spcPts val="300"/>
              </a:spcBef>
            </a:pPr>
            <a:r>
              <a:rPr lang="fr-FR" sz="1200" dirty="0">
                <a:solidFill>
                  <a:schemeClr val="tx1"/>
                </a:solidFill>
                <a:latin typeface="Barlow"/>
              </a:rPr>
              <a:t>Equateur  </a:t>
            </a:r>
            <a:endParaRPr lang="en-US" sz="1200" dirty="0">
              <a:solidFill>
                <a:schemeClr val="tx1"/>
              </a:solidFill>
              <a:latin typeface="Barlow"/>
            </a:endParaRPr>
          </a:p>
          <a:p>
            <a:pPr>
              <a:spcBef>
                <a:spcPts val="300"/>
              </a:spcBef>
            </a:pPr>
            <a:r>
              <a:rPr lang="fr-FR" sz="1200" dirty="0">
                <a:solidFill>
                  <a:schemeClr val="tx1"/>
                </a:solidFill>
                <a:latin typeface="Barlow"/>
              </a:rPr>
              <a:t>Péro</a:t>
            </a:r>
            <a:r>
              <a:rPr lang="fr-FR" sz="1200" dirty="0">
                <a:solidFill>
                  <a:schemeClr val="tx1"/>
                </a:solidFill>
              </a:rPr>
              <a:t>u </a:t>
            </a:r>
          </a:p>
          <a:p>
            <a:pPr marL="63500">
              <a:spcBef>
                <a:spcPts val="600"/>
              </a:spcBef>
            </a:pPr>
            <a:endParaRPr lang="fr-FR" sz="1100" dirty="0"/>
          </a:p>
        </p:txBody>
      </p:sp>
      <p:sp>
        <p:nvSpPr>
          <p:cNvPr id="7" name="ZoneTexte 6">
            <a:extLst>
              <a:ext uri="{FF2B5EF4-FFF2-40B4-BE49-F238E27FC236}">
                <a16:creationId xmlns:a16="http://schemas.microsoft.com/office/drawing/2014/main" id="{7ACA4248-283D-5EF9-59B3-38859C1CADAB}"/>
              </a:ext>
            </a:extLst>
          </p:cNvPr>
          <p:cNvSpPr txBox="1"/>
          <p:nvPr/>
        </p:nvSpPr>
        <p:spPr>
          <a:xfrm>
            <a:off x="6712618" y="1283367"/>
            <a:ext cx="1744578" cy="30828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endParaRPr lang="en-US" dirty="0">
              <a:solidFill>
                <a:schemeClr val="tx1"/>
              </a:solidFill>
              <a:latin typeface="Arial"/>
              <a:ea typeface="Segoe UI"/>
              <a:cs typeface="Segoe UI"/>
            </a:endParaRPr>
          </a:p>
          <a:p>
            <a:pPr marL="63500">
              <a:spcBef>
                <a:spcPts val="200"/>
              </a:spcBef>
            </a:pPr>
            <a:r>
              <a:rPr lang="fr-FR" b="1" dirty="0">
                <a:ea typeface="Segoe UI"/>
              </a:rPr>
              <a:t>Asie</a:t>
            </a:r>
            <a:endParaRPr lang="en-US" dirty="0">
              <a:ea typeface="Segoe UI"/>
            </a:endParaRPr>
          </a:p>
          <a:p>
            <a:pPr marL="63500">
              <a:spcBef>
                <a:spcPts val="200"/>
              </a:spcBef>
            </a:pPr>
            <a:r>
              <a:rPr lang="fr-FR" sz="1200" dirty="0">
                <a:solidFill>
                  <a:schemeClr val="tx1"/>
                </a:solidFill>
                <a:latin typeface="Barlow"/>
              </a:rPr>
              <a:t>Cambodge </a:t>
            </a:r>
          </a:p>
          <a:p>
            <a:pPr marL="63500">
              <a:spcBef>
                <a:spcPts val="600"/>
              </a:spcBef>
            </a:pPr>
            <a:r>
              <a:rPr lang="fr-FR" sz="1200" dirty="0">
                <a:solidFill>
                  <a:schemeClr val="tx1"/>
                </a:solidFill>
                <a:latin typeface="Barlow"/>
              </a:rPr>
              <a:t>Inde </a:t>
            </a:r>
          </a:p>
          <a:p>
            <a:pPr marL="63500">
              <a:spcBef>
                <a:spcPts val="600"/>
              </a:spcBef>
            </a:pPr>
            <a:r>
              <a:rPr lang="fr-FR" sz="1200" dirty="0">
                <a:solidFill>
                  <a:schemeClr val="tx1"/>
                </a:solidFill>
                <a:latin typeface="Barlow"/>
              </a:rPr>
              <a:t>Laos </a:t>
            </a:r>
          </a:p>
          <a:p>
            <a:pPr marL="63500">
              <a:spcBef>
                <a:spcPts val="600"/>
              </a:spcBef>
            </a:pPr>
            <a:r>
              <a:rPr lang="fr-FR" sz="1200" dirty="0">
                <a:solidFill>
                  <a:schemeClr val="tx1"/>
                </a:solidFill>
                <a:latin typeface="Barlow"/>
              </a:rPr>
              <a:t>Liban </a:t>
            </a:r>
          </a:p>
          <a:p>
            <a:pPr marL="63500">
              <a:spcBef>
                <a:spcPts val="600"/>
              </a:spcBef>
            </a:pPr>
            <a:r>
              <a:rPr lang="fr-FR" sz="1200" dirty="0">
                <a:solidFill>
                  <a:schemeClr val="tx1"/>
                </a:solidFill>
                <a:latin typeface="Barlow"/>
              </a:rPr>
              <a:t>Philippines </a:t>
            </a:r>
          </a:p>
          <a:p>
            <a:pPr marL="63500">
              <a:spcBef>
                <a:spcPts val="600"/>
              </a:spcBef>
            </a:pPr>
            <a:r>
              <a:rPr lang="fr-FR" sz="1200" dirty="0">
                <a:solidFill>
                  <a:schemeClr val="tx1"/>
                </a:solidFill>
                <a:latin typeface="Barlow"/>
              </a:rPr>
              <a:t>Vietnam </a:t>
            </a:r>
          </a:p>
          <a:p>
            <a:endParaRPr lang="fr-FR" dirty="0">
              <a:ea typeface="Segoe UI"/>
              <a:cs typeface="Segoe UI"/>
            </a:endParaRPr>
          </a:p>
          <a:p>
            <a:endParaRPr lang="fr-FR" dirty="0">
              <a:ea typeface="Segoe UI"/>
              <a:cs typeface="Segoe UI"/>
            </a:endParaRPr>
          </a:p>
          <a:p>
            <a:pPr rtl="0"/>
            <a:r>
              <a:rPr lang="fr-FR" b="1" dirty="0">
                <a:latin typeface="Arial"/>
                <a:ea typeface="Segoe UI"/>
                <a:cs typeface="Segoe UI"/>
              </a:rPr>
              <a:t>Océanie</a:t>
            </a:r>
            <a:r>
              <a:rPr lang="en-US" dirty="0">
                <a:latin typeface="Arial"/>
                <a:ea typeface="Segoe UI"/>
                <a:cs typeface="Segoe UI"/>
              </a:rPr>
              <a:t>​</a:t>
            </a:r>
          </a:p>
          <a:p>
            <a:pPr rtl="0"/>
            <a:r>
              <a:rPr lang="fr-FR" sz="1200" dirty="0">
                <a:solidFill>
                  <a:schemeClr val="tx1"/>
                </a:solidFill>
                <a:latin typeface="Barlow"/>
              </a:rPr>
              <a:t>Fidji </a:t>
            </a:r>
            <a:r>
              <a:rPr lang="en-US" sz="1200" dirty="0">
                <a:solidFill>
                  <a:schemeClr val="tx1"/>
                </a:solidFill>
                <a:latin typeface="Barlow"/>
              </a:rPr>
              <a:t>​</a:t>
            </a:r>
          </a:p>
          <a:p>
            <a:pPr rtl="0"/>
            <a:r>
              <a:rPr lang="fr-FR" sz="1200" dirty="0">
                <a:solidFill>
                  <a:schemeClr val="tx1"/>
                </a:solidFill>
                <a:latin typeface="Barlow"/>
              </a:rPr>
              <a:t>Vanuatu </a:t>
            </a:r>
            <a:r>
              <a:rPr lang="fr-FR" sz="1200" dirty="0">
                <a:solidFill>
                  <a:schemeClr val="tx1"/>
                </a:solidFill>
                <a:latin typeface="Arial"/>
                <a:ea typeface="Segoe UI"/>
                <a:cs typeface="Segoe UI"/>
              </a:rPr>
              <a:t>​</a:t>
            </a:r>
            <a:endParaRPr lang="fr-FR" sz="1200" dirty="0">
              <a:solidFill>
                <a:schemeClr val="tx1"/>
              </a:solidFill>
            </a:endParaRPr>
          </a:p>
        </p:txBody>
      </p:sp>
    </p:spTree>
    <p:extLst>
      <p:ext uri="{BB962C8B-B14F-4D97-AF65-F5344CB8AC3E}">
        <p14:creationId xmlns:p14="http://schemas.microsoft.com/office/powerpoint/2010/main" val="306264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BA0BD6-4F47-B0EB-E564-6FAF6FEC2BE8}"/>
              </a:ext>
            </a:extLst>
          </p:cNvPr>
          <p:cNvSpPr>
            <a:spLocks noGrp="1"/>
          </p:cNvSpPr>
          <p:nvPr>
            <p:ph type="title"/>
          </p:nvPr>
        </p:nvSpPr>
        <p:spPr/>
        <p:txBody>
          <a:bodyPr/>
          <a:lstStyle/>
          <a:p>
            <a:r>
              <a:rPr lang="fr-FR"/>
              <a:t>Témoignage de </a:t>
            </a:r>
            <a:r>
              <a:rPr lang="fr-FR" err="1"/>
              <a:t>Faikoth</a:t>
            </a:r>
            <a:r>
              <a:rPr lang="fr-FR"/>
              <a:t>, volontaire en mission de service civique au lycée </a:t>
            </a:r>
            <a:r>
              <a:rPr lang="fr-FR" err="1"/>
              <a:t>Issat</a:t>
            </a:r>
            <a:r>
              <a:rPr lang="fr-FR"/>
              <a:t> de Redon</a:t>
            </a:r>
          </a:p>
        </p:txBody>
      </p:sp>
      <p:sp>
        <p:nvSpPr>
          <p:cNvPr id="3" name="Espace réservé du texte 2">
            <a:extLst>
              <a:ext uri="{FF2B5EF4-FFF2-40B4-BE49-F238E27FC236}">
                <a16:creationId xmlns:a16="http://schemas.microsoft.com/office/drawing/2014/main" id="{8F7F6313-3791-8FDE-61D8-CF14CAC3468D}"/>
              </a:ext>
            </a:extLst>
          </p:cNvPr>
          <p:cNvSpPr>
            <a:spLocks noGrp="1"/>
          </p:cNvSpPr>
          <p:nvPr>
            <p:ph type="body" idx="1"/>
          </p:nvPr>
        </p:nvSpPr>
        <p:spPr/>
        <p:txBody>
          <a:bodyPr/>
          <a:lstStyle/>
          <a:p>
            <a:pPr marL="63499" indent="0">
              <a:buNone/>
            </a:pPr>
            <a:endParaRPr lang="fr-FR" sz="2000" dirty="0"/>
          </a:p>
          <a:p>
            <a:pPr marL="63499" indent="0">
              <a:buNone/>
            </a:pPr>
            <a:endParaRPr lang="fr-FR" sz="2000" dirty="0"/>
          </a:p>
          <a:p>
            <a:pPr marL="63499" indent="0">
              <a:buNone/>
            </a:pPr>
            <a:r>
              <a:rPr lang="fr-FR" sz="2000" dirty="0"/>
              <a:t>Et en complément, retrouvez-la sur Instagram !</a:t>
            </a:r>
          </a:p>
          <a:p>
            <a:pPr marL="63499" indent="0">
              <a:buNone/>
            </a:pPr>
            <a:r>
              <a:rPr lang="fr-FR" sz="1800" dirty="0"/>
              <a:t>https://www.instagram.com/reel/Clx7GWNDsFV/?igshid=ZDhmZGIxNmQ%3D</a:t>
            </a:r>
          </a:p>
        </p:txBody>
      </p:sp>
      <p:sp>
        <p:nvSpPr>
          <p:cNvPr id="4" name="Espace réservé du numéro de diapositive 3">
            <a:extLst>
              <a:ext uri="{FF2B5EF4-FFF2-40B4-BE49-F238E27FC236}">
                <a16:creationId xmlns:a16="http://schemas.microsoft.com/office/drawing/2014/main" id="{60750DE4-57FE-9168-8BB9-59FDE43D6C5B}"/>
              </a:ext>
            </a:extLst>
          </p:cNvPr>
          <p:cNvSpPr>
            <a:spLocks noGrp="1"/>
          </p:cNvSpPr>
          <p:nvPr>
            <p:ph type="sldNum" idx="12"/>
          </p:nvPr>
        </p:nvSpPr>
        <p:spPr/>
        <p:txBody>
          <a:bodyPr/>
          <a:lstStyle/>
          <a:p>
            <a:fld id="{00000000-1234-1234-1234-123412341234}" type="slidenum">
              <a:rPr lang="fr-FR" smtClean="0"/>
              <a:pPr/>
              <a:t>24</a:t>
            </a:fld>
            <a:endParaRPr lang="fr-FR"/>
          </a:p>
        </p:txBody>
      </p:sp>
    </p:spTree>
    <p:extLst>
      <p:ext uri="{BB962C8B-B14F-4D97-AF65-F5344CB8AC3E}">
        <p14:creationId xmlns:p14="http://schemas.microsoft.com/office/powerpoint/2010/main" val="3045338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A8799D-0019-86FF-0BA4-1878C87E48C1}"/>
              </a:ext>
            </a:extLst>
          </p:cNvPr>
          <p:cNvSpPr>
            <a:spLocks noGrp="1"/>
          </p:cNvSpPr>
          <p:nvPr>
            <p:ph type="title"/>
          </p:nvPr>
        </p:nvSpPr>
        <p:spPr>
          <a:xfrm>
            <a:off x="1182201" y="393475"/>
            <a:ext cx="7036993" cy="806700"/>
          </a:xfrm>
        </p:spPr>
        <p:txBody>
          <a:bodyPr/>
          <a:lstStyle/>
          <a:p>
            <a:r>
              <a:rPr lang="fr-FR" dirty="0"/>
              <a:t>Quelques témoignages pour finir de vous convaincre</a:t>
            </a:r>
          </a:p>
        </p:txBody>
      </p:sp>
      <p:sp>
        <p:nvSpPr>
          <p:cNvPr id="3" name="Espace réservé du texte 2">
            <a:extLst>
              <a:ext uri="{FF2B5EF4-FFF2-40B4-BE49-F238E27FC236}">
                <a16:creationId xmlns:a16="http://schemas.microsoft.com/office/drawing/2014/main" id="{F6B58092-A177-314A-34C5-2366661A90B6}"/>
              </a:ext>
            </a:extLst>
          </p:cNvPr>
          <p:cNvSpPr>
            <a:spLocks noGrp="1"/>
          </p:cNvSpPr>
          <p:nvPr>
            <p:ph type="body" idx="1"/>
          </p:nvPr>
        </p:nvSpPr>
        <p:spPr/>
        <p:txBody>
          <a:bodyPr/>
          <a:lstStyle/>
          <a:p>
            <a:pPr marL="198120" marR="5080" indent="0">
              <a:spcBef>
                <a:spcPts val="5"/>
              </a:spcBef>
              <a:buNone/>
            </a:pPr>
            <a:r>
              <a:rPr lang="fr-FR" sz="1800"/>
              <a:t>Quelques témoignages à consulter :</a:t>
            </a:r>
            <a:endParaRPr lang="fr-FR"/>
          </a:p>
          <a:p>
            <a:pPr marL="198120" marR="5080" indent="0">
              <a:spcBef>
                <a:spcPts val="5"/>
              </a:spcBef>
              <a:buNone/>
            </a:pPr>
            <a:endParaRPr lang="fr-FR" sz="1800"/>
          </a:p>
          <a:p>
            <a:pPr marL="1398270" marR="5080" lvl="2" indent="-285750">
              <a:spcBef>
                <a:spcPts val="5"/>
              </a:spcBef>
              <a:buFontTx/>
              <a:buChar char="-"/>
            </a:pPr>
            <a:r>
              <a:rPr lang="fr-FR" sz="1400"/>
              <a:t>Témoignage de deux jeunes volontaires laotiennes : </a:t>
            </a:r>
            <a:r>
              <a:rPr lang="fr-FR" sz="1400">
                <a:hlinkClick r:id="rId3"/>
              </a:rPr>
              <a:t>https://france-volontaires.org/temoignage/kip-et-mind-deux-jeunes-laotiennes-en-mission-de-service-civique-en-france/</a:t>
            </a:r>
            <a:endParaRPr lang="fr-FR" sz="1400"/>
          </a:p>
          <a:p>
            <a:pPr marL="1398270" marR="5080" lvl="2" indent="-285750">
              <a:spcBef>
                <a:spcPts val="5"/>
              </a:spcBef>
              <a:buFontTx/>
              <a:buChar char="-"/>
            </a:pPr>
            <a:endParaRPr lang="fr-FR" sz="1400"/>
          </a:p>
          <a:p>
            <a:pPr marL="1398270" marR="5080" lvl="2" indent="-285750">
              <a:spcBef>
                <a:spcPts val="5"/>
              </a:spcBef>
              <a:buFontTx/>
              <a:buChar char="-"/>
            </a:pPr>
            <a:r>
              <a:rPr lang="fr-FR" sz="1400">
                <a:hlinkClick r:id="rId4"/>
              </a:rPr>
              <a:t>http://www.solidacoop-cneap.fr/project/volontaire-de-reciprocite-au-cneap-le-film/</a:t>
            </a:r>
            <a:r>
              <a:rPr lang="fr-FR" sz="1400"/>
              <a:t> </a:t>
            </a:r>
          </a:p>
          <a:p>
            <a:pPr marL="1112520" marR="5080" lvl="2" indent="0">
              <a:spcBef>
                <a:spcPts val="5"/>
              </a:spcBef>
              <a:buNone/>
            </a:pPr>
            <a:endParaRPr lang="fr-FR" sz="1400"/>
          </a:p>
          <a:p>
            <a:pPr marL="1398270" marR="5080" lvl="2" indent="-285750">
              <a:spcBef>
                <a:spcPts val="5"/>
              </a:spcBef>
              <a:buFontTx/>
              <a:buChar char="-"/>
            </a:pPr>
            <a:r>
              <a:rPr lang="fr-FR" sz="1400"/>
              <a:t>Témoignage de Mélissa, volontaire brésilienne : </a:t>
            </a:r>
            <a:r>
              <a:rPr lang="fr-FR" sz="1400">
                <a:hlinkClick r:id="rId5"/>
              </a:rPr>
              <a:t>https://youtu.be/YQE-U0oxDRw</a:t>
            </a:r>
            <a:r>
              <a:rPr lang="fr-FR" sz="1400"/>
              <a:t> </a:t>
            </a:r>
          </a:p>
          <a:p>
            <a:pPr marL="456565" indent="-393065"/>
            <a:endParaRPr lang="fr-FR"/>
          </a:p>
        </p:txBody>
      </p:sp>
      <p:sp>
        <p:nvSpPr>
          <p:cNvPr id="4" name="Espace réservé du numéro de diapositive 3">
            <a:extLst>
              <a:ext uri="{FF2B5EF4-FFF2-40B4-BE49-F238E27FC236}">
                <a16:creationId xmlns:a16="http://schemas.microsoft.com/office/drawing/2014/main" id="{32504188-18A2-381F-5B35-80EC5885F94C}"/>
              </a:ext>
            </a:extLst>
          </p:cNvPr>
          <p:cNvSpPr>
            <a:spLocks noGrp="1"/>
          </p:cNvSpPr>
          <p:nvPr>
            <p:ph type="sldNum" idx="12"/>
          </p:nvPr>
        </p:nvSpPr>
        <p:spPr/>
        <p:txBody>
          <a:bodyPr/>
          <a:lstStyle/>
          <a:p>
            <a:fld id="{00000000-1234-1234-1234-123412341234}" type="slidenum">
              <a:rPr lang="fr-FR" smtClean="0"/>
              <a:pPr/>
              <a:t>25</a:t>
            </a:fld>
            <a:endParaRPr lang="fr-FR"/>
          </a:p>
        </p:txBody>
      </p:sp>
    </p:spTree>
    <p:extLst>
      <p:ext uri="{BB962C8B-B14F-4D97-AF65-F5344CB8AC3E}">
        <p14:creationId xmlns:p14="http://schemas.microsoft.com/office/powerpoint/2010/main" val="1496836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ctrTitle"/>
          </p:nvPr>
        </p:nvSpPr>
        <p:spPr>
          <a:xfrm>
            <a:off x="2745973" y="2116350"/>
            <a:ext cx="5814900" cy="910800"/>
          </a:xfrm>
          <a:prstGeom prst="rect">
            <a:avLst/>
          </a:prstGeom>
        </p:spPr>
        <p:txBody>
          <a:bodyPr spcFirstLastPara="1" wrap="square" lIns="91425" tIns="91425" rIns="91425" bIns="91425" anchor="b" anchorCtr="0">
            <a:noAutofit/>
          </a:bodyPr>
          <a:lstStyle/>
          <a:p>
            <a:r>
              <a:rPr lang="fr-FR"/>
              <a:t>Questions / Réponses</a:t>
            </a:r>
            <a:endParaRPr/>
          </a:p>
        </p:txBody>
      </p:sp>
      <p:pic>
        <p:nvPicPr>
          <p:cNvPr id="4" name="Image 3">
            <a:extLst>
              <a:ext uri="{FF2B5EF4-FFF2-40B4-BE49-F238E27FC236}">
                <a16:creationId xmlns:a16="http://schemas.microsoft.com/office/drawing/2014/main" id="{07B3B3DB-A00D-46AF-BACC-31A623F66B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477" y="4506873"/>
            <a:ext cx="756216" cy="427930"/>
          </a:xfrm>
          <a:prstGeom prst="rect">
            <a:avLst/>
          </a:prstGeom>
        </p:spPr>
      </p:pic>
      <p:pic>
        <p:nvPicPr>
          <p:cNvPr id="5" name="Image 4">
            <a:extLst>
              <a:ext uri="{FF2B5EF4-FFF2-40B4-BE49-F238E27FC236}">
                <a16:creationId xmlns:a16="http://schemas.microsoft.com/office/drawing/2014/main" id="{14AED233-CF9D-B746-A8FE-F44C649E055D}"/>
              </a:ext>
            </a:extLst>
          </p:cNvPr>
          <p:cNvPicPr/>
          <p:nvPr/>
        </p:nvPicPr>
        <p:blipFill>
          <a:blip r:embed="rId4"/>
          <a:stretch>
            <a:fillRect/>
          </a:stretch>
        </p:blipFill>
        <p:spPr bwMode="auto">
          <a:xfrm>
            <a:off x="5336269" y="4506873"/>
            <a:ext cx="1522088" cy="359852"/>
          </a:xfrm>
          <a:prstGeom prst="rect">
            <a:avLst/>
          </a:prstGeom>
          <a:noFill/>
          <a:ln w="9525">
            <a:noFill/>
            <a:miter lim="800000"/>
            <a:headEnd/>
            <a:tailEnd/>
          </a:ln>
        </p:spPr>
      </p:pic>
    </p:spTree>
    <p:extLst>
      <p:ext uri="{BB962C8B-B14F-4D97-AF65-F5344CB8AC3E}">
        <p14:creationId xmlns:p14="http://schemas.microsoft.com/office/powerpoint/2010/main" val="2167807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D40F44-0CE7-4335-8E53-76CDE3841AFA}"/>
              </a:ext>
            </a:extLst>
          </p:cNvPr>
          <p:cNvSpPr>
            <a:spLocks noGrp="1"/>
          </p:cNvSpPr>
          <p:nvPr>
            <p:ph type="title"/>
          </p:nvPr>
        </p:nvSpPr>
        <p:spPr>
          <a:xfrm>
            <a:off x="1295931" y="393475"/>
            <a:ext cx="6739500" cy="806700"/>
          </a:xfrm>
        </p:spPr>
        <p:txBody>
          <a:bodyPr/>
          <a:lstStyle/>
          <a:p>
            <a:r>
              <a:rPr lang="fr-FR"/>
              <a:t>Vos contacts</a:t>
            </a:r>
          </a:p>
        </p:txBody>
      </p:sp>
      <p:sp>
        <p:nvSpPr>
          <p:cNvPr id="3" name="Espace réservé du texte 2">
            <a:extLst>
              <a:ext uri="{FF2B5EF4-FFF2-40B4-BE49-F238E27FC236}">
                <a16:creationId xmlns:a16="http://schemas.microsoft.com/office/drawing/2014/main" id="{F1A3F0FB-A72E-4FA4-B449-E04EE4992415}"/>
              </a:ext>
            </a:extLst>
          </p:cNvPr>
          <p:cNvSpPr>
            <a:spLocks noGrp="1"/>
          </p:cNvSpPr>
          <p:nvPr>
            <p:ph type="body" idx="1"/>
          </p:nvPr>
        </p:nvSpPr>
        <p:spPr>
          <a:xfrm>
            <a:off x="1222301" y="1200174"/>
            <a:ext cx="7752017" cy="3470437"/>
          </a:xfrm>
        </p:spPr>
        <p:txBody>
          <a:bodyPr/>
          <a:lstStyle/>
          <a:p>
            <a:r>
              <a:rPr lang="fr-FR" sz="2200"/>
              <a:t> Pour les établissements du SGEC : Mickaël </a:t>
            </a:r>
            <a:r>
              <a:rPr lang="fr-FR" sz="2200" err="1"/>
              <a:t>Gac</a:t>
            </a:r>
            <a:endParaRPr lang="fr-FR" sz="2200"/>
          </a:p>
          <a:p>
            <a:pPr marL="63499" indent="0" algn="ctr">
              <a:buNone/>
            </a:pPr>
            <a:r>
              <a:rPr lang="fr-FR" sz="2200" u="sng">
                <a:hlinkClick r:id="rId3"/>
              </a:rPr>
              <a:t>m-gac@enseignement-catholique.fr</a:t>
            </a:r>
            <a:endParaRPr lang="fr-FR" sz="2200" u="sng"/>
          </a:p>
          <a:p>
            <a:pPr marL="63499" indent="0" algn="ctr">
              <a:buNone/>
            </a:pPr>
            <a:endParaRPr lang="fr-FR" sz="2200" u="sng"/>
          </a:p>
          <a:p>
            <a:r>
              <a:rPr lang="fr-FR" sz="2200"/>
              <a:t>Pour les établissements du CNEAP : Stéphanie </a:t>
            </a:r>
            <a:r>
              <a:rPr lang="fr-FR" sz="2200" err="1"/>
              <a:t>Dumortier</a:t>
            </a:r>
            <a:endParaRPr lang="fr-FR" sz="2200"/>
          </a:p>
          <a:p>
            <a:pPr marL="63499" indent="0" algn="ctr">
              <a:buNone/>
            </a:pPr>
            <a:r>
              <a:rPr lang="fr-FR" sz="2200">
                <a:hlinkClick r:id="rId4"/>
              </a:rPr>
              <a:t>stephanie.dumortier@cneap.fr</a:t>
            </a:r>
            <a:endParaRPr lang="fr-FR" sz="2200"/>
          </a:p>
          <a:p>
            <a:pPr marL="63499" indent="0" algn="ctr">
              <a:buNone/>
            </a:pPr>
            <a:endParaRPr lang="fr-FR" sz="2200"/>
          </a:p>
          <a:p>
            <a:r>
              <a:rPr lang="fr-FR" sz="2200"/>
              <a:t> Pour les questions administratives : Armelle Baril</a:t>
            </a:r>
          </a:p>
          <a:p>
            <a:pPr marL="63499" indent="0" algn="ctr">
              <a:buNone/>
            </a:pPr>
            <a:r>
              <a:rPr lang="fr-FR" sz="2200" u="sng">
                <a:hlinkClick r:id="rId5"/>
              </a:rPr>
              <a:t>a-baril@fnogec.org</a:t>
            </a:r>
            <a:endParaRPr lang="fr-FR" sz="2200" u="sng"/>
          </a:p>
          <a:p>
            <a:pPr marL="63499" indent="0" algn="ctr">
              <a:buNone/>
            </a:pPr>
            <a:endParaRPr lang="fr-FR" sz="2200" u="sng"/>
          </a:p>
          <a:p>
            <a:pPr marL="63499" indent="0" algn="ctr">
              <a:buNone/>
            </a:pPr>
            <a:endParaRPr lang="fr-FR" sz="2200"/>
          </a:p>
        </p:txBody>
      </p:sp>
      <p:sp>
        <p:nvSpPr>
          <p:cNvPr id="4" name="Espace réservé du numéro de diapositive 3">
            <a:extLst>
              <a:ext uri="{FF2B5EF4-FFF2-40B4-BE49-F238E27FC236}">
                <a16:creationId xmlns:a16="http://schemas.microsoft.com/office/drawing/2014/main" id="{2DA48952-6CA2-460B-BC2C-0ECAABE423E6}"/>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200" b="1" i="0" u="none" strike="noStrike" kern="0" cap="none" spc="0" normalizeH="0" baseline="0" noProof="0" smtClean="0">
                <a:ln>
                  <a:noFill/>
                </a:ln>
                <a:solidFill>
                  <a:srgbClr val="FFFFFF"/>
                </a:solidFill>
                <a:effectLst/>
                <a:uLnTx/>
                <a:uFillTx/>
                <a:latin typeface="Barlow"/>
                <a:sym typeface="Barlow"/>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fr-FR" sz="1200" b="1" i="0" u="none" strike="noStrike" kern="0" cap="none" spc="0" normalizeH="0" baseline="0" noProof="0">
              <a:ln>
                <a:noFill/>
              </a:ln>
              <a:solidFill>
                <a:srgbClr val="FFFFFF"/>
              </a:solidFill>
              <a:effectLst/>
              <a:uLnTx/>
              <a:uFillTx/>
              <a:latin typeface="Barlow"/>
              <a:sym typeface="Barlow"/>
            </a:endParaRPr>
          </a:p>
        </p:txBody>
      </p:sp>
    </p:spTree>
    <p:extLst>
      <p:ext uri="{BB962C8B-B14F-4D97-AF65-F5344CB8AC3E}">
        <p14:creationId xmlns:p14="http://schemas.microsoft.com/office/powerpoint/2010/main" val="3203759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ctrTitle"/>
          </p:nvPr>
        </p:nvSpPr>
        <p:spPr>
          <a:xfrm>
            <a:off x="2745973" y="2116350"/>
            <a:ext cx="5814900" cy="910800"/>
          </a:xfrm>
          <a:prstGeom prst="rect">
            <a:avLst/>
          </a:prstGeom>
        </p:spPr>
        <p:txBody>
          <a:bodyPr spcFirstLastPara="1" wrap="square" lIns="91425" tIns="91425" rIns="91425" bIns="91425" anchor="b" anchorCtr="0">
            <a:noAutofit/>
          </a:bodyPr>
          <a:lstStyle/>
          <a:p>
            <a:r>
              <a:rPr lang="fr-FR"/>
              <a:t>Merci de votre attention et à bientôt pour la suite !</a:t>
            </a:r>
            <a:endParaRPr/>
          </a:p>
        </p:txBody>
      </p:sp>
      <p:pic>
        <p:nvPicPr>
          <p:cNvPr id="3" name="Image 2">
            <a:extLst>
              <a:ext uri="{FF2B5EF4-FFF2-40B4-BE49-F238E27FC236}">
                <a16:creationId xmlns:a16="http://schemas.microsoft.com/office/drawing/2014/main" id="{0768F851-AF23-4D50-BD6A-E37DB06A10E7}"/>
              </a:ext>
            </a:extLst>
          </p:cNvPr>
          <p:cNvPicPr>
            <a:picLocks noChangeAspect="1"/>
          </p:cNvPicPr>
          <p:nvPr/>
        </p:nvPicPr>
        <p:blipFill rotWithShape="1">
          <a:blip r:embed="rId3">
            <a:extLst>
              <a:ext uri="{28A0092B-C50C-407E-A947-70E740481C1C}">
                <a14:useLocalDpi xmlns:a14="http://schemas.microsoft.com/office/drawing/2010/main" val="0"/>
              </a:ext>
            </a:extLst>
          </a:blip>
          <a:srcRect b="10924"/>
          <a:stretch/>
        </p:blipFill>
        <p:spPr>
          <a:xfrm>
            <a:off x="7445822" y="3542844"/>
            <a:ext cx="1698178" cy="1567434"/>
          </a:xfrm>
          <a:prstGeom prst="rect">
            <a:avLst/>
          </a:prstGeom>
        </p:spPr>
      </p:pic>
      <p:pic>
        <p:nvPicPr>
          <p:cNvPr id="5" name="Image 4">
            <a:extLst>
              <a:ext uri="{FF2B5EF4-FFF2-40B4-BE49-F238E27FC236}">
                <a16:creationId xmlns:a16="http://schemas.microsoft.com/office/drawing/2014/main" id="{01503F83-1B40-4B09-A149-4365EAFB8B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4824" y="3864293"/>
            <a:ext cx="1415641" cy="801088"/>
          </a:xfrm>
          <a:prstGeom prst="rect">
            <a:avLst/>
          </a:prstGeom>
        </p:spPr>
      </p:pic>
      <p:pic>
        <p:nvPicPr>
          <p:cNvPr id="6" name="Image 5">
            <a:extLst>
              <a:ext uri="{FF2B5EF4-FFF2-40B4-BE49-F238E27FC236}">
                <a16:creationId xmlns:a16="http://schemas.microsoft.com/office/drawing/2014/main" id="{01E457B0-40FB-ECA7-E78F-91F970D69140}"/>
              </a:ext>
            </a:extLst>
          </p:cNvPr>
          <p:cNvPicPr>
            <a:picLocks noChangeAspect="1"/>
          </p:cNvPicPr>
          <p:nvPr/>
        </p:nvPicPr>
        <p:blipFill>
          <a:blip r:embed="rId5"/>
          <a:stretch>
            <a:fillRect/>
          </a:stretch>
        </p:blipFill>
        <p:spPr>
          <a:xfrm>
            <a:off x="2326652" y="3948801"/>
            <a:ext cx="1497187" cy="737454"/>
          </a:xfrm>
          <a:prstGeom prst="rect">
            <a:avLst/>
          </a:prstGeom>
        </p:spPr>
      </p:pic>
      <p:pic>
        <p:nvPicPr>
          <p:cNvPr id="7" name="Image 6">
            <a:extLst>
              <a:ext uri="{FF2B5EF4-FFF2-40B4-BE49-F238E27FC236}">
                <a16:creationId xmlns:a16="http://schemas.microsoft.com/office/drawing/2014/main" id="{A34B1F80-572D-B34E-AA0B-77807A06D869}"/>
              </a:ext>
            </a:extLst>
          </p:cNvPr>
          <p:cNvPicPr/>
          <p:nvPr/>
        </p:nvPicPr>
        <p:blipFill>
          <a:blip r:embed="rId6"/>
          <a:stretch>
            <a:fillRect/>
          </a:stretch>
        </p:blipFill>
        <p:spPr bwMode="auto">
          <a:xfrm>
            <a:off x="3933287" y="4084911"/>
            <a:ext cx="1522088" cy="359852"/>
          </a:xfrm>
          <a:prstGeom prst="rect">
            <a:avLst/>
          </a:prstGeom>
          <a:noFill/>
          <a:ln w="9525">
            <a:noFill/>
            <a:miter lim="800000"/>
            <a:headEnd/>
            <a:tailEnd/>
          </a:ln>
        </p:spPr>
      </p:pic>
    </p:spTree>
    <p:extLst>
      <p:ext uri="{BB962C8B-B14F-4D97-AF65-F5344CB8AC3E}">
        <p14:creationId xmlns:p14="http://schemas.microsoft.com/office/powerpoint/2010/main" val="3581005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ctrTitle"/>
          </p:nvPr>
        </p:nvSpPr>
        <p:spPr>
          <a:xfrm>
            <a:off x="2666459" y="2231682"/>
            <a:ext cx="5814900" cy="910800"/>
          </a:xfrm>
          <a:prstGeom prst="rect">
            <a:avLst/>
          </a:prstGeom>
        </p:spPr>
        <p:txBody>
          <a:bodyPr spcFirstLastPara="1" wrap="square" lIns="91425" tIns="91425" rIns="91425" bIns="91425" anchor="b" anchorCtr="0">
            <a:noAutofit/>
          </a:bodyPr>
          <a:lstStyle/>
          <a:p>
            <a:pPr marL="742932" indent="-742932">
              <a:buFont typeface="+mj-lt"/>
              <a:buAutoNum type="arabicPeriod"/>
            </a:pPr>
            <a:r>
              <a:rPr lang="fr-FR"/>
              <a:t>Les fondamentaux du Service Civique</a:t>
            </a:r>
            <a:endParaRPr/>
          </a:p>
        </p:txBody>
      </p:sp>
    </p:spTree>
    <p:extLst>
      <p:ext uri="{BB962C8B-B14F-4D97-AF65-F5344CB8AC3E}">
        <p14:creationId xmlns:p14="http://schemas.microsoft.com/office/powerpoint/2010/main" val="581595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4722FF-6516-4A72-812D-D5E1E0CB2461}"/>
              </a:ext>
            </a:extLst>
          </p:cNvPr>
          <p:cNvSpPr>
            <a:spLocks noGrp="1"/>
          </p:cNvSpPr>
          <p:nvPr>
            <p:ph type="title"/>
          </p:nvPr>
        </p:nvSpPr>
        <p:spPr/>
        <p:txBody>
          <a:bodyPr/>
          <a:lstStyle/>
          <a:p>
            <a:r>
              <a:rPr lang="fr-FR"/>
              <a:t>Qu’est-ce qu’une mission de service civique ?</a:t>
            </a:r>
          </a:p>
        </p:txBody>
      </p:sp>
      <p:sp>
        <p:nvSpPr>
          <p:cNvPr id="3" name="Espace réservé du texte 2">
            <a:extLst>
              <a:ext uri="{FF2B5EF4-FFF2-40B4-BE49-F238E27FC236}">
                <a16:creationId xmlns:a16="http://schemas.microsoft.com/office/drawing/2014/main" id="{03DB56B7-D5D8-493D-87E8-C7E54F589D0F}"/>
              </a:ext>
            </a:extLst>
          </p:cNvPr>
          <p:cNvSpPr>
            <a:spLocks noGrp="1"/>
          </p:cNvSpPr>
          <p:nvPr>
            <p:ph type="body" idx="1"/>
          </p:nvPr>
        </p:nvSpPr>
        <p:spPr>
          <a:xfrm>
            <a:off x="1444598" y="1200176"/>
            <a:ext cx="7422777" cy="3469796"/>
          </a:xfrm>
        </p:spPr>
        <p:txBody>
          <a:bodyPr/>
          <a:lstStyle/>
          <a:p>
            <a:r>
              <a:rPr lang="fr-FR" sz="1800"/>
              <a:t>Une mission de service civique doit répondre à plusieurs impératifs - 	S’inscrire dans un projet d’intérêt général, utile à la nation</a:t>
            </a:r>
          </a:p>
          <a:p>
            <a:pPr lvl="1"/>
            <a:r>
              <a:rPr lang="fr-FR" sz="1800"/>
              <a:t>Être accessible à tous sans condition de diplôme ou qualification</a:t>
            </a:r>
          </a:p>
          <a:p>
            <a:pPr lvl="1"/>
            <a:r>
              <a:rPr lang="fr-FR" sz="1800"/>
              <a:t>Être complémentaire aux actions menées par les salariés, enseignants et bénévoles, mais ne pas s’y substituer</a:t>
            </a:r>
          </a:p>
          <a:p>
            <a:pPr lvl="1"/>
            <a:r>
              <a:rPr lang="fr-FR" sz="1800"/>
              <a:t>Permettre au volontaire de gagner en conscience citoyenne</a:t>
            </a:r>
          </a:p>
          <a:p>
            <a:pPr lvl="1"/>
            <a:endParaRPr lang="fr-FR" sz="1800"/>
          </a:p>
          <a:p>
            <a:r>
              <a:rPr lang="fr-FR" sz="1800"/>
              <a:t>Durée moyenne d’une mission : 8 mois </a:t>
            </a:r>
          </a:p>
          <a:p>
            <a:pPr lvl="3"/>
            <a:r>
              <a:rPr lang="fr-FR" sz="1800"/>
              <a:t>VIR : de 6 mois à 10 mois </a:t>
            </a:r>
          </a:p>
          <a:p>
            <a:pPr marL="63499" indent="0">
              <a:buNone/>
            </a:pPr>
            <a:endParaRPr lang="fr-FR" sz="1800"/>
          </a:p>
          <a:p>
            <a:endParaRPr lang="fr-FR"/>
          </a:p>
        </p:txBody>
      </p:sp>
    </p:spTree>
    <p:extLst>
      <p:ext uri="{BB962C8B-B14F-4D97-AF65-F5344CB8AC3E}">
        <p14:creationId xmlns:p14="http://schemas.microsoft.com/office/powerpoint/2010/main" val="15564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7CBC7-E128-0CDF-FFE8-7F715DD81F5D}"/>
              </a:ext>
            </a:extLst>
          </p:cNvPr>
          <p:cNvSpPr>
            <a:spLocks noGrp="1"/>
          </p:cNvSpPr>
          <p:nvPr>
            <p:ph type="title"/>
          </p:nvPr>
        </p:nvSpPr>
        <p:spPr/>
        <p:txBody>
          <a:bodyPr/>
          <a:lstStyle/>
          <a:p>
            <a:r>
              <a:rPr lang="fr-FR"/>
              <a:t>Pour quoi / pour qui ?</a:t>
            </a:r>
          </a:p>
        </p:txBody>
      </p:sp>
      <p:sp>
        <p:nvSpPr>
          <p:cNvPr id="3" name="Espace réservé du texte 2">
            <a:extLst>
              <a:ext uri="{FF2B5EF4-FFF2-40B4-BE49-F238E27FC236}">
                <a16:creationId xmlns:a16="http://schemas.microsoft.com/office/drawing/2014/main" id="{665041F9-4470-210B-F123-EA4A72D1AD75}"/>
              </a:ext>
            </a:extLst>
          </p:cNvPr>
          <p:cNvSpPr>
            <a:spLocks noGrp="1"/>
          </p:cNvSpPr>
          <p:nvPr>
            <p:ph type="body" idx="1"/>
          </p:nvPr>
        </p:nvSpPr>
        <p:spPr/>
        <p:txBody>
          <a:bodyPr/>
          <a:lstStyle/>
          <a:p>
            <a:pPr marL="456565" indent="-393065"/>
            <a:r>
              <a:rPr lang="fr-FR" sz="2400" b="1"/>
              <a:t>Objectifs : </a:t>
            </a:r>
            <a:r>
              <a:rPr lang="fr-FR" sz="2000"/>
              <a:t>renforcer la cohésion nationale et la mixité sociale, conforter l’apprentissage de la citoyenneté et mûrir un projet de vie</a:t>
            </a:r>
            <a:endParaRPr lang="fr-FR"/>
          </a:p>
          <a:p>
            <a:pPr marL="62865" indent="0">
              <a:buNone/>
            </a:pPr>
            <a:endParaRPr lang="fr-FR"/>
          </a:p>
          <a:p>
            <a:pPr marL="456565" indent="-393065"/>
            <a:r>
              <a:rPr lang="fr-FR" sz="2400" b="1"/>
              <a:t>Bénéficiaires : </a:t>
            </a:r>
            <a:r>
              <a:rPr lang="fr-FR" sz="2000"/>
              <a:t>dans l'Enseignement catholique, de 18 à 25 ans pour les volontaires internationaux, et jusqu’à 30 ans pour les jeunes en situation de handicap</a:t>
            </a:r>
            <a:endParaRPr lang="fr-FR"/>
          </a:p>
        </p:txBody>
      </p:sp>
      <p:sp>
        <p:nvSpPr>
          <p:cNvPr id="4" name="Espace réservé du numéro de diapositive 3">
            <a:extLst>
              <a:ext uri="{FF2B5EF4-FFF2-40B4-BE49-F238E27FC236}">
                <a16:creationId xmlns:a16="http://schemas.microsoft.com/office/drawing/2014/main" id="{322B5968-50AF-59ED-DF4D-B682DFC7AC49}"/>
              </a:ext>
            </a:extLst>
          </p:cNvPr>
          <p:cNvSpPr>
            <a:spLocks noGrp="1"/>
          </p:cNvSpPr>
          <p:nvPr>
            <p:ph type="sldNum" idx="12"/>
          </p:nvPr>
        </p:nvSpPr>
        <p:spPr/>
        <p:txBody>
          <a:bodyPr/>
          <a:lstStyle/>
          <a:p>
            <a:fld id="{00000000-1234-1234-1234-123412341234}" type="slidenum">
              <a:rPr lang="fr-FR" smtClean="0"/>
              <a:pPr/>
              <a:t>5</a:t>
            </a:fld>
            <a:endParaRPr lang="fr-FR"/>
          </a:p>
        </p:txBody>
      </p:sp>
    </p:spTree>
    <p:extLst>
      <p:ext uri="{BB962C8B-B14F-4D97-AF65-F5344CB8AC3E}">
        <p14:creationId xmlns:p14="http://schemas.microsoft.com/office/powerpoint/2010/main" val="3078198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34FF0-9E92-4B65-873B-C8A4A933563D}"/>
              </a:ext>
            </a:extLst>
          </p:cNvPr>
          <p:cNvSpPr>
            <a:spLocks noGrp="1"/>
          </p:cNvSpPr>
          <p:nvPr>
            <p:ph type="title"/>
          </p:nvPr>
        </p:nvSpPr>
        <p:spPr/>
        <p:txBody>
          <a:bodyPr/>
          <a:lstStyle/>
          <a:p>
            <a:r>
              <a:rPr lang="fr-FR"/>
              <a:t>Le cadre législatif</a:t>
            </a:r>
          </a:p>
        </p:txBody>
      </p:sp>
      <p:sp>
        <p:nvSpPr>
          <p:cNvPr id="3" name="Espace réservé du texte 2">
            <a:extLst>
              <a:ext uri="{FF2B5EF4-FFF2-40B4-BE49-F238E27FC236}">
                <a16:creationId xmlns:a16="http://schemas.microsoft.com/office/drawing/2014/main" id="{190C3A8A-55ED-4E0E-BD7B-EF74D668DBE0}"/>
              </a:ext>
            </a:extLst>
          </p:cNvPr>
          <p:cNvSpPr>
            <a:spLocks noGrp="1"/>
          </p:cNvSpPr>
          <p:nvPr>
            <p:ph type="body" idx="1"/>
          </p:nvPr>
        </p:nvSpPr>
        <p:spPr>
          <a:xfrm>
            <a:off x="1556331" y="1349141"/>
            <a:ext cx="7085700" cy="3400684"/>
          </a:xfrm>
        </p:spPr>
        <p:txBody>
          <a:bodyPr/>
          <a:lstStyle/>
          <a:p>
            <a:pPr marL="198750" marR="5080" indent="0" algn="just">
              <a:spcBef>
                <a:spcPts val="5"/>
              </a:spcBef>
              <a:buNone/>
            </a:pPr>
            <a:r>
              <a:rPr lang="fr-FR" sz="2000">
                <a:latin typeface="Barlow" panose="00000500000000000000" pitchFamily="2" charset="0"/>
                <a:cs typeface="Calibri"/>
              </a:rPr>
              <a:t>« Le </a:t>
            </a:r>
            <a:r>
              <a:rPr lang="fr-FR" sz="2000" spc="-15">
                <a:latin typeface="Barlow" panose="00000500000000000000" pitchFamily="2" charset="0"/>
                <a:cs typeface="Calibri"/>
              </a:rPr>
              <a:t>SERVICE </a:t>
            </a:r>
            <a:r>
              <a:rPr lang="fr-FR" sz="2000">
                <a:latin typeface="Barlow" panose="00000500000000000000" pitchFamily="2" charset="0"/>
                <a:cs typeface="Calibri"/>
              </a:rPr>
              <a:t>CIVIQUE a pour </a:t>
            </a:r>
            <a:r>
              <a:rPr lang="fr-FR" sz="2000" spc="-11">
                <a:latin typeface="Barlow" panose="00000500000000000000" pitchFamily="2" charset="0"/>
                <a:cs typeface="Calibri"/>
              </a:rPr>
              <a:t>objet </a:t>
            </a:r>
            <a:r>
              <a:rPr lang="fr-FR" sz="2000">
                <a:latin typeface="Barlow" panose="00000500000000000000" pitchFamily="2" charset="0"/>
                <a:cs typeface="Calibri"/>
              </a:rPr>
              <a:t>de  </a:t>
            </a:r>
            <a:r>
              <a:rPr lang="fr-FR" sz="2000" spc="-11">
                <a:latin typeface="Barlow" panose="00000500000000000000" pitchFamily="2" charset="0"/>
                <a:cs typeface="Calibri"/>
              </a:rPr>
              <a:t>renforcer </a:t>
            </a:r>
            <a:r>
              <a:rPr lang="fr-FR" sz="2000">
                <a:latin typeface="Barlow" panose="00000500000000000000" pitchFamily="2" charset="0"/>
                <a:cs typeface="Calibri"/>
              </a:rPr>
              <a:t>la </a:t>
            </a:r>
            <a:r>
              <a:rPr lang="fr-FR" sz="2000" spc="-5">
                <a:latin typeface="Barlow" panose="00000500000000000000" pitchFamily="2" charset="0"/>
                <a:cs typeface="Calibri"/>
              </a:rPr>
              <a:t>cohésion nationale </a:t>
            </a:r>
            <a:r>
              <a:rPr lang="fr-FR" sz="2000" spc="-15">
                <a:latin typeface="Barlow" panose="00000500000000000000" pitchFamily="2" charset="0"/>
                <a:cs typeface="Calibri"/>
              </a:rPr>
              <a:t>et </a:t>
            </a:r>
            <a:r>
              <a:rPr lang="fr-FR" sz="2000">
                <a:latin typeface="Barlow" panose="00000500000000000000" pitchFamily="2" charset="0"/>
                <a:cs typeface="Calibri"/>
              </a:rPr>
              <a:t>la mixité  </a:t>
            </a:r>
            <a:r>
              <a:rPr lang="fr-FR" sz="2000" spc="-5">
                <a:latin typeface="Barlow" panose="00000500000000000000" pitchFamily="2" charset="0"/>
                <a:cs typeface="Calibri"/>
              </a:rPr>
              <a:t>sociale </a:t>
            </a:r>
            <a:r>
              <a:rPr lang="fr-FR" sz="2000" spc="-20">
                <a:latin typeface="Barlow" panose="00000500000000000000" pitchFamily="2" charset="0"/>
                <a:cs typeface="Calibri"/>
              </a:rPr>
              <a:t>et </a:t>
            </a:r>
            <a:r>
              <a:rPr lang="fr-FR" sz="2000">
                <a:latin typeface="Barlow" panose="00000500000000000000" pitchFamily="2" charset="0"/>
                <a:cs typeface="Calibri"/>
              </a:rPr>
              <a:t>offre à </a:t>
            </a:r>
            <a:r>
              <a:rPr lang="fr-FR" sz="2000" spc="-15">
                <a:latin typeface="Barlow" panose="00000500000000000000" pitchFamily="2" charset="0"/>
                <a:cs typeface="Calibri"/>
              </a:rPr>
              <a:t>toute </a:t>
            </a:r>
            <a:r>
              <a:rPr lang="fr-FR" sz="2000">
                <a:latin typeface="Barlow" panose="00000500000000000000" pitchFamily="2" charset="0"/>
                <a:cs typeface="Calibri"/>
              </a:rPr>
              <a:t>personne </a:t>
            </a:r>
            <a:r>
              <a:rPr lang="fr-FR" sz="2000" spc="-11">
                <a:latin typeface="Barlow" panose="00000500000000000000" pitchFamily="2" charset="0"/>
                <a:cs typeface="Calibri"/>
              </a:rPr>
              <a:t>volontaire </a:t>
            </a:r>
            <a:r>
              <a:rPr lang="fr-FR" sz="2000" spc="-5">
                <a:latin typeface="Barlow" panose="00000500000000000000" pitchFamily="2" charset="0"/>
                <a:cs typeface="Calibri"/>
              </a:rPr>
              <a:t>l'opportunité </a:t>
            </a:r>
            <a:r>
              <a:rPr lang="fr-FR" sz="2000">
                <a:latin typeface="Barlow" panose="00000500000000000000" pitchFamily="2" charset="0"/>
                <a:cs typeface="Calibri"/>
              </a:rPr>
              <a:t>de </a:t>
            </a:r>
            <a:r>
              <a:rPr lang="fr-FR" sz="2000" spc="-5">
                <a:latin typeface="Barlow" panose="00000500000000000000" pitchFamily="2" charset="0"/>
                <a:cs typeface="Calibri"/>
              </a:rPr>
              <a:t>servir </a:t>
            </a:r>
            <a:r>
              <a:rPr lang="fr-FR" sz="2000">
                <a:latin typeface="Barlow" panose="00000500000000000000" pitchFamily="2" charset="0"/>
                <a:cs typeface="Calibri"/>
              </a:rPr>
              <a:t>les </a:t>
            </a:r>
            <a:r>
              <a:rPr lang="fr-FR" sz="2000" spc="-5">
                <a:latin typeface="Barlow" panose="00000500000000000000" pitchFamily="2" charset="0"/>
                <a:cs typeface="Calibri"/>
              </a:rPr>
              <a:t>valeurs </a:t>
            </a:r>
            <a:r>
              <a:rPr lang="fr-FR" sz="2000">
                <a:latin typeface="Barlow" panose="00000500000000000000" pitchFamily="2" charset="0"/>
                <a:cs typeface="Calibri"/>
              </a:rPr>
              <a:t>de la  </a:t>
            </a:r>
            <a:r>
              <a:rPr lang="fr-FR" sz="2000" spc="-5">
                <a:latin typeface="Barlow" panose="00000500000000000000" pitchFamily="2" charset="0"/>
                <a:cs typeface="Calibri"/>
              </a:rPr>
              <a:t>République </a:t>
            </a:r>
            <a:r>
              <a:rPr lang="fr-FR" sz="2000" spc="-15">
                <a:latin typeface="Barlow" panose="00000500000000000000" pitchFamily="2" charset="0"/>
                <a:cs typeface="Calibri"/>
              </a:rPr>
              <a:t>et </a:t>
            </a:r>
            <a:r>
              <a:rPr lang="fr-FR" sz="2000">
                <a:latin typeface="Barlow" panose="00000500000000000000" pitchFamily="2" charset="0"/>
                <a:cs typeface="Calibri"/>
              </a:rPr>
              <a:t>de </a:t>
            </a:r>
            <a:r>
              <a:rPr lang="fr-FR" sz="2000" spc="-5">
                <a:latin typeface="Barlow" panose="00000500000000000000" pitchFamily="2" charset="0"/>
                <a:cs typeface="Calibri"/>
              </a:rPr>
              <a:t>s'engager en faveur </a:t>
            </a:r>
            <a:r>
              <a:rPr lang="fr-FR" sz="2000">
                <a:latin typeface="Barlow" panose="00000500000000000000" pitchFamily="2" charset="0"/>
                <a:cs typeface="Calibri"/>
              </a:rPr>
              <a:t>d'un  </a:t>
            </a:r>
            <a:r>
              <a:rPr lang="fr-FR" sz="2000" spc="-5">
                <a:latin typeface="Barlow" panose="00000500000000000000" pitchFamily="2" charset="0"/>
                <a:cs typeface="Calibri"/>
              </a:rPr>
              <a:t>projet collectif en effectuant </a:t>
            </a:r>
            <a:r>
              <a:rPr lang="fr-FR" sz="2000">
                <a:latin typeface="Barlow" panose="00000500000000000000" pitchFamily="2" charset="0"/>
                <a:cs typeface="Calibri"/>
              </a:rPr>
              <a:t>une mission </a:t>
            </a:r>
            <a:r>
              <a:rPr lang="fr-FR" sz="2000" spc="-11">
                <a:latin typeface="Barlow" panose="00000500000000000000" pitchFamily="2" charset="0"/>
                <a:cs typeface="Calibri"/>
              </a:rPr>
              <a:t>d'intérêt </a:t>
            </a:r>
            <a:r>
              <a:rPr lang="fr-FR" sz="2000">
                <a:latin typeface="Barlow" panose="00000500000000000000" pitchFamily="2" charset="0"/>
                <a:cs typeface="Calibri"/>
              </a:rPr>
              <a:t>général auprès d'une</a:t>
            </a:r>
            <a:r>
              <a:rPr lang="fr-FR" sz="2000" spc="15">
                <a:latin typeface="Barlow" panose="00000500000000000000" pitchFamily="2" charset="0"/>
                <a:cs typeface="Calibri"/>
              </a:rPr>
              <a:t> </a:t>
            </a:r>
            <a:r>
              <a:rPr lang="fr-FR" sz="2000">
                <a:latin typeface="Barlow" panose="00000500000000000000" pitchFamily="2" charset="0"/>
                <a:cs typeface="Calibri"/>
              </a:rPr>
              <a:t>personne</a:t>
            </a:r>
          </a:p>
          <a:p>
            <a:pPr marL="0" indent="0" algn="just">
              <a:spcBef>
                <a:spcPts val="5"/>
              </a:spcBef>
              <a:buNone/>
            </a:pPr>
            <a:r>
              <a:rPr lang="fr-FR" sz="2000">
                <a:latin typeface="Barlow" panose="00000500000000000000" pitchFamily="2" charset="0"/>
                <a:cs typeface="Calibri"/>
              </a:rPr>
              <a:t>    morale agréée.</a:t>
            </a:r>
            <a:r>
              <a:rPr lang="fr-FR" sz="2000" spc="-11">
                <a:latin typeface="Barlow" panose="00000500000000000000" pitchFamily="2" charset="0"/>
                <a:cs typeface="Calibri"/>
              </a:rPr>
              <a:t> </a:t>
            </a:r>
            <a:r>
              <a:rPr lang="fr-FR" sz="2000">
                <a:latin typeface="Barlow" panose="00000500000000000000" pitchFamily="2" charset="0"/>
                <a:cs typeface="Calibri"/>
              </a:rPr>
              <a:t>[…] »</a:t>
            </a:r>
          </a:p>
          <a:p>
            <a:pPr marL="189226" algn="ctr">
              <a:spcBef>
                <a:spcPts val="5"/>
              </a:spcBef>
            </a:pPr>
            <a:endParaRPr lang="fr-FR" sz="2400">
              <a:latin typeface="Calibri"/>
              <a:cs typeface="Calibri"/>
            </a:endParaRPr>
          </a:p>
          <a:p>
            <a:pPr marL="0" indent="0" algn="just">
              <a:spcBef>
                <a:spcPts val="45"/>
              </a:spcBef>
              <a:buNone/>
            </a:pPr>
            <a:r>
              <a:rPr lang="fr-FR" sz="1800" spc="-5">
                <a:latin typeface="Calibri"/>
                <a:cs typeface="Calibri"/>
              </a:rPr>
              <a:t>Article L.120-1 </a:t>
            </a:r>
            <a:r>
              <a:rPr lang="fr-FR" sz="1800">
                <a:latin typeface="Calibri"/>
                <a:cs typeface="Calibri"/>
              </a:rPr>
              <a:t>du </a:t>
            </a:r>
            <a:r>
              <a:rPr lang="fr-FR" sz="1800" spc="-15">
                <a:latin typeface="Calibri"/>
                <a:cs typeface="Calibri"/>
              </a:rPr>
              <a:t>code </a:t>
            </a:r>
            <a:r>
              <a:rPr lang="fr-FR" sz="1800">
                <a:latin typeface="Calibri"/>
                <a:cs typeface="Calibri"/>
              </a:rPr>
              <a:t>du </a:t>
            </a:r>
            <a:r>
              <a:rPr lang="fr-FR" sz="1800" spc="-5">
                <a:latin typeface="Calibri"/>
                <a:cs typeface="Calibri"/>
              </a:rPr>
              <a:t>service</a:t>
            </a:r>
            <a:r>
              <a:rPr lang="fr-FR" sz="1800" spc="-45">
                <a:latin typeface="Calibri"/>
                <a:cs typeface="Calibri"/>
              </a:rPr>
              <a:t> </a:t>
            </a:r>
            <a:r>
              <a:rPr lang="fr-FR" sz="1800" spc="-5">
                <a:latin typeface="Calibri"/>
                <a:cs typeface="Calibri"/>
              </a:rPr>
              <a:t>national</a:t>
            </a:r>
            <a:endParaRPr lang="fr-FR"/>
          </a:p>
        </p:txBody>
      </p:sp>
      <p:sp>
        <p:nvSpPr>
          <p:cNvPr id="4" name="Espace réservé du numéro de diapositive 3">
            <a:extLst>
              <a:ext uri="{FF2B5EF4-FFF2-40B4-BE49-F238E27FC236}">
                <a16:creationId xmlns:a16="http://schemas.microsoft.com/office/drawing/2014/main" id="{5F9D7707-93AD-4375-8022-678735F9ACF6}"/>
              </a:ext>
            </a:extLst>
          </p:cNvPr>
          <p:cNvSpPr>
            <a:spLocks noGrp="1"/>
          </p:cNvSpPr>
          <p:nvPr>
            <p:ph type="sldNum" idx="12"/>
          </p:nvPr>
        </p:nvSpPr>
        <p:spPr/>
        <p:txBody>
          <a:bodyPr/>
          <a:lstStyle/>
          <a:p>
            <a:fld id="{00000000-1234-1234-1234-123412341234}" type="slidenum">
              <a:rPr lang="fr-FR" smtClean="0"/>
              <a:pPr/>
              <a:t>6</a:t>
            </a:fld>
            <a:endParaRPr lang="fr-FR"/>
          </a:p>
        </p:txBody>
      </p:sp>
    </p:spTree>
    <p:extLst>
      <p:ext uri="{BB962C8B-B14F-4D97-AF65-F5344CB8AC3E}">
        <p14:creationId xmlns:p14="http://schemas.microsoft.com/office/powerpoint/2010/main" val="3295059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5583-BF37-79C1-4D13-087B28D45FAF}"/>
              </a:ext>
            </a:extLst>
          </p:cNvPr>
          <p:cNvSpPr>
            <a:spLocks noGrp="1"/>
          </p:cNvSpPr>
          <p:nvPr>
            <p:ph type="title"/>
          </p:nvPr>
        </p:nvSpPr>
        <p:spPr/>
        <p:txBody>
          <a:bodyPr/>
          <a:lstStyle/>
          <a:p>
            <a:r>
              <a:rPr lang="fr-FR"/>
              <a:t>Que perçoit le volontaire ?</a:t>
            </a:r>
          </a:p>
        </p:txBody>
      </p:sp>
      <p:sp>
        <p:nvSpPr>
          <p:cNvPr id="3" name="Espace réservé du texte 2">
            <a:extLst>
              <a:ext uri="{FF2B5EF4-FFF2-40B4-BE49-F238E27FC236}">
                <a16:creationId xmlns:a16="http://schemas.microsoft.com/office/drawing/2014/main" id="{F63F1523-23CE-08DF-AE06-F576242FCE3F}"/>
              </a:ext>
            </a:extLst>
          </p:cNvPr>
          <p:cNvSpPr>
            <a:spLocks noGrp="1"/>
          </p:cNvSpPr>
          <p:nvPr>
            <p:ph type="body" idx="1"/>
          </p:nvPr>
        </p:nvSpPr>
        <p:spPr>
          <a:xfrm>
            <a:off x="1237129" y="1349141"/>
            <a:ext cx="7404902" cy="2938500"/>
          </a:xfrm>
        </p:spPr>
        <p:txBody>
          <a:bodyPr/>
          <a:lstStyle/>
          <a:p>
            <a:pPr marL="62865" indent="0">
              <a:buNone/>
            </a:pPr>
            <a:endParaRPr lang="fr-FR" sz="2000" b="1"/>
          </a:p>
          <a:p>
            <a:pPr marL="913765" lvl="1" indent="-393065"/>
            <a:r>
              <a:rPr lang="fr-FR" sz="1800"/>
              <a:t>L’indemnité nette perçue par les volontaires s’élève à </a:t>
            </a:r>
            <a:r>
              <a:rPr lang="fr-FR" sz="1800" b="1"/>
              <a:t>489,59 € </a:t>
            </a:r>
            <a:r>
              <a:rPr lang="fr-FR" sz="1800"/>
              <a:t>(versée par l’agence du Service civique)</a:t>
            </a:r>
          </a:p>
          <a:p>
            <a:pPr marL="913765" lvl="1" indent="-393065"/>
            <a:endParaRPr lang="fr-FR" sz="1800"/>
          </a:p>
          <a:p>
            <a:pPr marL="913765" lvl="1" indent="-393065"/>
            <a:r>
              <a:rPr lang="fr-FR" sz="1800"/>
              <a:t>La prestation de subsistance de </a:t>
            </a:r>
            <a:r>
              <a:rPr lang="fr-FR" sz="1800" b="1"/>
              <a:t>111.35€</a:t>
            </a:r>
            <a:r>
              <a:rPr lang="fr-FR" sz="1800"/>
              <a:t>  sera versée sous forme d'avantage en nature - logement et nourriture - </a:t>
            </a:r>
          </a:p>
        </p:txBody>
      </p:sp>
      <p:sp>
        <p:nvSpPr>
          <p:cNvPr id="4" name="Espace réservé du numéro de diapositive 3">
            <a:extLst>
              <a:ext uri="{FF2B5EF4-FFF2-40B4-BE49-F238E27FC236}">
                <a16:creationId xmlns:a16="http://schemas.microsoft.com/office/drawing/2014/main" id="{92A1633B-BC66-872A-849D-07E1A8527129}"/>
              </a:ext>
            </a:extLst>
          </p:cNvPr>
          <p:cNvSpPr>
            <a:spLocks noGrp="1"/>
          </p:cNvSpPr>
          <p:nvPr>
            <p:ph type="sldNum" idx="12"/>
          </p:nvPr>
        </p:nvSpPr>
        <p:spPr/>
        <p:txBody>
          <a:bodyPr/>
          <a:lstStyle/>
          <a:p>
            <a:fld id="{00000000-1234-1234-1234-123412341234}" type="slidenum">
              <a:rPr lang="fr-FR" smtClean="0"/>
              <a:pPr/>
              <a:t>7</a:t>
            </a:fld>
            <a:endParaRPr lang="fr-FR"/>
          </a:p>
        </p:txBody>
      </p:sp>
    </p:spTree>
    <p:extLst>
      <p:ext uri="{BB962C8B-B14F-4D97-AF65-F5344CB8AC3E}">
        <p14:creationId xmlns:p14="http://schemas.microsoft.com/office/powerpoint/2010/main" val="3584764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6B27BD-B52E-DE39-8977-5C014900C1ED}"/>
              </a:ext>
            </a:extLst>
          </p:cNvPr>
          <p:cNvSpPr>
            <a:spLocks noGrp="1"/>
          </p:cNvSpPr>
          <p:nvPr>
            <p:ph type="title"/>
          </p:nvPr>
        </p:nvSpPr>
        <p:spPr/>
        <p:txBody>
          <a:bodyPr/>
          <a:lstStyle/>
          <a:p>
            <a:r>
              <a:rPr lang="fr-FR"/>
              <a:t>Quels engagements pour votre établissement ?</a:t>
            </a:r>
          </a:p>
        </p:txBody>
      </p:sp>
      <p:sp>
        <p:nvSpPr>
          <p:cNvPr id="3" name="Espace réservé du texte 2">
            <a:extLst>
              <a:ext uri="{FF2B5EF4-FFF2-40B4-BE49-F238E27FC236}">
                <a16:creationId xmlns:a16="http://schemas.microsoft.com/office/drawing/2014/main" id="{59028A73-7373-CDDB-2FDF-769615BE8B1A}"/>
              </a:ext>
            </a:extLst>
          </p:cNvPr>
          <p:cNvSpPr>
            <a:spLocks noGrp="1"/>
          </p:cNvSpPr>
          <p:nvPr>
            <p:ph type="body" idx="1"/>
          </p:nvPr>
        </p:nvSpPr>
        <p:spPr>
          <a:xfrm>
            <a:off x="1256653" y="1200175"/>
            <a:ext cx="7887347" cy="2938500"/>
          </a:xfrm>
        </p:spPr>
        <p:txBody>
          <a:bodyPr/>
          <a:lstStyle/>
          <a:p>
            <a:pPr marL="62865" indent="0">
              <a:buNone/>
            </a:pPr>
            <a:r>
              <a:rPr lang="fr-FR" sz="2400" b="1"/>
              <a:t>Ce que votre établissement doit proposer et couvrir :</a:t>
            </a:r>
            <a:endParaRPr lang="fr-FR"/>
          </a:p>
          <a:p>
            <a:pPr marL="62865" indent="0">
              <a:buNone/>
            </a:pPr>
            <a:r>
              <a:rPr lang="fr-FR" sz="2000"/>
              <a:t>	</a:t>
            </a:r>
            <a:r>
              <a:rPr lang="fr-FR" sz="1800"/>
              <a:t>Hébergement </a:t>
            </a:r>
            <a:r>
              <a:rPr lang="fr-FR" sz="1600"/>
              <a:t>(famille, internat, studio, coloc)</a:t>
            </a:r>
            <a:endParaRPr lang="fr-FR" sz="2000"/>
          </a:p>
          <a:p>
            <a:pPr marL="62865" indent="0">
              <a:buNone/>
            </a:pPr>
            <a:r>
              <a:rPr lang="fr-FR" sz="2000"/>
              <a:t>	</a:t>
            </a:r>
            <a:r>
              <a:rPr lang="fr-FR" sz="1800"/>
              <a:t>Prise en charge du transport international aller-retour </a:t>
            </a:r>
            <a:r>
              <a:rPr lang="fr-FR" sz="1400"/>
              <a:t>(sauf accord national spécifique) – depuis le domicile jusqu’à l’établissement </a:t>
            </a:r>
          </a:p>
          <a:p>
            <a:pPr marL="62865" indent="0">
              <a:buNone/>
            </a:pPr>
            <a:r>
              <a:rPr lang="fr-FR" sz="1800"/>
              <a:t>	Assurance maladie et assurance rapatriement </a:t>
            </a:r>
            <a:endParaRPr lang="fr-FR"/>
          </a:p>
          <a:p>
            <a:pPr marL="0" indent="0" algn="just">
              <a:lnSpc>
                <a:spcPct val="107000"/>
              </a:lnSpc>
              <a:buNone/>
            </a:pPr>
            <a:r>
              <a:rPr lang="fr-FR" sz="1800"/>
              <a:t>	Facilitations diverses </a:t>
            </a:r>
            <a:r>
              <a:rPr lang="fr-FR" sz="1400"/>
              <a:t>(forfait téléphone, banque, lettre de prise en charge, …)</a:t>
            </a:r>
            <a:endParaRPr lang="fr-FR" sz="1800"/>
          </a:p>
          <a:p>
            <a:pPr marL="0" indent="0" algn="just">
              <a:lnSpc>
                <a:spcPct val="107000"/>
              </a:lnSpc>
              <a:buNone/>
            </a:pPr>
            <a:r>
              <a:rPr lang="fr-FR" sz="1800"/>
              <a:t>	Formalités administratives et suivi pendant la mission</a:t>
            </a:r>
          </a:p>
          <a:p>
            <a:pPr marL="0" indent="0" algn="just">
              <a:lnSpc>
                <a:spcPct val="107000"/>
              </a:lnSpc>
              <a:buNone/>
            </a:pPr>
            <a:r>
              <a:rPr lang="fr-FR" sz="1800"/>
              <a:t>	Question des repas</a:t>
            </a:r>
          </a:p>
          <a:p>
            <a:pPr marL="0" indent="0" algn="just">
              <a:lnSpc>
                <a:spcPct val="107000"/>
              </a:lnSpc>
              <a:buNone/>
            </a:pPr>
            <a:r>
              <a:rPr lang="fr-FR" sz="1800"/>
              <a:t>	Tutorat et suivi – projet professionnel, orientation après la mission</a:t>
            </a:r>
          </a:p>
          <a:p>
            <a:pPr marL="0" indent="0" algn="just">
              <a:lnSpc>
                <a:spcPct val="107000"/>
              </a:lnSpc>
              <a:buNone/>
            </a:pPr>
            <a:r>
              <a:rPr lang="fr-FR" sz="1800">
                <a:highlight>
                  <a:srgbClr val="FFFF00"/>
                </a:highlight>
              </a:rPr>
              <a:t>	</a:t>
            </a:r>
            <a:endParaRPr lang="fr-FR" sz="1400">
              <a:highlight>
                <a:srgbClr val="FFFF00"/>
              </a:highlight>
            </a:endParaRPr>
          </a:p>
          <a:p>
            <a:pPr marL="456565" lvl="1" indent="0" algn="just">
              <a:lnSpc>
                <a:spcPct val="107000"/>
              </a:lnSpc>
              <a:buNone/>
            </a:pPr>
            <a:r>
              <a:rPr lang="fr-FR" sz="1400"/>
              <a:t>	</a:t>
            </a:r>
            <a:endParaRPr lang="fr-FR" sz="2000"/>
          </a:p>
          <a:p>
            <a:pPr marL="913765" lvl="1" indent="-393065"/>
            <a:endParaRPr lang="fr-FR" sz="2000"/>
          </a:p>
          <a:p>
            <a:pPr marL="456565" indent="-393065"/>
            <a:endParaRPr lang="fr-FR"/>
          </a:p>
        </p:txBody>
      </p:sp>
      <p:sp>
        <p:nvSpPr>
          <p:cNvPr id="4" name="Espace réservé du numéro de diapositive 3">
            <a:extLst>
              <a:ext uri="{FF2B5EF4-FFF2-40B4-BE49-F238E27FC236}">
                <a16:creationId xmlns:a16="http://schemas.microsoft.com/office/drawing/2014/main" id="{E063F7D8-C0D7-1877-CE19-964C6C56B347}"/>
              </a:ext>
            </a:extLst>
          </p:cNvPr>
          <p:cNvSpPr>
            <a:spLocks noGrp="1"/>
          </p:cNvSpPr>
          <p:nvPr>
            <p:ph type="sldNum" idx="12"/>
          </p:nvPr>
        </p:nvSpPr>
        <p:spPr/>
        <p:txBody>
          <a:bodyPr/>
          <a:lstStyle/>
          <a:p>
            <a:fld id="{00000000-1234-1234-1234-123412341234}" type="slidenum">
              <a:rPr lang="fr-FR" smtClean="0"/>
              <a:pPr/>
              <a:t>8</a:t>
            </a:fld>
            <a:endParaRPr lang="fr-FR"/>
          </a:p>
        </p:txBody>
      </p:sp>
    </p:spTree>
    <p:extLst>
      <p:ext uri="{BB962C8B-B14F-4D97-AF65-F5344CB8AC3E}">
        <p14:creationId xmlns:p14="http://schemas.microsoft.com/office/powerpoint/2010/main" val="2448142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A361C-EBC8-F719-D58D-E08F512CBF86}"/>
              </a:ext>
            </a:extLst>
          </p:cNvPr>
          <p:cNvSpPr>
            <a:spLocks noGrp="1"/>
          </p:cNvSpPr>
          <p:nvPr>
            <p:ph type="title"/>
          </p:nvPr>
        </p:nvSpPr>
        <p:spPr/>
        <p:txBody>
          <a:bodyPr/>
          <a:lstStyle/>
          <a:p>
            <a:r>
              <a:rPr lang="fr-FR"/>
              <a:t>Programmes nationaux spécifiques </a:t>
            </a:r>
          </a:p>
        </p:txBody>
      </p:sp>
      <p:sp>
        <p:nvSpPr>
          <p:cNvPr id="3" name="Espace réservé du texte 2">
            <a:extLst>
              <a:ext uri="{FF2B5EF4-FFF2-40B4-BE49-F238E27FC236}">
                <a16:creationId xmlns:a16="http://schemas.microsoft.com/office/drawing/2014/main" id="{3E024E66-9699-E1CA-098C-73EEA437609E}"/>
              </a:ext>
            </a:extLst>
          </p:cNvPr>
          <p:cNvSpPr>
            <a:spLocks noGrp="1"/>
          </p:cNvSpPr>
          <p:nvPr>
            <p:ph type="body" idx="1"/>
          </p:nvPr>
        </p:nvSpPr>
        <p:spPr>
          <a:xfrm>
            <a:off x="1442451" y="1102500"/>
            <a:ext cx="7085700" cy="2938500"/>
          </a:xfrm>
        </p:spPr>
        <p:txBody>
          <a:bodyPr/>
          <a:lstStyle/>
          <a:p>
            <a:pPr marL="63500" indent="0">
              <a:buNone/>
            </a:pPr>
            <a:r>
              <a:rPr lang="fr-FR" sz="1800" dirty="0"/>
              <a:t>Programmes d'appui au développement du volontariat de réciprocité avec prise en charge de certains frais. </a:t>
            </a:r>
            <a:r>
              <a:rPr lang="fr-FR" sz="1800" b="1" dirty="0"/>
              <a:t>Cette liste est purement indicative. </a:t>
            </a:r>
          </a:p>
          <a:p>
            <a:pPr marL="456565" indent="-393065"/>
            <a:r>
              <a:rPr lang="fr-FR" sz="1800" dirty="0"/>
              <a:t>Burkina Faso</a:t>
            </a:r>
            <a:endParaRPr lang="fr-FR" dirty="0"/>
          </a:p>
          <a:p>
            <a:pPr marL="456565" indent="-393065"/>
            <a:r>
              <a:rPr lang="fr-FR" sz="1800" dirty="0"/>
              <a:t>Togo</a:t>
            </a:r>
          </a:p>
          <a:p>
            <a:pPr marL="456565" indent="-393065"/>
            <a:r>
              <a:rPr lang="fr-FR" sz="1800" dirty="0"/>
              <a:t>Bénin</a:t>
            </a:r>
          </a:p>
          <a:p>
            <a:pPr marL="456565" indent="-393065"/>
            <a:r>
              <a:rPr lang="fr-FR" sz="1800" dirty="0"/>
              <a:t>Mauritanie</a:t>
            </a:r>
          </a:p>
          <a:p>
            <a:pPr marL="456565" indent="-393065"/>
            <a:r>
              <a:rPr lang="fr-FR" sz="1800" dirty="0"/>
              <a:t>Tunisie</a:t>
            </a:r>
          </a:p>
          <a:p>
            <a:pPr marL="456565" indent="-393065"/>
            <a:r>
              <a:rPr lang="fr-FR" sz="1800" dirty="0"/>
              <a:t>Côte d'Ivoire</a:t>
            </a:r>
          </a:p>
          <a:p>
            <a:pPr marL="456565" indent="-393065"/>
            <a:r>
              <a:rPr lang="fr-FR" sz="1800" dirty="0"/>
              <a:t>Tchad</a:t>
            </a:r>
          </a:p>
          <a:p>
            <a:pPr marL="456565" indent="-393065"/>
            <a:r>
              <a:rPr lang="fr-FR" sz="1800" dirty="0"/>
              <a:t>Bolivie, Colombie, Equateur, Pérou, Paraguay</a:t>
            </a:r>
          </a:p>
        </p:txBody>
      </p:sp>
      <p:sp>
        <p:nvSpPr>
          <p:cNvPr id="4" name="Espace réservé du numéro de diapositive 3">
            <a:extLst>
              <a:ext uri="{FF2B5EF4-FFF2-40B4-BE49-F238E27FC236}">
                <a16:creationId xmlns:a16="http://schemas.microsoft.com/office/drawing/2014/main" id="{07B6DA0A-24A1-D098-A3F4-E419070021EE}"/>
              </a:ext>
            </a:extLst>
          </p:cNvPr>
          <p:cNvSpPr>
            <a:spLocks noGrp="1"/>
          </p:cNvSpPr>
          <p:nvPr>
            <p:ph type="sldNum" idx="12"/>
          </p:nvPr>
        </p:nvSpPr>
        <p:spPr/>
        <p:txBody>
          <a:bodyPr/>
          <a:lstStyle/>
          <a:p>
            <a:fld id="{00000000-1234-1234-1234-123412341234}" type="slidenum">
              <a:rPr lang="fr-FR" smtClean="0"/>
              <a:pPr/>
              <a:t>9</a:t>
            </a:fld>
            <a:endParaRPr lang="fr-FR"/>
          </a:p>
        </p:txBody>
      </p:sp>
      <p:sp>
        <p:nvSpPr>
          <p:cNvPr id="5" name="ZoneTexte 4">
            <a:extLst>
              <a:ext uri="{FF2B5EF4-FFF2-40B4-BE49-F238E27FC236}">
                <a16:creationId xmlns:a16="http://schemas.microsoft.com/office/drawing/2014/main" id="{3B00632E-4ED3-9509-6042-E2200E0F0829}"/>
              </a:ext>
            </a:extLst>
          </p:cNvPr>
          <p:cNvSpPr txBox="1"/>
          <p:nvPr/>
        </p:nvSpPr>
        <p:spPr>
          <a:xfrm>
            <a:off x="6625004" y="2826726"/>
            <a:ext cx="1702041" cy="523220"/>
          </a:xfrm>
          <a:prstGeom prst="rect">
            <a:avLst/>
          </a:prstGeom>
          <a:noFill/>
          <a:ln>
            <a:solidFill>
              <a:srgbClr val="C4005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C40056"/>
                </a:solidFill>
              </a:rPr>
              <a:t>Prise en charge du vol AR et du visa</a:t>
            </a:r>
          </a:p>
        </p:txBody>
      </p:sp>
    </p:spTree>
    <p:extLst>
      <p:ext uri="{BB962C8B-B14F-4D97-AF65-F5344CB8AC3E}">
        <p14:creationId xmlns:p14="http://schemas.microsoft.com/office/powerpoint/2010/main" val="1225513619"/>
      </p:ext>
    </p:extLst>
  </p:cSld>
  <p:clrMapOvr>
    <a:masterClrMapping/>
  </p:clrMapOvr>
</p:sld>
</file>

<file path=ppt/theme/theme1.xml><?xml version="1.0" encoding="utf-8"?>
<a:theme xmlns:a="http://schemas.openxmlformats.org/drawingml/2006/main" name="Basse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ca09a29-b3cc-4073-9554-62453c407f28">
      <Terms xmlns="http://schemas.microsoft.com/office/infopath/2007/PartnerControls"/>
    </lcf76f155ced4ddcb4097134ff3c332f>
    <TaxCatchAll xmlns="1a22a3da-5fba-401d-a15f-7fb46969e52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03F12137CB71B4E800428E3EF8BF9E6" ma:contentTypeVersion="17" ma:contentTypeDescription="Crée un document." ma:contentTypeScope="" ma:versionID="63139e4a67d44a9e9dfd39bd4f02d938">
  <xsd:schema xmlns:xsd="http://www.w3.org/2001/XMLSchema" xmlns:xs="http://www.w3.org/2001/XMLSchema" xmlns:p="http://schemas.microsoft.com/office/2006/metadata/properties" xmlns:ns2="cca09a29-b3cc-4073-9554-62453c407f28" xmlns:ns3="1a22a3da-5fba-401d-a15f-7fb46969e527" targetNamespace="http://schemas.microsoft.com/office/2006/metadata/properties" ma:root="true" ma:fieldsID="8c278d32f529a840fbffcbf25423107f" ns2:_="" ns3:_="">
    <xsd:import namespace="cca09a29-b3cc-4073-9554-62453c407f28"/>
    <xsd:import namespace="1a22a3da-5fba-401d-a15f-7fb46969e5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a09a29-b3cc-4073-9554-62453c407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7819acf9-3f53-4112-8c6d-1653454e0ff6"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22a3da-5fba-401d-a15f-7fb46969e527"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cf418340-6cd4-492b-88a0-eca2acada438}" ma:internalName="TaxCatchAll" ma:showField="CatchAllData" ma:web="1a22a3da-5fba-401d-a15f-7fb46969e5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FF419D-ED96-4DA8-A890-92671BD22485}">
  <ds:schemaRefs>
    <ds:schemaRef ds:uri="1a22a3da-5fba-401d-a15f-7fb46969e527"/>
    <ds:schemaRef ds:uri="cca09a29-b3cc-4073-9554-62453c407f28"/>
    <ds:schemaRef ds:uri="ccf89246-6d8c-4820-8686-f2e408ff22fb"/>
    <ds:schemaRef ds:uri="f176cfae-4da7-4f31-aa15-bc1a4800e01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94ECF6B-E019-4D1C-8AA8-91475485C55E}">
  <ds:schemaRefs>
    <ds:schemaRef ds:uri="http://schemas.microsoft.com/sharepoint/v3/contenttype/forms"/>
  </ds:schemaRefs>
</ds:datastoreItem>
</file>

<file path=customXml/itemProps3.xml><?xml version="1.0" encoding="utf-8"?>
<ds:datastoreItem xmlns:ds="http://schemas.openxmlformats.org/officeDocument/2006/customXml" ds:itemID="{B1DB2691-132A-45F9-BFD8-069F4B7AF5C8}"/>
</file>

<file path=docProps/app.xml><?xml version="1.0" encoding="utf-8"?>
<Properties xmlns="http://schemas.openxmlformats.org/officeDocument/2006/extended-properties" xmlns:vt="http://schemas.openxmlformats.org/officeDocument/2006/docPropsVTypes">
  <Template/>
  <TotalTime>5</TotalTime>
  <Words>1737</Words>
  <Application>Microsoft Office PowerPoint</Application>
  <PresentationFormat>Affichage à l'écran (16:9)</PresentationFormat>
  <Paragraphs>286</Paragraphs>
  <Slides>28</Slides>
  <Notes>25</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28</vt:i4>
      </vt:variant>
    </vt:vector>
  </HeadingPairs>
  <TitlesOfParts>
    <vt:vector size="36" baseType="lpstr">
      <vt:lpstr>Symbol</vt:lpstr>
      <vt:lpstr>Wingdings</vt:lpstr>
      <vt:lpstr>Fira Sans Medium</vt:lpstr>
      <vt:lpstr>Calibri</vt:lpstr>
      <vt:lpstr>Barlow</vt:lpstr>
      <vt:lpstr>Arial</vt:lpstr>
      <vt:lpstr>Basset template</vt:lpstr>
      <vt:lpstr>Thème1</vt:lpstr>
      <vt:lpstr>Présentation PowerPoint</vt:lpstr>
      <vt:lpstr>Intervenants</vt:lpstr>
      <vt:lpstr>Les fondamentaux du Service Civique</vt:lpstr>
      <vt:lpstr>Qu’est-ce qu’une mission de service civique ?</vt:lpstr>
      <vt:lpstr>Pour quoi / pour qui ?</vt:lpstr>
      <vt:lpstr>Le cadre législatif</vt:lpstr>
      <vt:lpstr>Que perçoit le volontaire ?</vt:lpstr>
      <vt:lpstr>Quels engagements pour votre établissement ?</vt:lpstr>
      <vt:lpstr>Programmes nationaux spécifiques </vt:lpstr>
      <vt:lpstr>Les 8 principes fondamentaux du Service civique</vt:lpstr>
      <vt:lpstr>Les 9 axes de  missions proposés au sein de nos établissements</vt:lpstr>
      <vt:lpstr>Quelques exemples de missions</vt:lpstr>
      <vt:lpstr>Quel intérêt pour votre établissement ?</vt:lpstr>
      <vt:lpstr>Ateliers formations proposés et obligatoires</vt:lpstr>
      <vt:lpstr>Construire et déposer votre projet de mission</vt:lpstr>
      <vt:lpstr>Construire et déposer votre projet de mission</vt:lpstr>
      <vt:lpstr>Construire et déposer votre projet de mission</vt:lpstr>
      <vt:lpstr>Une fois votre projet déposé et accepté</vt:lpstr>
      <vt:lpstr>Une fois votre projet déposé et accepté</vt:lpstr>
      <vt:lpstr>Zoom sur le Rôle de France Volontaires pour l’accueil de VIR</vt:lpstr>
      <vt:lpstr>Quelques conseils</vt:lpstr>
      <vt:lpstr>Pour vous aider</vt:lpstr>
      <vt:lpstr>Dans quels pays trouve-t-on des espaces France Volontaires ?</vt:lpstr>
      <vt:lpstr>Témoignage de Faikoth, volontaire en mission de service civique au lycée Issat de Redon</vt:lpstr>
      <vt:lpstr>Quelques témoignages pour finir de vous convaincre</vt:lpstr>
      <vt:lpstr>Questions / Réponses</vt:lpstr>
      <vt:lpstr>Vos contacts</vt:lpstr>
      <vt:lpstr>Merci de votre attention et à bientôt pour la suite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Armelle BARIL</dc:creator>
  <cp:lastModifiedBy>Armelle BARIL</cp:lastModifiedBy>
  <cp:revision>4</cp:revision>
  <dcterms:modified xsi:type="dcterms:W3CDTF">2023-01-24T14:35:14Z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0x010100903F12137CB71B4E800428E3EF8BF9E6</vt:lpwstr>
  </property>
  <property fmtid="{D5CDD505-2E9C-101B-9397-08002B2CF9AE}" pid="3" name="MediaServiceImageTags">
    <vt:lpwstr/>
  </property>
</Properties>
</file>