
<file path=[Content_Types].xml><?xml version="1.0" encoding="utf-8"?>
<Types xmlns="http://schemas.openxmlformats.org/package/2006/content-types">
  <Default Extension="emf" ContentType="image/x-emf"/>
  <Default Extension="jpg" ContentType="image/jpg"/>
  <Default Extension="png" ContentType="image/png"/>
  <Default Extension="rels" ContentType="application/vnd.openxmlformats-package.relationships+xml"/>
  <Default Extension="sldx" ContentType="application/vnd.openxmlformats-officedocument.presentationml.slide"/>
  <Default Extension="tmp" ContentType="image/p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49"/>
  </p:notesMasterIdLst>
  <p:sldIdLst>
    <p:sldId id="256" r:id="rId5"/>
    <p:sldId id="257" r:id="rId6"/>
    <p:sldId id="258" r:id="rId7"/>
    <p:sldId id="259" r:id="rId8"/>
    <p:sldId id="260" r:id="rId9"/>
    <p:sldId id="261" r:id="rId10"/>
    <p:sldId id="262" r:id="rId11"/>
    <p:sldId id="263" r:id="rId12"/>
    <p:sldId id="264" r:id="rId13"/>
    <p:sldId id="301" r:id="rId14"/>
    <p:sldId id="265" r:id="rId15"/>
    <p:sldId id="266" r:id="rId16"/>
    <p:sldId id="302" r:id="rId17"/>
    <p:sldId id="268" r:id="rId18"/>
    <p:sldId id="269" r:id="rId19"/>
    <p:sldId id="270" r:id="rId20"/>
    <p:sldId id="271" r:id="rId21"/>
    <p:sldId id="273" r:id="rId22"/>
    <p:sldId id="274" r:id="rId23"/>
    <p:sldId id="275" r:id="rId24"/>
    <p:sldId id="276"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300" r:id="rId44"/>
    <p:sldId id="298" r:id="rId45"/>
    <p:sldId id="303" r:id="rId46"/>
    <p:sldId id="601" r:id="rId47"/>
    <p:sldId id="600" r:id="rId48"/>
  </p:sldIdLst>
  <p:sldSz cx="9144000" cy="6858000" type="screen4x3"/>
  <p:notesSz cx="9144000" cy="6858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D08D469-BE7F-4585-AE66-77BFED42EF84}" v="23" dt="2023-02-02T14:55:52.318"/>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4854" autoAdjust="0"/>
  </p:normalViewPr>
  <p:slideViewPr>
    <p:cSldViewPr>
      <p:cViewPr varScale="1">
        <p:scale>
          <a:sx n="70" d="100"/>
          <a:sy n="70" d="100"/>
        </p:scale>
        <p:origin x="1395" y="33"/>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presProps" Target="presProps.xml"/><Relationship Id="rId55"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8" Type="http://schemas.openxmlformats.org/officeDocument/2006/relationships/slide" Target="slides/slide4.xml"/><Relationship Id="rId51"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rmelle BARIL" userId="873ffe17-8af5-476e-b1a1-0d71fddcd02f" providerId="ADAL" clId="{F25EFD80-5FFD-4F7B-B08E-532131396E5B}"/>
    <pc:docChg chg="custSel addSld delSld modSld">
      <pc:chgData name="Armelle BARIL" userId="873ffe17-8af5-476e-b1a1-0d71fddcd02f" providerId="ADAL" clId="{F25EFD80-5FFD-4F7B-B08E-532131396E5B}" dt="2023-02-02T15:13:32.205" v="33" actId="207"/>
      <pc:docMkLst>
        <pc:docMk/>
      </pc:docMkLst>
      <pc:sldChg chg="modSp mod">
        <pc:chgData name="Armelle BARIL" userId="873ffe17-8af5-476e-b1a1-0d71fddcd02f" providerId="ADAL" clId="{F25EFD80-5FFD-4F7B-B08E-532131396E5B}" dt="2023-02-02T15:13:32.205" v="33" actId="207"/>
        <pc:sldMkLst>
          <pc:docMk/>
          <pc:sldMk cId="0" sldId="256"/>
        </pc:sldMkLst>
        <pc:spChg chg="mod">
          <ac:chgData name="Armelle BARIL" userId="873ffe17-8af5-476e-b1a1-0d71fddcd02f" providerId="ADAL" clId="{F25EFD80-5FFD-4F7B-B08E-532131396E5B}" dt="2023-02-02T15:13:32.205" v="33" actId="207"/>
          <ac:spMkLst>
            <pc:docMk/>
            <pc:sldMk cId="0" sldId="256"/>
            <ac:spMk id="8" creationId="{00000000-0000-0000-0000-000000000000}"/>
          </ac:spMkLst>
        </pc:spChg>
      </pc:sldChg>
      <pc:sldChg chg="del">
        <pc:chgData name="Armelle BARIL" userId="873ffe17-8af5-476e-b1a1-0d71fddcd02f" providerId="ADAL" clId="{F25EFD80-5FFD-4F7B-B08E-532131396E5B}" dt="2023-02-02T15:11:54.427" v="0" actId="47"/>
        <pc:sldMkLst>
          <pc:docMk/>
          <pc:sldMk cId="0" sldId="297"/>
        </pc:sldMkLst>
      </pc:sldChg>
      <pc:sldChg chg="delSp modSp add mod modNotesTx">
        <pc:chgData name="Armelle BARIL" userId="873ffe17-8af5-476e-b1a1-0d71fddcd02f" providerId="ADAL" clId="{F25EFD80-5FFD-4F7B-B08E-532131396E5B}" dt="2023-02-02T15:12:58.675" v="32" actId="6549"/>
        <pc:sldMkLst>
          <pc:docMk/>
          <pc:sldMk cId="840111084" sldId="601"/>
        </pc:sldMkLst>
        <pc:spChg chg="del">
          <ac:chgData name="Armelle BARIL" userId="873ffe17-8af5-476e-b1a1-0d71fddcd02f" providerId="ADAL" clId="{F25EFD80-5FFD-4F7B-B08E-532131396E5B}" dt="2023-02-02T15:12:48.370" v="31" actId="478"/>
          <ac:spMkLst>
            <pc:docMk/>
            <pc:sldMk cId="840111084" sldId="601"/>
            <ac:spMk id="2" creationId="{8D623BDD-DB7C-3C78-52B7-A7768491589D}"/>
          </ac:spMkLst>
        </pc:spChg>
        <pc:spChg chg="del">
          <ac:chgData name="Armelle BARIL" userId="873ffe17-8af5-476e-b1a1-0d71fddcd02f" providerId="ADAL" clId="{F25EFD80-5FFD-4F7B-B08E-532131396E5B}" dt="2023-02-02T15:12:37.929" v="24" actId="478"/>
          <ac:spMkLst>
            <pc:docMk/>
            <pc:sldMk cId="840111084" sldId="601"/>
            <ac:spMk id="3" creationId="{F6C2574E-5583-4DF3-8B42-13CA0E946050}"/>
          </ac:spMkLst>
        </pc:spChg>
        <pc:spChg chg="mod">
          <ac:chgData name="Armelle BARIL" userId="873ffe17-8af5-476e-b1a1-0d71fddcd02f" providerId="ADAL" clId="{F25EFD80-5FFD-4F7B-B08E-532131396E5B}" dt="2023-02-02T15:12:46.799" v="30" actId="403"/>
          <ac:spMkLst>
            <pc:docMk/>
            <pc:sldMk cId="840111084" sldId="601"/>
            <ac:spMk id="4" creationId="{95CAF84A-6467-E630-9851-744CCC3593E6}"/>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https://fnogec.sharepoint.com/sites/pole-service-civique/Documents%20partages/General/stat%20diverses/0-%20statistiques%20SC%20dans%20l%20EC.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https://fnogec.sharepoint.com/sites/pole-service-civique/Documents%20partages/General/stat%20diverses/0-%20statistiques%20SC%20dans%20l%20EC.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https://fnogec.sharepoint.com/sites/pole-service-civique/Documents%20partages/General/COMPTE%20RENDU%20D'ACTIVITE/2018-2019/liste_contrats_ELISA.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https://fnogec.sharepoint.com/sites/pole-service-civique/Documents%20partages/General/10eme%20campagne%202020-2021/1%20projets%20r&#233;ponses/reponse%20projets%20def%20udo%2020-21%20et%20tot%20projets.xlsx" TargetMode="External"/><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n-US"/>
              <a:t>Nombre en cumul de volontaires accueillis </a:t>
            </a:r>
            <a:r>
              <a:rPr lang="en-US" sz="1800" b="1" i="0" u="none" strike="noStrike" baseline="0">
                <a:effectLst/>
              </a:rPr>
              <a:t>depuis 2011 </a:t>
            </a:r>
            <a:r>
              <a:rPr lang="en-US"/>
              <a:t>:</a:t>
            </a:r>
            <a:r>
              <a:rPr lang="en-US" baseline="0"/>
              <a:t> 4 500 </a:t>
            </a:r>
            <a:endParaRPr lang="en-US"/>
          </a:p>
        </c:rich>
      </c:tx>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fr-FR"/>
        </a:p>
      </c:txPr>
    </c:title>
    <c:autoTitleDeleted val="0"/>
    <c:plotArea>
      <c:layout>
        <c:manualLayout>
          <c:layoutTarget val="inner"/>
          <c:xMode val="edge"/>
          <c:yMode val="edge"/>
          <c:x val="5.968787523061677E-2"/>
          <c:y val="0.17152087823204368"/>
          <c:w val="0.89019685039370078"/>
          <c:h val="0.72088764946048411"/>
        </c:manualLayout>
      </c:layout>
      <c:lineChart>
        <c:grouping val="standard"/>
        <c:varyColors val="0"/>
        <c:ser>
          <c:idx val="0"/>
          <c:order val="0"/>
          <c:tx>
            <c:strRef>
              <c:f>'évolu SC'!$F$2</c:f>
              <c:strCache>
                <c:ptCount val="1"/>
                <c:pt idx="0">
                  <c:v>Nombre de volontaires accueillis</c:v>
                </c:pt>
              </c:strCache>
            </c:strRef>
          </c:tx>
          <c:spPr>
            <a:ln w="31750" cap="rnd">
              <a:solidFill>
                <a:schemeClr val="accent1"/>
              </a:solidFill>
              <a:round/>
            </a:ln>
            <a:effectLst/>
          </c:spPr>
          <c:marker>
            <c:symbol val="circle"/>
            <c:size val="17"/>
            <c:spPr>
              <a:solidFill>
                <a:schemeClr val="accent1"/>
              </a:solidFill>
              <a:ln>
                <a:noFill/>
              </a:ln>
              <a:effectLst/>
            </c:spPr>
          </c:marker>
          <c:dPt>
            <c:idx val="10"/>
            <c:marker>
              <c:symbol val="circle"/>
              <c:size val="17"/>
              <c:spPr>
                <a:solidFill>
                  <a:schemeClr val="accent1"/>
                </a:solidFill>
                <a:ln>
                  <a:noFill/>
                </a:ln>
                <a:effectLst/>
              </c:spPr>
            </c:marker>
            <c:bubble3D val="0"/>
            <c:extLst>
              <c:ext xmlns:c16="http://schemas.microsoft.com/office/drawing/2014/chart" uri="{C3380CC4-5D6E-409C-BE32-E72D297353CC}">
                <c16:uniqueId val="{00000000-D56B-4613-84F3-8F5F13E11E94}"/>
              </c:ext>
            </c:extLst>
          </c:dPt>
          <c:dLbls>
            <c:dLbl>
              <c:idx val="11"/>
              <c:layout>
                <c:manualLayout>
                  <c:x val="-3.4086950540751643E-2"/>
                  <c:y val="2.1745714935858659E-3"/>
                </c:manualLayout>
              </c:layout>
              <c:spPr>
                <a:solidFill>
                  <a:schemeClr val="tx2">
                    <a:lumMod val="40000"/>
                    <a:lumOff val="60000"/>
                  </a:schemeClr>
                </a:solidFill>
                <a:ln>
                  <a:noFill/>
                </a:ln>
                <a:effectLst/>
              </c:spPr>
              <c:txPr>
                <a:bodyPr rot="0" spcFirstLastPara="1" vertOverflow="ellipsis" vert="horz" wrap="square" lIns="38100" tIns="19050" rIns="38100" bIns="19050" anchor="ctr" anchorCtr="1">
                  <a:noAutofit/>
                </a:bodyPr>
                <a:lstStyle/>
                <a:p>
                  <a:pPr>
                    <a:defRPr sz="1800" b="1" i="0" u="none" strike="noStrike" kern="1200" baseline="0">
                      <a:solidFill>
                        <a:schemeClr val="lt1"/>
                      </a:solidFill>
                      <a:latin typeface="+mn-lt"/>
                      <a:ea typeface="+mn-ea"/>
                      <a:cs typeface="+mn-cs"/>
                    </a:defRPr>
                  </a:pPr>
                  <a:endParaRPr lang="fr-FR"/>
                </a:p>
              </c:txPr>
              <c:dLblPos val="r"/>
              <c:showLegendKey val="0"/>
              <c:showVal val="1"/>
              <c:showCatName val="0"/>
              <c:showSerName val="0"/>
              <c:showPercent val="0"/>
              <c:showBubbleSize val="0"/>
              <c:extLst>
                <c:ext xmlns:c15="http://schemas.microsoft.com/office/drawing/2012/chart" uri="{CE6537A1-D6FC-4f65-9D91-7224C49458BB}">
                  <c15:layout>
                    <c:manualLayout>
                      <c:w val="6.2847791468343586E-2"/>
                      <c:h val="6.501164890922137E-2"/>
                    </c:manualLayout>
                  </c15:layout>
                </c:ext>
                <c:ext xmlns:c16="http://schemas.microsoft.com/office/drawing/2014/chart" uri="{C3380CC4-5D6E-409C-BE32-E72D297353CC}">
                  <c16:uniqueId val="{00000001-D56B-4613-84F3-8F5F13E11E94}"/>
                </c:ext>
              </c:extLst>
            </c:dLbl>
            <c:spPr>
              <a:solidFill>
                <a:schemeClr val="tx2">
                  <a:lumMod val="40000"/>
                  <a:lumOff val="60000"/>
                </a:schemeClr>
              </a:solid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lt1"/>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'évolu SC'!$E$3:$E$14</c:f>
              <c:strCache>
                <c:ptCount val="12"/>
                <c:pt idx="0">
                  <c:v>2011-2012</c:v>
                </c:pt>
                <c:pt idx="1">
                  <c:v>2012-2013</c:v>
                </c:pt>
                <c:pt idx="2">
                  <c:v>2013-2014</c:v>
                </c:pt>
                <c:pt idx="3">
                  <c:v>2014-2015</c:v>
                </c:pt>
                <c:pt idx="4">
                  <c:v>2015-2016</c:v>
                </c:pt>
                <c:pt idx="5">
                  <c:v>2016-2017</c:v>
                </c:pt>
                <c:pt idx="6">
                  <c:v>2017-2018</c:v>
                </c:pt>
                <c:pt idx="7">
                  <c:v>2018-2019</c:v>
                </c:pt>
                <c:pt idx="8">
                  <c:v>2019-2020</c:v>
                </c:pt>
                <c:pt idx="9">
                  <c:v>2020-2021</c:v>
                </c:pt>
                <c:pt idx="10">
                  <c:v>2021-2022</c:v>
                </c:pt>
                <c:pt idx="11">
                  <c:v>2022-2023</c:v>
                </c:pt>
              </c:strCache>
            </c:strRef>
          </c:cat>
          <c:val>
            <c:numRef>
              <c:f>'évolu SC'!$F$3:$F$14</c:f>
              <c:numCache>
                <c:formatCode>General</c:formatCode>
                <c:ptCount val="12"/>
                <c:pt idx="0">
                  <c:v>70</c:v>
                </c:pt>
                <c:pt idx="1">
                  <c:v>120</c:v>
                </c:pt>
                <c:pt idx="2">
                  <c:v>124</c:v>
                </c:pt>
                <c:pt idx="3">
                  <c:v>126</c:v>
                </c:pt>
                <c:pt idx="4">
                  <c:v>206</c:v>
                </c:pt>
                <c:pt idx="5">
                  <c:v>310</c:v>
                </c:pt>
                <c:pt idx="6">
                  <c:v>310</c:v>
                </c:pt>
                <c:pt idx="7">
                  <c:v>613</c:v>
                </c:pt>
                <c:pt idx="8">
                  <c:v>626</c:v>
                </c:pt>
                <c:pt idx="9">
                  <c:v>648</c:v>
                </c:pt>
                <c:pt idx="10">
                  <c:v>656</c:v>
                </c:pt>
                <c:pt idx="11">
                  <c:v>640</c:v>
                </c:pt>
              </c:numCache>
            </c:numRef>
          </c:val>
          <c:smooth val="0"/>
          <c:extLst>
            <c:ext xmlns:c16="http://schemas.microsoft.com/office/drawing/2014/chart" uri="{C3380CC4-5D6E-409C-BE32-E72D297353CC}">
              <c16:uniqueId val="{00000002-D56B-4613-84F3-8F5F13E11E94}"/>
            </c:ext>
          </c:extLst>
        </c:ser>
        <c:dLbls>
          <c:dLblPos val="ctr"/>
          <c:showLegendKey val="0"/>
          <c:showVal val="1"/>
          <c:showCatName val="0"/>
          <c:showSerName val="0"/>
          <c:showPercent val="0"/>
          <c:showBubbleSize val="0"/>
        </c:dLbls>
        <c:marker val="1"/>
        <c:smooth val="0"/>
        <c:axId val="1740080112"/>
        <c:axId val="1740081776"/>
      </c:lineChart>
      <c:catAx>
        <c:axId val="1740080112"/>
        <c:scaling>
          <c:orientation val="minMax"/>
        </c:scaling>
        <c:delete val="0"/>
        <c:axPos val="b"/>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minorGridlines>
          <c:spPr>
            <a:ln>
              <a:gradFill>
                <a:gsLst>
                  <a:gs pos="100000">
                    <a:schemeClr val="dk1">
                      <a:lumMod val="95000"/>
                      <a:lumOff val="5000"/>
                      <a:alpha val="42000"/>
                    </a:schemeClr>
                  </a:gs>
                  <a:gs pos="0">
                    <a:schemeClr val="lt1">
                      <a:lumMod val="75000"/>
                      <a:alpha val="36000"/>
                    </a:schemeClr>
                  </a:gs>
                </a:gsLst>
                <a:lin ang="5400000" scaled="0"/>
              </a:gradFill>
            </a:ln>
            <a:effectLst/>
          </c:spPr>
        </c:minorGridlines>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900" b="0" i="0" u="none" strike="noStrike" kern="1200" cap="all" baseline="0">
                <a:solidFill>
                  <a:schemeClr val="dk1">
                    <a:lumMod val="75000"/>
                    <a:lumOff val="25000"/>
                  </a:schemeClr>
                </a:solidFill>
                <a:latin typeface="+mn-lt"/>
                <a:ea typeface="+mn-ea"/>
                <a:cs typeface="+mn-cs"/>
              </a:defRPr>
            </a:pPr>
            <a:endParaRPr lang="fr-FR"/>
          </a:p>
        </c:txPr>
        <c:crossAx val="1740081776"/>
        <c:crosses val="autoZero"/>
        <c:auto val="1"/>
        <c:lblAlgn val="ctr"/>
        <c:lblOffset val="100"/>
        <c:noMultiLvlLbl val="0"/>
      </c:catAx>
      <c:valAx>
        <c:axId val="1740081776"/>
        <c:scaling>
          <c:orientation val="minMax"/>
          <c:max val="1000"/>
        </c:scaling>
        <c:delete val="0"/>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dk1">
                    <a:lumMod val="75000"/>
                    <a:lumOff val="25000"/>
                  </a:schemeClr>
                </a:solidFill>
                <a:latin typeface="+mn-lt"/>
                <a:ea typeface="+mn-ea"/>
                <a:cs typeface="+mn-cs"/>
              </a:defRPr>
            </a:pPr>
            <a:endParaRPr lang="fr-FR"/>
          </a:p>
        </c:txPr>
        <c:crossAx val="1740080112"/>
        <c:crosses val="autoZero"/>
        <c:crossBetween val="between"/>
      </c:valAx>
      <c:spPr>
        <a:noFill/>
        <a:ln>
          <a:noFill/>
        </a:ln>
        <a:effectLst/>
      </c:spPr>
    </c:plotArea>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fr-FR"/>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400" b="0" i="0" u="none" strike="noStrike" kern="1200" spc="0" baseline="0">
                <a:solidFill>
                  <a:sysClr val="windowText" lastClr="000000">
                    <a:lumMod val="65000"/>
                    <a:lumOff val="35000"/>
                  </a:sysClr>
                </a:solidFill>
                <a:latin typeface="+mn-lt"/>
                <a:ea typeface="+mn-ea"/>
                <a:cs typeface="+mn-cs"/>
              </a:defRPr>
            </a:pPr>
            <a:r>
              <a:rPr lang="fr-FR" sz="1800" b="1" i="0" baseline="0">
                <a:effectLst/>
              </a:rPr>
              <a:t>75 volontaires de réciprocité depuis 2016-2017</a:t>
            </a:r>
            <a:endParaRPr lang="fr-FR">
              <a:effectLst/>
            </a:endParaRPr>
          </a:p>
          <a:p>
            <a:pPr marL="0" marR="0" lvl="0" indent="0" algn="ctr" defTabSz="914400" rtl="0" eaLnBrk="1" fontAlgn="auto" latinLnBrk="0" hangingPunct="1">
              <a:lnSpc>
                <a:spcPct val="100000"/>
              </a:lnSpc>
              <a:spcBef>
                <a:spcPts val="0"/>
              </a:spcBef>
              <a:spcAft>
                <a:spcPts val="0"/>
              </a:spcAft>
              <a:buClrTx/>
              <a:buSzTx/>
              <a:buFontTx/>
              <a:buNone/>
              <a:tabLst/>
              <a:defRPr>
                <a:solidFill>
                  <a:sysClr val="windowText" lastClr="000000">
                    <a:lumMod val="65000"/>
                    <a:lumOff val="35000"/>
                  </a:sysClr>
                </a:solidFill>
              </a:defRPr>
            </a:pPr>
            <a:endParaRPr lang="fr-FR"/>
          </a:p>
        </c:rich>
      </c:tx>
      <c:layout>
        <c:manualLayout>
          <c:xMode val="edge"/>
          <c:yMode val="edge"/>
          <c:x val="7.4945123863280019E-2"/>
          <c:y val="7.8132618122522396E-3"/>
        </c:manualLayout>
      </c:layout>
      <c:overlay val="0"/>
      <c:spPr>
        <a:noFill/>
        <a:ln>
          <a:noFill/>
        </a:ln>
        <a:effectLst/>
      </c:spPr>
      <c:txPr>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400" b="0" i="0" u="none" strike="noStrike" kern="1200" spc="0" baseline="0">
              <a:solidFill>
                <a:sysClr val="windowText" lastClr="000000">
                  <a:lumMod val="65000"/>
                  <a:lumOff val="35000"/>
                </a:sysClr>
              </a:solidFill>
              <a:latin typeface="+mn-lt"/>
              <a:ea typeface="+mn-ea"/>
              <a:cs typeface="+mn-cs"/>
            </a:defRPr>
          </a:pPr>
          <a:endParaRPr lang="fr-FR"/>
        </a:p>
      </c:txPr>
    </c:title>
    <c:autoTitleDeleted val="0"/>
    <c:plotArea>
      <c:layout>
        <c:manualLayout>
          <c:layoutTarget val="inner"/>
          <c:xMode val="edge"/>
          <c:yMode val="edge"/>
          <c:x val="5.2198461081358248E-2"/>
          <c:y val="0.16578645292262995"/>
          <c:w val="0.92689634397769893"/>
          <c:h val="0.61187413764792331"/>
        </c:manualLayout>
      </c:layout>
      <c:barChart>
        <c:barDir val="col"/>
        <c:grouping val="clustered"/>
        <c:varyColors val="0"/>
        <c:ser>
          <c:idx val="0"/>
          <c:order val="0"/>
          <c:tx>
            <c:strRef>
              <c:f>'evol VIR'!$B$3</c:f>
              <c:strCache>
                <c:ptCount val="1"/>
              </c:strCache>
            </c:strRef>
          </c:tx>
          <c:spPr>
            <a:solidFill>
              <a:schemeClr val="accent1"/>
            </a:solidFill>
            <a:ln>
              <a:solidFill>
                <a:schemeClr val="accent1"/>
              </a:solidFill>
            </a:ln>
            <a:effectLst/>
          </c:spPr>
          <c:invertIfNegative val="0"/>
          <c:dPt>
            <c:idx val="6"/>
            <c:invertIfNegative val="0"/>
            <c:bubble3D val="0"/>
            <c:spPr>
              <a:solidFill>
                <a:schemeClr val="accent1"/>
              </a:solidFill>
              <a:ln>
                <a:solidFill>
                  <a:schemeClr val="accent1"/>
                </a:solidFill>
              </a:ln>
              <a:effectLst/>
            </c:spPr>
            <c:extLst>
              <c:ext xmlns:c16="http://schemas.microsoft.com/office/drawing/2014/chart" uri="{C3380CC4-5D6E-409C-BE32-E72D297353CC}">
                <c16:uniqueId val="{00000001-5C57-4B98-81D9-0B406E49E7D3}"/>
              </c:ext>
            </c:extLst>
          </c:dPt>
          <c:dLbls>
            <c:dLbl>
              <c:idx val="6"/>
              <c:layout>
                <c:manualLayout>
                  <c:x val="-1.5330299193100274E-16"/>
                  <c:y val="-3.3026644960966148E-2"/>
                </c:manualLayout>
              </c:layout>
              <c:tx>
                <c:rich>
                  <a:bodyPr/>
                  <a:lstStyle/>
                  <a:p>
                    <a:fld id="{6039EF9D-2B91-4034-832A-4F5CE32C6877}" type="VALUE">
                      <a:rPr lang="en-US" i="1"/>
                      <a:pPr/>
                      <a:t>[VALEUR]</a:t>
                    </a:fld>
                    <a:endParaRPr lang="fr-F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5C57-4B98-81D9-0B406E49E7D3}"/>
                </c:ext>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'evol VIR'!$A$4:$A$10</c:f>
              <c:strCache>
                <c:ptCount val="7"/>
                <c:pt idx="0">
                  <c:v>2016-2017</c:v>
                </c:pt>
                <c:pt idx="1">
                  <c:v>2017-2018</c:v>
                </c:pt>
                <c:pt idx="2">
                  <c:v>2018-2019</c:v>
                </c:pt>
                <c:pt idx="3">
                  <c:v>2019-2020</c:v>
                </c:pt>
                <c:pt idx="4">
                  <c:v>2020-2021</c:v>
                </c:pt>
                <c:pt idx="5">
                  <c:v>2021-2022</c:v>
                </c:pt>
                <c:pt idx="6">
                  <c:v>2022-2023</c:v>
                </c:pt>
              </c:strCache>
            </c:strRef>
          </c:cat>
          <c:val>
            <c:numRef>
              <c:f>'evol VIR'!$B$4:$B$10</c:f>
              <c:numCache>
                <c:formatCode>General</c:formatCode>
                <c:ptCount val="7"/>
                <c:pt idx="0">
                  <c:v>1</c:v>
                </c:pt>
                <c:pt idx="1">
                  <c:v>3</c:v>
                </c:pt>
                <c:pt idx="2">
                  <c:v>16</c:v>
                </c:pt>
                <c:pt idx="3">
                  <c:v>28</c:v>
                </c:pt>
                <c:pt idx="4">
                  <c:v>0</c:v>
                </c:pt>
                <c:pt idx="5">
                  <c:v>12</c:v>
                </c:pt>
                <c:pt idx="6">
                  <c:v>17</c:v>
                </c:pt>
              </c:numCache>
            </c:numRef>
          </c:val>
          <c:extLst>
            <c:ext xmlns:c16="http://schemas.microsoft.com/office/drawing/2014/chart" uri="{C3380CC4-5D6E-409C-BE32-E72D297353CC}">
              <c16:uniqueId val="{00000002-5C57-4B98-81D9-0B406E49E7D3}"/>
            </c:ext>
          </c:extLst>
        </c:ser>
        <c:dLbls>
          <c:showLegendKey val="0"/>
          <c:showVal val="0"/>
          <c:showCatName val="0"/>
          <c:showSerName val="0"/>
          <c:showPercent val="0"/>
          <c:showBubbleSize val="0"/>
        </c:dLbls>
        <c:gapWidth val="150"/>
        <c:axId val="113646271"/>
        <c:axId val="632153663"/>
      </c:barChart>
      <c:catAx>
        <c:axId val="11364627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632153663"/>
        <c:crosses val="autoZero"/>
        <c:auto val="1"/>
        <c:lblAlgn val="ctr"/>
        <c:lblOffset val="100"/>
        <c:noMultiLvlLbl val="0"/>
      </c:catAx>
      <c:valAx>
        <c:axId val="632153663"/>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113646271"/>
        <c:crosses val="autoZero"/>
        <c:crossBetween val="between"/>
      </c:valAx>
      <c:spPr>
        <a:noFill/>
        <a:ln>
          <a:noFill/>
        </a:ln>
        <a:effectLst>
          <a:outerShdw blurRad="50800" dist="38100" dir="2700000" algn="tl" rotWithShape="0">
            <a:schemeClr val="tx2">
              <a:lumMod val="60000"/>
              <a:lumOff val="40000"/>
              <a:alpha val="40000"/>
            </a:schemeClr>
          </a:outerShdw>
        </a:effectLst>
      </c:spPr>
    </c:plotArea>
    <c:plotVisOnly val="1"/>
    <c:dispBlanksAs val="gap"/>
    <c:showDLblsOverMax val="0"/>
  </c:chart>
  <c:spPr>
    <a:solidFill>
      <a:schemeClr val="bg1">
        <a:lumMod val="85000"/>
      </a:schemeClr>
    </a:solidFill>
    <a:ln w="9525" cap="flat" cmpd="sng" algn="ctr">
      <a:solidFill>
        <a:schemeClr val="tx1">
          <a:lumMod val="15000"/>
          <a:lumOff val="85000"/>
        </a:schemeClr>
      </a:solidFill>
      <a:round/>
    </a:ln>
    <a:effectLst/>
  </c:spPr>
  <c:txPr>
    <a:bodyPr/>
    <a:lstStyle/>
    <a:p>
      <a:pPr>
        <a:defRPr/>
      </a:pPr>
      <a:endParaRPr lang="fr-FR"/>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r-FR"/>
              <a:t>Profil du tuteur</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manualLayout>
          <c:layoutTarget val="inner"/>
          <c:xMode val="edge"/>
          <c:yMode val="edge"/>
          <c:x val="0.26998573850835011"/>
          <c:y val="0.17094440237805755"/>
          <c:w val="0.4741876292012171"/>
          <c:h val="0.71539645646213057"/>
        </c:manualLayout>
      </c:layout>
      <c:doughnut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C8EB-44F2-A3CB-9D6FD048C1F2}"/>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C8EB-44F2-A3CB-9D6FD048C1F2}"/>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C8EB-44F2-A3CB-9D6FD048C1F2}"/>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C8EB-44F2-A3CB-9D6FD048C1F2}"/>
              </c:ext>
            </c:extLst>
          </c:dPt>
          <c:dLbls>
            <c:dLbl>
              <c:idx val="0"/>
              <c:layout>
                <c:manualLayout>
                  <c:x val="5.4277286135693131E-2"/>
                  <c:y val="-7.4766344660233658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C8EB-44F2-A3CB-9D6FD048C1F2}"/>
                </c:ext>
              </c:extLst>
            </c:dLbl>
            <c:dLbl>
              <c:idx val="1"/>
              <c:layout>
                <c:manualLayout>
                  <c:x val="9.2035398230088494E-2"/>
                  <c:y val="-6.4085438280200302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C8EB-44F2-A3CB-9D6FD048C1F2}"/>
                </c:ext>
              </c:extLst>
            </c:dLbl>
            <c:dLbl>
              <c:idx val="2"/>
              <c:layout>
                <c:manualLayout>
                  <c:x val="-0.20530973451327433"/>
                  <c:y val="-3.5603021266777924E-3"/>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C8EB-44F2-A3CB-9D6FD048C1F2}"/>
                </c:ext>
              </c:extLst>
            </c:dLbl>
            <c:dLbl>
              <c:idx val="3"/>
              <c:layout>
                <c:manualLayout>
                  <c:x val="-9.2035398230088536E-2"/>
                  <c:y val="-5.6964834026844678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7-C8EB-44F2-A3CB-9D6FD048C1F2}"/>
                </c:ext>
              </c:extLst>
            </c:dLbl>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fr-FR"/>
              </a:p>
            </c:txPr>
            <c:showLegendKey val="0"/>
            <c:showVal val="0"/>
            <c:showCatName val="1"/>
            <c:showSerName val="0"/>
            <c:showPercent val="1"/>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ext>
            </c:extLst>
          </c:dLbls>
          <c:cat>
            <c:strRef>
              <c:f>tuteur!$H$19:$H$22</c:f>
              <c:strCache>
                <c:ptCount val="4"/>
                <c:pt idx="0">
                  <c:v>autre </c:v>
                </c:pt>
                <c:pt idx="1">
                  <c:v>personnel de vie scolaire</c:v>
                </c:pt>
                <c:pt idx="2">
                  <c:v>Chef d'établissement</c:v>
                </c:pt>
                <c:pt idx="3">
                  <c:v>Enseignant</c:v>
                </c:pt>
              </c:strCache>
            </c:strRef>
          </c:cat>
          <c:val>
            <c:numRef>
              <c:f>tuteur!$I$19:$I$22</c:f>
              <c:numCache>
                <c:formatCode>0%</c:formatCode>
                <c:ptCount val="4"/>
                <c:pt idx="0">
                  <c:v>7.6285240464344942E-2</c:v>
                </c:pt>
                <c:pt idx="1">
                  <c:v>0.17081260364842454</c:v>
                </c:pt>
                <c:pt idx="2">
                  <c:v>0.59701492537313428</c:v>
                </c:pt>
                <c:pt idx="3">
                  <c:v>0.1558872305140962</c:v>
                </c:pt>
              </c:numCache>
            </c:numRef>
          </c:val>
          <c:extLst>
            <c:ext xmlns:c16="http://schemas.microsoft.com/office/drawing/2014/chart" uri="{C3380CC4-5D6E-409C-BE32-E72D297353CC}">
              <c16:uniqueId val="{00000008-C8EB-44F2-A3CB-9D6FD048C1F2}"/>
            </c:ext>
          </c:extLst>
        </c:ser>
        <c:dLbls>
          <c:showLegendKey val="0"/>
          <c:showVal val="0"/>
          <c:showCatName val="0"/>
          <c:showSerName val="0"/>
          <c:showPercent val="0"/>
          <c:showBubbleSize val="0"/>
          <c:showLeaderLines val="0"/>
        </c:dLbls>
        <c:firstSliceAng val="0"/>
        <c:holeSize val="7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r-FR"/>
              <a:t>Axes de mission</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barChart>
        <c:barDir val="col"/>
        <c:grouping val="clustered"/>
        <c:varyColors val="0"/>
        <c:ser>
          <c:idx val="0"/>
          <c:order val="0"/>
          <c:tx>
            <c:strRef>
              <c:f>'nb projets-axes (2)'!$B$44</c:f>
              <c:strCache>
                <c:ptCount val="1"/>
                <c:pt idx="0">
                  <c:v>2019/2020</c:v>
                </c:pt>
              </c:strCache>
            </c:strRef>
          </c:tx>
          <c:spPr>
            <a:solidFill>
              <a:schemeClr val="accent1"/>
            </a:solidFill>
            <a:ln>
              <a:noFill/>
            </a:ln>
            <a:effectLst/>
          </c:spPr>
          <c:invertIfNegative val="0"/>
          <c:cat>
            <c:strRef>
              <c:f>'nb projets-axes (2)'!$A$45:$A$52</c:f>
              <c:strCache>
                <c:ptCount val="8"/>
                <c:pt idx="0">
                  <c:v>Education pour tous [3]</c:v>
                </c:pt>
                <c:pt idx="1">
                  <c:v>Environnement [6]</c:v>
                </c:pt>
                <c:pt idx="2">
                  <c:v>Culture et loisirs [4]</c:v>
                </c:pt>
                <c:pt idx="3">
                  <c:v>Sports [5]</c:v>
                </c:pt>
                <c:pt idx="4">
                  <c:v>Développement international (8)</c:v>
                </c:pt>
                <c:pt idx="5">
                  <c:v>Santé [2]</c:v>
                </c:pt>
                <c:pt idx="6">
                  <c:v>Mémoire et citoyenneté  [7]</c:v>
                </c:pt>
                <c:pt idx="7">
                  <c:v>Solidarité [1]</c:v>
                </c:pt>
              </c:strCache>
            </c:strRef>
          </c:cat>
          <c:val>
            <c:numRef>
              <c:f>'nb projets-axes (2)'!$B$45:$B$52</c:f>
              <c:numCache>
                <c:formatCode>0%</c:formatCode>
                <c:ptCount val="8"/>
                <c:pt idx="0">
                  <c:v>0.50186706497386113</c:v>
                </c:pt>
                <c:pt idx="1">
                  <c:v>0.15160567587752055</c:v>
                </c:pt>
                <c:pt idx="2">
                  <c:v>0.13890963405526513</c:v>
                </c:pt>
                <c:pt idx="3">
                  <c:v>6.7961165048543687E-2</c:v>
                </c:pt>
                <c:pt idx="4">
                  <c:v>4.3315907393577296E-2</c:v>
                </c:pt>
                <c:pt idx="5">
                  <c:v>3.5847647498132934E-2</c:v>
                </c:pt>
                <c:pt idx="6">
                  <c:v>2.9126213592233011E-2</c:v>
                </c:pt>
                <c:pt idx="7">
                  <c:v>3.1366691560866321E-2</c:v>
                </c:pt>
              </c:numCache>
            </c:numRef>
          </c:val>
          <c:extLst>
            <c:ext xmlns:c16="http://schemas.microsoft.com/office/drawing/2014/chart" uri="{C3380CC4-5D6E-409C-BE32-E72D297353CC}">
              <c16:uniqueId val="{00000000-EF4A-4BF2-9F45-269187DEE7E2}"/>
            </c:ext>
          </c:extLst>
        </c:ser>
        <c:ser>
          <c:idx val="1"/>
          <c:order val="1"/>
          <c:tx>
            <c:strRef>
              <c:f>'nb projets-axes (2)'!$C$44</c:f>
              <c:strCache>
                <c:ptCount val="1"/>
                <c:pt idx="0">
                  <c:v>2020/2021</c:v>
                </c:pt>
              </c:strCache>
            </c:strRef>
          </c:tx>
          <c:spPr>
            <a:solidFill>
              <a:schemeClr val="accent2"/>
            </a:solidFill>
            <a:ln>
              <a:noFill/>
            </a:ln>
            <a:effectLst/>
          </c:spPr>
          <c:invertIfNegative val="0"/>
          <c:cat>
            <c:strRef>
              <c:f>'nb projets-axes (2)'!$A$45:$A$52</c:f>
              <c:strCache>
                <c:ptCount val="8"/>
                <c:pt idx="0">
                  <c:v>Education pour tous [3]</c:v>
                </c:pt>
                <c:pt idx="1">
                  <c:v>Environnement [6]</c:v>
                </c:pt>
                <c:pt idx="2">
                  <c:v>Culture et loisirs [4]</c:v>
                </c:pt>
                <c:pt idx="3">
                  <c:v>Sports [5]</c:v>
                </c:pt>
                <c:pt idx="4">
                  <c:v>Développement international (8)</c:v>
                </c:pt>
                <c:pt idx="5">
                  <c:v>Santé [2]</c:v>
                </c:pt>
                <c:pt idx="6">
                  <c:v>Mémoire et citoyenneté  [7]</c:v>
                </c:pt>
                <c:pt idx="7">
                  <c:v>Solidarité [1]</c:v>
                </c:pt>
              </c:strCache>
            </c:strRef>
          </c:cat>
          <c:val>
            <c:numRef>
              <c:f>'nb projets-axes (2)'!$C$45:$C$52</c:f>
              <c:numCache>
                <c:formatCode>0%</c:formatCode>
                <c:ptCount val="8"/>
                <c:pt idx="0">
                  <c:v>0.54</c:v>
                </c:pt>
                <c:pt idx="1">
                  <c:v>0.17</c:v>
                </c:pt>
                <c:pt idx="2">
                  <c:v>0.12</c:v>
                </c:pt>
                <c:pt idx="3">
                  <c:v>7.0000000000000007E-2</c:v>
                </c:pt>
                <c:pt idx="4">
                  <c:v>0.04</c:v>
                </c:pt>
                <c:pt idx="5">
                  <c:v>0.03</c:v>
                </c:pt>
                <c:pt idx="6">
                  <c:v>0.02</c:v>
                </c:pt>
                <c:pt idx="7">
                  <c:v>0.02</c:v>
                </c:pt>
              </c:numCache>
            </c:numRef>
          </c:val>
          <c:extLst>
            <c:ext xmlns:c16="http://schemas.microsoft.com/office/drawing/2014/chart" uri="{C3380CC4-5D6E-409C-BE32-E72D297353CC}">
              <c16:uniqueId val="{00000001-EF4A-4BF2-9F45-269187DEE7E2}"/>
            </c:ext>
          </c:extLst>
        </c:ser>
        <c:dLbls>
          <c:showLegendKey val="0"/>
          <c:showVal val="0"/>
          <c:showCatName val="0"/>
          <c:showSerName val="0"/>
          <c:showPercent val="0"/>
          <c:showBubbleSize val="0"/>
        </c:dLbls>
        <c:gapWidth val="219"/>
        <c:overlap val="-27"/>
        <c:axId val="1009639136"/>
        <c:axId val="1009639552"/>
      </c:barChart>
      <c:catAx>
        <c:axId val="10096391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1009639552"/>
        <c:crosses val="autoZero"/>
        <c:auto val="1"/>
        <c:lblAlgn val="ctr"/>
        <c:lblOffset val="100"/>
        <c:noMultiLvlLbl val="0"/>
      </c:catAx>
      <c:valAx>
        <c:axId val="100963955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100963913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8">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styleClr val="auto"/>
    </cs:fillRef>
    <cs:effectRef idx="0"/>
    <cs:fontRef idx="minor">
      <a:schemeClr val="lt1"/>
    </cs:fontRef>
    <cs:defRPr sz="9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17"/>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5180013" y="0"/>
            <a:ext cx="3962400" cy="344488"/>
          </a:xfrm>
          <a:prstGeom prst="rect">
            <a:avLst/>
          </a:prstGeom>
        </p:spPr>
        <p:txBody>
          <a:bodyPr vert="horz" lIns="91440" tIns="45720" rIns="91440" bIns="45720" rtlCol="0"/>
          <a:lstStyle>
            <a:lvl1pPr algn="r">
              <a:defRPr sz="1200"/>
            </a:lvl1pPr>
          </a:lstStyle>
          <a:p>
            <a:fld id="{D98626D8-1645-4D45-9CE0-766203973AD0}" type="datetimeFigureOut">
              <a:rPr lang="fr-FR" smtClean="0"/>
              <a:t>02/02/2023</a:t>
            </a:fld>
            <a:endParaRPr lang="fr-FR"/>
          </a:p>
        </p:txBody>
      </p:sp>
      <p:sp>
        <p:nvSpPr>
          <p:cNvPr id="4" name="Espace réservé de l'image des diapositives 3"/>
          <p:cNvSpPr>
            <a:spLocks noGrp="1" noRot="1" noChangeAspect="1"/>
          </p:cNvSpPr>
          <p:nvPr>
            <p:ph type="sldImg" idx="2"/>
          </p:nvPr>
        </p:nvSpPr>
        <p:spPr>
          <a:xfrm>
            <a:off x="3028950" y="857250"/>
            <a:ext cx="3086100" cy="2314575"/>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914400" y="3300413"/>
            <a:ext cx="7315200" cy="2700337"/>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6513513"/>
            <a:ext cx="3962400" cy="3444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5180013" y="6513513"/>
            <a:ext cx="3962400" cy="344487"/>
          </a:xfrm>
          <a:prstGeom prst="rect">
            <a:avLst/>
          </a:prstGeom>
        </p:spPr>
        <p:txBody>
          <a:bodyPr vert="horz" lIns="91440" tIns="45720" rIns="91440" bIns="45720" rtlCol="0" anchor="b"/>
          <a:lstStyle>
            <a:lvl1pPr algn="r">
              <a:defRPr sz="1200"/>
            </a:lvl1pPr>
          </a:lstStyle>
          <a:p>
            <a:fld id="{9D29AD0F-2814-4998-9CE9-2FA634044ED1}" type="slidenum">
              <a:rPr lang="fr-FR" smtClean="0"/>
              <a:t>‹N°›</a:t>
            </a:fld>
            <a:endParaRPr lang="fr-FR"/>
          </a:p>
        </p:txBody>
      </p:sp>
    </p:spTree>
    <p:extLst>
      <p:ext uri="{BB962C8B-B14F-4D97-AF65-F5344CB8AC3E}">
        <p14:creationId xmlns:p14="http://schemas.microsoft.com/office/powerpoint/2010/main" val="6521744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MOI / ARMELLE BARIL</a:t>
            </a:r>
          </a:p>
          <a:p>
            <a:r>
              <a:rPr lang="fr-FR" dirty="0"/>
              <a:t>SD</a:t>
            </a:r>
          </a:p>
          <a:p>
            <a:r>
              <a:rPr lang="fr-FR" dirty="0"/>
              <a:t>MICKAEL</a:t>
            </a:r>
          </a:p>
          <a:p>
            <a:r>
              <a:rPr lang="fr-FR" dirty="0"/>
              <a:t>À tour de rôle </a:t>
            </a:r>
          </a:p>
        </p:txBody>
      </p:sp>
      <p:sp>
        <p:nvSpPr>
          <p:cNvPr id="4" name="Espace réservé du numéro de diapositive 3"/>
          <p:cNvSpPr>
            <a:spLocks noGrp="1"/>
          </p:cNvSpPr>
          <p:nvPr>
            <p:ph type="sldNum" sz="quarter" idx="5"/>
          </p:nvPr>
        </p:nvSpPr>
        <p:spPr/>
        <p:txBody>
          <a:bodyPr/>
          <a:lstStyle/>
          <a:p>
            <a:fld id="{9D29AD0F-2814-4998-9CE9-2FA634044ED1}" type="slidenum">
              <a:rPr lang="fr-FR" smtClean="0"/>
              <a:t>1</a:t>
            </a:fld>
            <a:endParaRPr lang="fr-FR"/>
          </a:p>
        </p:txBody>
      </p:sp>
    </p:spTree>
    <p:extLst>
      <p:ext uri="{BB962C8B-B14F-4D97-AF65-F5344CB8AC3E}">
        <p14:creationId xmlns:p14="http://schemas.microsoft.com/office/powerpoint/2010/main" val="9298011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err="1"/>
              <a:t>Sd</a:t>
            </a:r>
            <a:r>
              <a:rPr lang="fr-FR" dirty="0"/>
              <a:t> : a regarder plus tard</a:t>
            </a:r>
          </a:p>
        </p:txBody>
      </p:sp>
      <p:sp>
        <p:nvSpPr>
          <p:cNvPr id="4" name="Espace réservé du numéro de diapositive 3"/>
          <p:cNvSpPr>
            <a:spLocks noGrp="1"/>
          </p:cNvSpPr>
          <p:nvPr>
            <p:ph type="sldNum" sz="quarter" idx="5"/>
          </p:nvPr>
        </p:nvSpPr>
        <p:spPr/>
        <p:txBody>
          <a:bodyPr/>
          <a:lstStyle/>
          <a:p>
            <a:fld id="{9D29AD0F-2814-4998-9CE9-2FA634044ED1}" type="slidenum">
              <a:rPr lang="fr-FR" smtClean="0"/>
              <a:t>11</a:t>
            </a:fld>
            <a:endParaRPr lang="fr-FR"/>
          </a:p>
        </p:txBody>
      </p:sp>
    </p:spTree>
    <p:extLst>
      <p:ext uri="{BB962C8B-B14F-4D97-AF65-F5344CB8AC3E}">
        <p14:creationId xmlns:p14="http://schemas.microsoft.com/office/powerpoint/2010/main" val="42490318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err="1"/>
              <a:t>sd</a:t>
            </a:r>
            <a:endParaRPr lang="fr-FR" dirty="0"/>
          </a:p>
          <a:p>
            <a:endParaRPr lang="fr-FR" dirty="0"/>
          </a:p>
        </p:txBody>
      </p:sp>
      <p:sp>
        <p:nvSpPr>
          <p:cNvPr id="4" name="Espace réservé du numéro de diapositive 3"/>
          <p:cNvSpPr>
            <a:spLocks noGrp="1"/>
          </p:cNvSpPr>
          <p:nvPr>
            <p:ph type="sldNum" sz="quarter" idx="5"/>
          </p:nvPr>
        </p:nvSpPr>
        <p:spPr/>
        <p:txBody>
          <a:bodyPr/>
          <a:lstStyle/>
          <a:p>
            <a:fld id="{9D29AD0F-2814-4998-9CE9-2FA634044ED1}" type="slidenum">
              <a:rPr lang="fr-FR" smtClean="0"/>
              <a:t>12</a:t>
            </a:fld>
            <a:endParaRPr lang="fr-FR"/>
          </a:p>
        </p:txBody>
      </p:sp>
    </p:spTree>
    <p:extLst>
      <p:ext uri="{BB962C8B-B14F-4D97-AF65-F5344CB8AC3E}">
        <p14:creationId xmlns:p14="http://schemas.microsoft.com/office/powerpoint/2010/main" val="32594117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err="1"/>
              <a:t>sd</a:t>
            </a:r>
            <a:endParaRPr lang="fr-FR" dirty="0"/>
          </a:p>
        </p:txBody>
      </p:sp>
      <p:sp>
        <p:nvSpPr>
          <p:cNvPr id="4" name="Espace réservé du numéro de diapositive 3"/>
          <p:cNvSpPr>
            <a:spLocks noGrp="1"/>
          </p:cNvSpPr>
          <p:nvPr>
            <p:ph type="sldNum" sz="quarter" idx="5"/>
          </p:nvPr>
        </p:nvSpPr>
        <p:spPr/>
        <p:txBody>
          <a:bodyPr/>
          <a:lstStyle/>
          <a:p>
            <a:fld id="{9D29AD0F-2814-4998-9CE9-2FA634044ED1}" type="slidenum">
              <a:rPr lang="fr-FR" smtClean="0"/>
              <a:t>13</a:t>
            </a:fld>
            <a:endParaRPr lang="fr-FR"/>
          </a:p>
        </p:txBody>
      </p:sp>
    </p:spTree>
    <p:extLst>
      <p:ext uri="{BB962C8B-B14F-4D97-AF65-F5344CB8AC3E}">
        <p14:creationId xmlns:p14="http://schemas.microsoft.com/office/powerpoint/2010/main" val="6923183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ab</a:t>
            </a:r>
          </a:p>
        </p:txBody>
      </p:sp>
      <p:sp>
        <p:nvSpPr>
          <p:cNvPr id="4" name="Espace réservé du numéro de diapositive 3"/>
          <p:cNvSpPr>
            <a:spLocks noGrp="1"/>
          </p:cNvSpPr>
          <p:nvPr>
            <p:ph type="sldNum" sz="quarter" idx="5"/>
          </p:nvPr>
        </p:nvSpPr>
        <p:spPr/>
        <p:txBody>
          <a:bodyPr/>
          <a:lstStyle/>
          <a:p>
            <a:fld id="{9D29AD0F-2814-4998-9CE9-2FA634044ED1}" type="slidenum">
              <a:rPr lang="fr-FR" smtClean="0"/>
              <a:t>14</a:t>
            </a:fld>
            <a:endParaRPr lang="fr-FR"/>
          </a:p>
        </p:txBody>
      </p:sp>
    </p:spTree>
    <p:extLst>
      <p:ext uri="{BB962C8B-B14F-4D97-AF65-F5344CB8AC3E}">
        <p14:creationId xmlns:p14="http://schemas.microsoft.com/office/powerpoint/2010/main" val="37755633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ab</a:t>
            </a:r>
          </a:p>
        </p:txBody>
      </p:sp>
      <p:sp>
        <p:nvSpPr>
          <p:cNvPr id="4" name="Espace réservé du numéro de diapositive 3"/>
          <p:cNvSpPr>
            <a:spLocks noGrp="1"/>
          </p:cNvSpPr>
          <p:nvPr>
            <p:ph type="sldNum" sz="quarter" idx="5"/>
          </p:nvPr>
        </p:nvSpPr>
        <p:spPr/>
        <p:txBody>
          <a:bodyPr/>
          <a:lstStyle/>
          <a:p>
            <a:fld id="{9D29AD0F-2814-4998-9CE9-2FA634044ED1}" type="slidenum">
              <a:rPr lang="fr-FR" smtClean="0"/>
              <a:t>15</a:t>
            </a:fld>
            <a:endParaRPr lang="fr-FR"/>
          </a:p>
        </p:txBody>
      </p:sp>
    </p:spTree>
    <p:extLst>
      <p:ext uri="{BB962C8B-B14F-4D97-AF65-F5344CB8AC3E}">
        <p14:creationId xmlns:p14="http://schemas.microsoft.com/office/powerpoint/2010/main" val="18654357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err="1"/>
              <a:t>sd</a:t>
            </a:r>
            <a:endParaRPr lang="fr-FR" dirty="0"/>
          </a:p>
        </p:txBody>
      </p:sp>
      <p:sp>
        <p:nvSpPr>
          <p:cNvPr id="4" name="Espace réservé du numéro de diapositive 3"/>
          <p:cNvSpPr>
            <a:spLocks noGrp="1"/>
          </p:cNvSpPr>
          <p:nvPr>
            <p:ph type="sldNum" sz="quarter" idx="5"/>
          </p:nvPr>
        </p:nvSpPr>
        <p:spPr/>
        <p:txBody>
          <a:bodyPr/>
          <a:lstStyle/>
          <a:p>
            <a:fld id="{9D29AD0F-2814-4998-9CE9-2FA634044ED1}" type="slidenum">
              <a:rPr lang="fr-FR" smtClean="0"/>
              <a:t>16</a:t>
            </a:fld>
            <a:endParaRPr lang="fr-FR"/>
          </a:p>
        </p:txBody>
      </p:sp>
    </p:spTree>
    <p:extLst>
      <p:ext uri="{BB962C8B-B14F-4D97-AF65-F5344CB8AC3E}">
        <p14:creationId xmlns:p14="http://schemas.microsoft.com/office/powerpoint/2010/main" val="13255506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err="1"/>
              <a:t>sd</a:t>
            </a:r>
            <a:endParaRPr lang="fr-FR" dirty="0"/>
          </a:p>
        </p:txBody>
      </p:sp>
      <p:sp>
        <p:nvSpPr>
          <p:cNvPr id="4" name="Espace réservé du numéro de diapositive 3"/>
          <p:cNvSpPr>
            <a:spLocks noGrp="1"/>
          </p:cNvSpPr>
          <p:nvPr>
            <p:ph type="sldNum" sz="quarter" idx="5"/>
          </p:nvPr>
        </p:nvSpPr>
        <p:spPr/>
        <p:txBody>
          <a:bodyPr/>
          <a:lstStyle/>
          <a:p>
            <a:fld id="{9D29AD0F-2814-4998-9CE9-2FA634044ED1}" type="slidenum">
              <a:rPr lang="fr-FR" smtClean="0"/>
              <a:t>17</a:t>
            </a:fld>
            <a:endParaRPr lang="fr-FR"/>
          </a:p>
        </p:txBody>
      </p:sp>
    </p:spTree>
    <p:extLst>
      <p:ext uri="{BB962C8B-B14F-4D97-AF65-F5344CB8AC3E}">
        <p14:creationId xmlns:p14="http://schemas.microsoft.com/office/powerpoint/2010/main" val="11443590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ab</a:t>
            </a:r>
          </a:p>
        </p:txBody>
      </p:sp>
      <p:sp>
        <p:nvSpPr>
          <p:cNvPr id="4" name="Espace réservé du numéro de diapositive 3"/>
          <p:cNvSpPr>
            <a:spLocks noGrp="1"/>
          </p:cNvSpPr>
          <p:nvPr>
            <p:ph type="sldNum" sz="quarter" idx="5"/>
          </p:nvPr>
        </p:nvSpPr>
        <p:spPr/>
        <p:txBody>
          <a:bodyPr/>
          <a:lstStyle/>
          <a:p>
            <a:fld id="{9D29AD0F-2814-4998-9CE9-2FA634044ED1}" type="slidenum">
              <a:rPr lang="fr-FR" smtClean="0"/>
              <a:t>18</a:t>
            </a:fld>
            <a:endParaRPr lang="fr-FR"/>
          </a:p>
        </p:txBody>
      </p:sp>
    </p:spTree>
    <p:extLst>
      <p:ext uri="{BB962C8B-B14F-4D97-AF65-F5344CB8AC3E}">
        <p14:creationId xmlns:p14="http://schemas.microsoft.com/office/powerpoint/2010/main" val="41380167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ab</a:t>
            </a:r>
          </a:p>
        </p:txBody>
      </p:sp>
      <p:sp>
        <p:nvSpPr>
          <p:cNvPr id="4" name="Espace réservé du numéro de diapositive 3"/>
          <p:cNvSpPr>
            <a:spLocks noGrp="1"/>
          </p:cNvSpPr>
          <p:nvPr>
            <p:ph type="sldNum" sz="quarter" idx="5"/>
          </p:nvPr>
        </p:nvSpPr>
        <p:spPr/>
        <p:txBody>
          <a:bodyPr/>
          <a:lstStyle/>
          <a:p>
            <a:fld id="{9D29AD0F-2814-4998-9CE9-2FA634044ED1}" type="slidenum">
              <a:rPr lang="fr-FR" smtClean="0"/>
              <a:t>19</a:t>
            </a:fld>
            <a:endParaRPr lang="fr-FR"/>
          </a:p>
        </p:txBody>
      </p:sp>
    </p:spTree>
    <p:extLst>
      <p:ext uri="{BB962C8B-B14F-4D97-AF65-F5344CB8AC3E}">
        <p14:creationId xmlns:p14="http://schemas.microsoft.com/office/powerpoint/2010/main" val="424177375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ab</a:t>
            </a:r>
          </a:p>
        </p:txBody>
      </p:sp>
      <p:sp>
        <p:nvSpPr>
          <p:cNvPr id="4" name="Espace réservé du numéro de diapositive 3"/>
          <p:cNvSpPr>
            <a:spLocks noGrp="1"/>
          </p:cNvSpPr>
          <p:nvPr>
            <p:ph type="sldNum" sz="quarter" idx="5"/>
          </p:nvPr>
        </p:nvSpPr>
        <p:spPr/>
        <p:txBody>
          <a:bodyPr/>
          <a:lstStyle/>
          <a:p>
            <a:fld id="{9D29AD0F-2814-4998-9CE9-2FA634044ED1}" type="slidenum">
              <a:rPr lang="fr-FR" smtClean="0"/>
              <a:t>20</a:t>
            </a:fld>
            <a:endParaRPr lang="fr-FR"/>
          </a:p>
        </p:txBody>
      </p:sp>
    </p:spTree>
    <p:extLst>
      <p:ext uri="{BB962C8B-B14F-4D97-AF65-F5344CB8AC3E}">
        <p14:creationId xmlns:p14="http://schemas.microsoft.com/office/powerpoint/2010/main" val="5506117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ab</a:t>
            </a:r>
          </a:p>
        </p:txBody>
      </p:sp>
      <p:sp>
        <p:nvSpPr>
          <p:cNvPr id="4" name="Espace réservé du numéro de diapositive 3"/>
          <p:cNvSpPr>
            <a:spLocks noGrp="1"/>
          </p:cNvSpPr>
          <p:nvPr>
            <p:ph type="sldNum" sz="quarter" idx="5"/>
          </p:nvPr>
        </p:nvSpPr>
        <p:spPr/>
        <p:txBody>
          <a:bodyPr/>
          <a:lstStyle/>
          <a:p>
            <a:fld id="{9D29AD0F-2814-4998-9CE9-2FA634044ED1}" type="slidenum">
              <a:rPr lang="fr-FR" smtClean="0"/>
              <a:t>2</a:t>
            </a:fld>
            <a:endParaRPr lang="fr-FR"/>
          </a:p>
        </p:txBody>
      </p:sp>
    </p:spTree>
    <p:extLst>
      <p:ext uri="{BB962C8B-B14F-4D97-AF65-F5344CB8AC3E}">
        <p14:creationId xmlns:p14="http://schemas.microsoft.com/office/powerpoint/2010/main" val="142147169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ab</a:t>
            </a:r>
          </a:p>
        </p:txBody>
      </p:sp>
      <p:sp>
        <p:nvSpPr>
          <p:cNvPr id="4" name="Espace réservé du numéro de diapositive 3"/>
          <p:cNvSpPr>
            <a:spLocks noGrp="1"/>
          </p:cNvSpPr>
          <p:nvPr>
            <p:ph type="sldNum" sz="quarter" idx="5"/>
          </p:nvPr>
        </p:nvSpPr>
        <p:spPr/>
        <p:txBody>
          <a:bodyPr/>
          <a:lstStyle/>
          <a:p>
            <a:fld id="{9D29AD0F-2814-4998-9CE9-2FA634044ED1}" type="slidenum">
              <a:rPr lang="fr-FR" smtClean="0"/>
              <a:t>21</a:t>
            </a:fld>
            <a:endParaRPr lang="fr-FR"/>
          </a:p>
        </p:txBody>
      </p:sp>
    </p:spTree>
    <p:extLst>
      <p:ext uri="{BB962C8B-B14F-4D97-AF65-F5344CB8AC3E}">
        <p14:creationId xmlns:p14="http://schemas.microsoft.com/office/powerpoint/2010/main" val="245805102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err="1"/>
              <a:t>Sd</a:t>
            </a:r>
            <a:endParaRPr lang="fr-FR" dirty="0"/>
          </a:p>
          <a:p>
            <a:r>
              <a:rPr lang="fr-FR" dirty="0"/>
              <a:t>Ci-dessous, des exemples de missions, que nous n’avons pas le temps de décrire</a:t>
            </a:r>
          </a:p>
        </p:txBody>
      </p:sp>
      <p:sp>
        <p:nvSpPr>
          <p:cNvPr id="4" name="Espace réservé du numéro de diapositive 3"/>
          <p:cNvSpPr>
            <a:spLocks noGrp="1"/>
          </p:cNvSpPr>
          <p:nvPr>
            <p:ph type="sldNum" sz="quarter" idx="5"/>
          </p:nvPr>
        </p:nvSpPr>
        <p:spPr/>
        <p:txBody>
          <a:bodyPr/>
          <a:lstStyle/>
          <a:p>
            <a:fld id="{9D29AD0F-2814-4998-9CE9-2FA634044ED1}" type="slidenum">
              <a:rPr lang="fr-FR" smtClean="0"/>
              <a:t>22</a:t>
            </a:fld>
            <a:endParaRPr lang="fr-FR"/>
          </a:p>
        </p:txBody>
      </p:sp>
    </p:spTree>
    <p:extLst>
      <p:ext uri="{BB962C8B-B14F-4D97-AF65-F5344CB8AC3E}">
        <p14:creationId xmlns:p14="http://schemas.microsoft.com/office/powerpoint/2010/main" val="185658569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9D29AD0F-2814-4998-9CE9-2FA634044ED1}" type="slidenum">
              <a:rPr lang="fr-FR" smtClean="0"/>
              <a:t>23</a:t>
            </a:fld>
            <a:endParaRPr lang="fr-FR"/>
          </a:p>
        </p:txBody>
      </p:sp>
    </p:spTree>
    <p:extLst>
      <p:ext uri="{BB962C8B-B14F-4D97-AF65-F5344CB8AC3E}">
        <p14:creationId xmlns:p14="http://schemas.microsoft.com/office/powerpoint/2010/main" val="37908340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Ab/</a:t>
            </a:r>
            <a:r>
              <a:rPr lang="fr-FR" dirty="0" err="1"/>
              <a:t>sd</a:t>
            </a:r>
            <a:r>
              <a:rPr lang="fr-FR" dirty="0"/>
              <a:t>/ab</a:t>
            </a:r>
          </a:p>
        </p:txBody>
      </p:sp>
      <p:sp>
        <p:nvSpPr>
          <p:cNvPr id="4" name="Espace réservé du numéro de diapositive 3"/>
          <p:cNvSpPr>
            <a:spLocks noGrp="1"/>
          </p:cNvSpPr>
          <p:nvPr>
            <p:ph type="sldNum" sz="quarter" idx="5"/>
          </p:nvPr>
        </p:nvSpPr>
        <p:spPr/>
        <p:txBody>
          <a:bodyPr/>
          <a:lstStyle/>
          <a:p>
            <a:fld id="{9D29AD0F-2814-4998-9CE9-2FA634044ED1}" type="slidenum">
              <a:rPr lang="fr-FR" smtClean="0"/>
              <a:t>41</a:t>
            </a:fld>
            <a:endParaRPr lang="fr-FR"/>
          </a:p>
        </p:txBody>
      </p:sp>
    </p:spTree>
    <p:extLst>
      <p:ext uri="{BB962C8B-B14F-4D97-AF65-F5344CB8AC3E}">
        <p14:creationId xmlns:p14="http://schemas.microsoft.com/office/powerpoint/2010/main" val="411679577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Ab</a:t>
            </a:r>
          </a:p>
          <a:p>
            <a:r>
              <a:rPr lang="fr-FR" dirty="0"/>
              <a:t>La </a:t>
            </a:r>
            <a:r>
              <a:rPr lang="fr-FR" dirty="0" err="1"/>
              <a:t>fnogec</a:t>
            </a:r>
            <a:r>
              <a:rPr lang="fr-FR" dirty="0"/>
              <a:t> possède l’</a:t>
            </a:r>
            <a:r>
              <a:rPr lang="fr-FR" dirty="0" err="1"/>
              <a:t>agrement</a:t>
            </a:r>
            <a:r>
              <a:rPr lang="fr-FR" dirty="0"/>
              <a:t> </a:t>
            </a:r>
          </a:p>
        </p:txBody>
      </p:sp>
      <p:sp>
        <p:nvSpPr>
          <p:cNvPr id="4" name="Espace réservé du numéro de diapositive 3"/>
          <p:cNvSpPr>
            <a:spLocks noGrp="1"/>
          </p:cNvSpPr>
          <p:nvPr>
            <p:ph type="sldNum" sz="quarter" idx="5"/>
          </p:nvPr>
        </p:nvSpPr>
        <p:spPr/>
        <p:txBody>
          <a:bodyPr/>
          <a:lstStyle/>
          <a:p>
            <a:fld id="{9D29AD0F-2814-4998-9CE9-2FA634044ED1}" type="slidenum">
              <a:rPr lang="fr-FR" smtClean="0"/>
              <a:t>42</a:t>
            </a:fld>
            <a:endParaRPr lang="fr-FR"/>
          </a:p>
        </p:txBody>
      </p:sp>
    </p:spTree>
    <p:extLst>
      <p:ext uri="{BB962C8B-B14F-4D97-AF65-F5344CB8AC3E}">
        <p14:creationId xmlns:p14="http://schemas.microsoft.com/office/powerpoint/2010/main" val="39523738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9D29AD0F-2814-4998-9CE9-2FA634044ED1}" type="slidenum">
              <a:rPr lang="fr-FR" smtClean="0"/>
              <a:t>43</a:t>
            </a:fld>
            <a:endParaRPr lang="fr-FR"/>
          </a:p>
        </p:txBody>
      </p:sp>
    </p:spTree>
    <p:extLst>
      <p:ext uri="{BB962C8B-B14F-4D97-AF65-F5344CB8AC3E}">
        <p14:creationId xmlns:p14="http://schemas.microsoft.com/office/powerpoint/2010/main" val="411242496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err="1"/>
              <a:t>sd</a:t>
            </a:r>
            <a:endParaRPr lang="fr-FR" dirty="0"/>
          </a:p>
        </p:txBody>
      </p:sp>
      <p:sp>
        <p:nvSpPr>
          <p:cNvPr id="4" name="Espace réservé du numéro de diapositive 3"/>
          <p:cNvSpPr>
            <a:spLocks noGrp="1"/>
          </p:cNvSpPr>
          <p:nvPr>
            <p:ph type="sldNum" sz="quarter" idx="5"/>
          </p:nvPr>
        </p:nvSpPr>
        <p:spPr/>
        <p:txBody>
          <a:bodyPr/>
          <a:lstStyle/>
          <a:p>
            <a:fld id="{9D29AD0F-2814-4998-9CE9-2FA634044ED1}" type="slidenum">
              <a:rPr lang="fr-FR" smtClean="0"/>
              <a:t>44</a:t>
            </a:fld>
            <a:endParaRPr lang="fr-FR"/>
          </a:p>
        </p:txBody>
      </p:sp>
    </p:spTree>
    <p:extLst>
      <p:ext uri="{BB962C8B-B14F-4D97-AF65-F5344CB8AC3E}">
        <p14:creationId xmlns:p14="http://schemas.microsoft.com/office/powerpoint/2010/main" val="1901517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a:p>
            <a:r>
              <a:rPr lang="fr-FR" dirty="0"/>
              <a:t>Ab/</a:t>
            </a:r>
            <a:r>
              <a:rPr lang="fr-FR" dirty="0" err="1"/>
              <a:t>sd</a:t>
            </a:r>
            <a:r>
              <a:rPr lang="fr-FR" dirty="0"/>
              <a:t> en alternance </a:t>
            </a:r>
          </a:p>
          <a:p>
            <a:endParaRPr lang="fr-FR" dirty="0"/>
          </a:p>
          <a:p>
            <a:r>
              <a:rPr lang="fr-FR" dirty="0"/>
              <a:t>1 - Intérêt général Le Service Civique est un engagement au service de l’intérêt général, qui permet aux jeunes volontaires de réaliser une mission en faveur de la cohésion nationale et de la solidarité.</a:t>
            </a:r>
          </a:p>
          <a:p>
            <a:r>
              <a:rPr lang="fr-FR" dirty="0"/>
              <a:t> ➋Citoyenneté Tout au long de la mission de Service Civique, les volontaires vivent une expérience de citoyenneté et d’ouverture sur le monde, via la mission qu’ils réalisent, via leur environnement d’accueil (association, service de l’Etat, collectivité territoriale...) ou via les formations qu’ils reçoivent.</a:t>
            </a:r>
          </a:p>
          <a:p>
            <a:r>
              <a:rPr lang="fr-FR" dirty="0"/>
              <a:t> ➌Mixité Le Service Civique a pour objectif de faire vivre une expérience de mixité aux volontaires. Leur mission doit leur permettre de rencontrer des personnes différentes et d’être confrontés à un environnement avec lequel ils n’auraient pas été naturellement en contact, que cela soit à travers les publics ou d’autres volontaires aux profils variés avec qui ils interviennent ou qu’ils pourront rencontrer pendant la durée de leur Service Civique. </a:t>
            </a:r>
          </a:p>
          <a:p>
            <a:r>
              <a:rPr lang="fr-FR" dirty="0"/>
              <a:t>➍Accessibilité Les missions de Service Civique doivent être accessibles à tous quels que soient le profil, la situation et l’origine des candidats, leur parcours ou leur formation initiale. Le processus de sélection doit tenir compte de ce principe fondamental et se faire sur la base de la motivation des jeunes à s’engager. </a:t>
            </a:r>
          </a:p>
          <a:p>
            <a:r>
              <a:rPr lang="fr-FR" dirty="0"/>
              <a:t>➎Complémentarité Les missions proposées aux volontaires au sein des structures d’accueil sont complémentaires de celles des salariés, des bénévoles et des stagiaires et ne peuvent s’y substituer. Elles ne peuvent être indispensables au bon fonctionnement habituel des organismes. Elles permettent de proposer des actions socialement innovantes et de nouvelles façons d’intervenir au profit des bénéficiaires de l’organisme d’accueil. </a:t>
            </a:r>
          </a:p>
          <a:p>
            <a:r>
              <a:rPr lang="fr-FR" dirty="0"/>
              <a:t>➏Initiative Le Service Civique permet aussi bien aux jeunes qu’aux organismes de tester de nouveaux projets et de nouvelles méthodes. Les volontaires doivent pouvoir faire preuve d’initiative tout en respectant les règles de vie et le fonctionnement de l’organisme qui les accueille.</a:t>
            </a:r>
          </a:p>
          <a:p>
            <a:r>
              <a:rPr lang="fr-FR" dirty="0"/>
              <a:t> ➐Accompagnement bienveillant L’accompagnement des volontaires est au cœur du projet d’accueil. Le Service Civique est un temps de transmission entre chaque jeune engagé et son tuteur ou les autres membres de son organisme d’accueil. C’est également pour lui un temps de réflexion et de maturation de son projet d’avenir. Dans un environnement bienveillant, les volontaires s’ouvrent aux autres, découvrent, progressent dans leur mission, dans leur projet de vie, dans leur parcours et dans leur vision du monde. </a:t>
            </a:r>
          </a:p>
          <a:p>
            <a:r>
              <a:rPr lang="fr-FR" dirty="0"/>
              <a:t>➑Respect du statut Le Service Civique est inscrit dans le code du service national. C’est un statut encadré fondé sur le volontariat et la réciprocité entre les volontaires et les organismes d’accueil. Pour la réussite de la mission de Service Civique, le cadre doit être connu, reconnu et respecté par</a:t>
            </a:r>
          </a:p>
        </p:txBody>
      </p:sp>
      <p:sp>
        <p:nvSpPr>
          <p:cNvPr id="4" name="Espace réservé du numéro de diapositive 3"/>
          <p:cNvSpPr>
            <a:spLocks noGrp="1"/>
          </p:cNvSpPr>
          <p:nvPr>
            <p:ph type="sldNum" sz="quarter" idx="5"/>
          </p:nvPr>
        </p:nvSpPr>
        <p:spPr/>
        <p:txBody>
          <a:bodyPr/>
          <a:lstStyle/>
          <a:p>
            <a:fld id="{9D29AD0F-2814-4998-9CE9-2FA634044ED1}" type="slidenum">
              <a:rPr lang="fr-FR" smtClean="0"/>
              <a:t>4</a:t>
            </a:fld>
            <a:endParaRPr lang="fr-FR"/>
          </a:p>
        </p:txBody>
      </p:sp>
    </p:spTree>
    <p:extLst>
      <p:ext uri="{BB962C8B-B14F-4D97-AF65-F5344CB8AC3E}">
        <p14:creationId xmlns:p14="http://schemas.microsoft.com/office/powerpoint/2010/main" val="17590093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err="1"/>
              <a:t>sd</a:t>
            </a:r>
            <a:endParaRPr lang="fr-FR" dirty="0"/>
          </a:p>
        </p:txBody>
      </p:sp>
      <p:sp>
        <p:nvSpPr>
          <p:cNvPr id="4" name="Espace réservé du numéro de diapositive 3"/>
          <p:cNvSpPr>
            <a:spLocks noGrp="1"/>
          </p:cNvSpPr>
          <p:nvPr>
            <p:ph type="sldNum" sz="quarter" idx="5"/>
          </p:nvPr>
        </p:nvSpPr>
        <p:spPr/>
        <p:txBody>
          <a:bodyPr/>
          <a:lstStyle/>
          <a:p>
            <a:fld id="{9D29AD0F-2814-4998-9CE9-2FA634044ED1}" type="slidenum">
              <a:rPr lang="fr-FR" smtClean="0"/>
              <a:t>5</a:t>
            </a:fld>
            <a:endParaRPr lang="fr-FR"/>
          </a:p>
        </p:txBody>
      </p:sp>
    </p:spTree>
    <p:extLst>
      <p:ext uri="{BB962C8B-B14F-4D97-AF65-F5344CB8AC3E}">
        <p14:creationId xmlns:p14="http://schemas.microsoft.com/office/powerpoint/2010/main" val="9056039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ab</a:t>
            </a:r>
          </a:p>
        </p:txBody>
      </p:sp>
      <p:sp>
        <p:nvSpPr>
          <p:cNvPr id="4" name="Espace réservé du numéro de diapositive 3"/>
          <p:cNvSpPr>
            <a:spLocks noGrp="1"/>
          </p:cNvSpPr>
          <p:nvPr>
            <p:ph type="sldNum" sz="quarter" idx="5"/>
          </p:nvPr>
        </p:nvSpPr>
        <p:spPr/>
        <p:txBody>
          <a:bodyPr/>
          <a:lstStyle/>
          <a:p>
            <a:fld id="{9D29AD0F-2814-4998-9CE9-2FA634044ED1}" type="slidenum">
              <a:rPr lang="fr-FR" smtClean="0"/>
              <a:t>6</a:t>
            </a:fld>
            <a:endParaRPr lang="fr-FR"/>
          </a:p>
        </p:txBody>
      </p:sp>
    </p:spTree>
    <p:extLst>
      <p:ext uri="{BB962C8B-B14F-4D97-AF65-F5344CB8AC3E}">
        <p14:creationId xmlns:p14="http://schemas.microsoft.com/office/powerpoint/2010/main" val="5038843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ab</a:t>
            </a:r>
          </a:p>
        </p:txBody>
      </p:sp>
      <p:sp>
        <p:nvSpPr>
          <p:cNvPr id="4" name="Espace réservé du numéro de diapositive 3"/>
          <p:cNvSpPr>
            <a:spLocks noGrp="1"/>
          </p:cNvSpPr>
          <p:nvPr>
            <p:ph type="sldNum" sz="quarter" idx="5"/>
          </p:nvPr>
        </p:nvSpPr>
        <p:spPr/>
        <p:txBody>
          <a:bodyPr/>
          <a:lstStyle/>
          <a:p>
            <a:fld id="{9D29AD0F-2814-4998-9CE9-2FA634044ED1}" type="slidenum">
              <a:rPr lang="fr-FR" smtClean="0"/>
              <a:t>7</a:t>
            </a:fld>
            <a:endParaRPr lang="fr-FR"/>
          </a:p>
        </p:txBody>
      </p:sp>
    </p:spTree>
    <p:extLst>
      <p:ext uri="{BB962C8B-B14F-4D97-AF65-F5344CB8AC3E}">
        <p14:creationId xmlns:p14="http://schemas.microsoft.com/office/powerpoint/2010/main" val="5412889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err="1"/>
              <a:t>sd</a:t>
            </a:r>
            <a:endParaRPr lang="fr-FR" dirty="0"/>
          </a:p>
        </p:txBody>
      </p:sp>
      <p:sp>
        <p:nvSpPr>
          <p:cNvPr id="4" name="Espace réservé du numéro de diapositive 3"/>
          <p:cNvSpPr>
            <a:spLocks noGrp="1"/>
          </p:cNvSpPr>
          <p:nvPr>
            <p:ph type="sldNum" sz="quarter" idx="5"/>
          </p:nvPr>
        </p:nvSpPr>
        <p:spPr/>
        <p:txBody>
          <a:bodyPr/>
          <a:lstStyle/>
          <a:p>
            <a:fld id="{9D29AD0F-2814-4998-9CE9-2FA634044ED1}" type="slidenum">
              <a:rPr lang="fr-FR" smtClean="0"/>
              <a:t>8</a:t>
            </a:fld>
            <a:endParaRPr lang="fr-FR"/>
          </a:p>
        </p:txBody>
      </p:sp>
    </p:spTree>
    <p:extLst>
      <p:ext uri="{BB962C8B-B14F-4D97-AF65-F5344CB8AC3E}">
        <p14:creationId xmlns:p14="http://schemas.microsoft.com/office/powerpoint/2010/main" val="18382493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err="1"/>
              <a:t>sd</a:t>
            </a:r>
            <a:endParaRPr lang="fr-FR" dirty="0"/>
          </a:p>
        </p:txBody>
      </p:sp>
      <p:sp>
        <p:nvSpPr>
          <p:cNvPr id="4" name="Espace réservé du numéro de diapositive 3"/>
          <p:cNvSpPr>
            <a:spLocks noGrp="1"/>
          </p:cNvSpPr>
          <p:nvPr>
            <p:ph type="sldNum" sz="quarter" idx="5"/>
          </p:nvPr>
        </p:nvSpPr>
        <p:spPr/>
        <p:txBody>
          <a:bodyPr/>
          <a:lstStyle/>
          <a:p>
            <a:fld id="{9D29AD0F-2814-4998-9CE9-2FA634044ED1}" type="slidenum">
              <a:rPr lang="fr-FR" smtClean="0"/>
              <a:t>9</a:t>
            </a:fld>
            <a:endParaRPr lang="fr-FR"/>
          </a:p>
        </p:txBody>
      </p:sp>
    </p:spTree>
    <p:extLst>
      <p:ext uri="{BB962C8B-B14F-4D97-AF65-F5344CB8AC3E}">
        <p14:creationId xmlns:p14="http://schemas.microsoft.com/office/powerpoint/2010/main" val="26214069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Ab</a:t>
            </a:r>
          </a:p>
          <a:p>
            <a:r>
              <a:rPr lang="fr-FR" dirty="0"/>
              <a:t>17 fédération territoriales de notre </a:t>
            </a:r>
            <a:r>
              <a:rPr lang="fr-FR" dirty="0" err="1"/>
              <a:t>reseau</a:t>
            </a:r>
            <a:r>
              <a:rPr lang="fr-FR" dirty="0"/>
              <a:t> </a:t>
            </a:r>
            <a:r>
              <a:rPr lang="fr-FR" dirty="0" err="1"/>
              <a:t>fnogec</a:t>
            </a:r>
            <a:r>
              <a:rPr lang="fr-FR" dirty="0"/>
              <a:t> gèrent. En partenariat avec le SGEC/CNEAP/UGSEL/RENASUP</a:t>
            </a:r>
          </a:p>
        </p:txBody>
      </p:sp>
      <p:sp>
        <p:nvSpPr>
          <p:cNvPr id="4" name="Espace réservé du numéro de diapositive 3"/>
          <p:cNvSpPr>
            <a:spLocks noGrp="1"/>
          </p:cNvSpPr>
          <p:nvPr>
            <p:ph type="sldNum" sz="quarter" idx="5"/>
          </p:nvPr>
        </p:nvSpPr>
        <p:spPr/>
        <p:txBody>
          <a:bodyPr/>
          <a:lstStyle/>
          <a:p>
            <a:fld id="{9D29AD0F-2814-4998-9CE9-2FA634044ED1}" type="slidenum">
              <a:rPr lang="fr-FR" smtClean="0"/>
              <a:t>10</a:t>
            </a:fld>
            <a:endParaRPr lang="fr-FR"/>
          </a:p>
        </p:txBody>
      </p:sp>
    </p:spTree>
    <p:extLst>
      <p:ext uri="{BB962C8B-B14F-4D97-AF65-F5344CB8AC3E}">
        <p14:creationId xmlns:p14="http://schemas.microsoft.com/office/powerpoint/2010/main" val="35841267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539495" y="300227"/>
            <a:ext cx="8065008" cy="585469"/>
          </a:xfrm>
          <a:prstGeom prst="rect">
            <a:avLst/>
          </a:prstGeom>
        </p:spPr>
        <p:txBody>
          <a:bodyPr wrap="square" lIns="0" tIns="0" rIns="0" bIns="0">
            <a:spAutoFit/>
          </a:bodyPr>
          <a:lstStyle>
            <a:lvl1pPr>
              <a:defRPr b="0" i="0">
                <a:solidFill>
                  <a:schemeClr val="tx1"/>
                </a:solidFill>
              </a:defRPr>
            </a:lvl1pPr>
          </a:lstStyle>
          <a:p>
            <a:endParaRPr/>
          </a:p>
        </p:txBody>
      </p:sp>
      <p:sp>
        <p:nvSpPr>
          <p:cNvPr id="3" name="Holder 3"/>
          <p:cNvSpPr>
            <a:spLocks noGrp="1"/>
          </p:cNvSpPr>
          <p:nvPr>
            <p:ph type="subTitle" idx="4"/>
          </p:nvPr>
        </p:nvSpPr>
        <p:spPr>
          <a:xfrm>
            <a:off x="1371600" y="3840480"/>
            <a:ext cx="64008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2/2/2023</a:t>
            </a:fld>
            <a:endParaRPr lang="en-US"/>
          </a:p>
        </p:txBody>
      </p:sp>
      <p:sp>
        <p:nvSpPr>
          <p:cNvPr id="6" name="Holder 6"/>
          <p:cNvSpPr>
            <a:spLocks noGrp="1"/>
          </p:cNvSpPr>
          <p:nvPr>
            <p:ph type="sldNum" sz="quarter" idx="7"/>
          </p:nvPr>
        </p:nvSpPr>
        <p:spPr/>
        <p:txBody>
          <a:bodyPr lIns="0" tIns="0" rIns="0" bIns="0"/>
          <a:lstStyle>
            <a:lvl1pPr>
              <a:defRPr sz="1200" b="0" i="0">
                <a:solidFill>
                  <a:schemeClr val="tx1"/>
                </a:solidFill>
                <a:latin typeface="Calibri"/>
                <a:cs typeface="Calibri"/>
              </a:defRPr>
            </a:lvl1pPr>
          </a:lstStyle>
          <a:p>
            <a:pPr marL="101600">
              <a:lnSpc>
                <a:spcPts val="1240"/>
              </a:lnSpc>
            </a:pPr>
            <a:fld id="{81D60167-4931-47E6-BA6A-407CBD079E47}" type="slidenum">
              <a:rPr dirty="0">
                <a:solidFill>
                  <a:srgbClr val="888888"/>
                </a:solidFill>
              </a:rPr>
              <a:t>‹N°›</a:t>
            </a:fld>
            <a:endParaRPr dirty="0">
              <a:solidFill>
                <a:srgbClr val="888888"/>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400" b="1" i="0">
                <a:solidFill>
                  <a:schemeClr val="bg1"/>
                </a:solidFill>
                <a:latin typeface="Calibri"/>
                <a:cs typeface="Calibri"/>
              </a:defRPr>
            </a:lvl1pPr>
          </a:lstStyle>
          <a:p>
            <a:endParaRPr/>
          </a:p>
        </p:txBody>
      </p:sp>
      <p:sp>
        <p:nvSpPr>
          <p:cNvPr id="3" name="Holder 3"/>
          <p:cNvSpPr>
            <a:spLocks noGrp="1"/>
          </p:cNvSpPr>
          <p:nvPr>
            <p:ph type="body" idx="1"/>
          </p:nvPr>
        </p:nvSpPr>
        <p:spPr/>
        <p:txBody>
          <a:bodyPr lIns="0" tIns="0" rIns="0" bIns="0"/>
          <a:lstStyle>
            <a:lvl1pPr>
              <a:defRPr sz="1600" b="1" i="0">
                <a:solidFill>
                  <a:schemeClr val="tx1"/>
                </a:solidFill>
                <a:latin typeface="Calibri"/>
                <a:cs typeface="Calibri"/>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2/2/2023</a:t>
            </a:fld>
            <a:endParaRPr lang="en-US"/>
          </a:p>
        </p:txBody>
      </p:sp>
      <p:sp>
        <p:nvSpPr>
          <p:cNvPr id="6" name="Holder 6"/>
          <p:cNvSpPr>
            <a:spLocks noGrp="1"/>
          </p:cNvSpPr>
          <p:nvPr>
            <p:ph type="sldNum" sz="quarter" idx="7"/>
          </p:nvPr>
        </p:nvSpPr>
        <p:spPr/>
        <p:txBody>
          <a:bodyPr lIns="0" tIns="0" rIns="0" bIns="0"/>
          <a:lstStyle>
            <a:lvl1pPr>
              <a:defRPr sz="1200" b="0" i="0">
                <a:solidFill>
                  <a:schemeClr val="tx1"/>
                </a:solidFill>
                <a:latin typeface="Calibri"/>
                <a:cs typeface="Calibri"/>
              </a:defRPr>
            </a:lvl1pPr>
          </a:lstStyle>
          <a:p>
            <a:pPr marL="101600">
              <a:lnSpc>
                <a:spcPts val="1240"/>
              </a:lnSpc>
            </a:pPr>
            <a:fld id="{81D60167-4931-47E6-BA6A-407CBD079E47}" type="slidenum">
              <a:rPr dirty="0">
                <a:solidFill>
                  <a:srgbClr val="888888"/>
                </a:solidFill>
              </a:rPr>
              <a:t>‹N°›</a:t>
            </a:fld>
            <a:endParaRPr dirty="0">
              <a:solidFill>
                <a:srgbClr val="888888"/>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400" b="1" i="0">
                <a:solidFill>
                  <a:schemeClr val="bg1"/>
                </a:solidFill>
                <a:latin typeface="Calibri"/>
                <a:cs typeface="Calibri"/>
              </a:defRPr>
            </a:lvl1pPr>
          </a:lstStyle>
          <a:p>
            <a:endParaRPr/>
          </a:p>
        </p:txBody>
      </p:sp>
      <p:sp>
        <p:nvSpPr>
          <p:cNvPr id="3" name="Holder 3"/>
          <p:cNvSpPr>
            <a:spLocks noGrp="1"/>
          </p:cNvSpPr>
          <p:nvPr>
            <p:ph sz="half" idx="2"/>
          </p:nvPr>
        </p:nvSpPr>
        <p:spPr>
          <a:xfrm>
            <a:off x="457200" y="1577340"/>
            <a:ext cx="397764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577340"/>
            <a:ext cx="397764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2/2/2023</a:t>
            </a:fld>
            <a:endParaRPr lang="en-US"/>
          </a:p>
        </p:txBody>
      </p:sp>
      <p:sp>
        <p:nvSpPr>
          <p:cNvPr id="7" name="Holder 7"/>
          <p:cNvSpPr>
            <a:spLocks noGrp="1"/>
          </p:cNvSpPr>
          <p:nvPr>
            <p:ph type="sldNum" sz="quarter" idx="7"/>
          </p:nvPr>
        </p:nvSpPr>
        <p:spPr/>
        <p:txBody>
          <a:bodyPr lIns="0" tIns="0" rIns="0" bIns="0"/>
          <a:lstStyle>
            <a:lvl1pPr>
              <a:defRPr sz="1200" b="0" i="0">
                <a:solidFill>
                  <a:schemeClr val="tx1"/>
                </a:solidFill>
                <a:latin typeface="Calibri"/>
                <a:cs typeface="Calibri"/>
              </a:defRPr>
            </a:lvl1pPr>
          </a:lstStyle>
          <a:p>
            <a:pPr marL="101600">
              <a:lnSpc>
                <a:spcPts val="1240"/>
              </a:lnSpc>
            </a:pPr>
            <a:fld id="{81D60167-4931-47E6-BA6A-407CBD079E47}" type="slidenum">
              <a:rPr dirty="0">
                <a:solidFill>
                  <a:srgbClr val="888888"/>
                </a:solidFill>
              </a:rPr>
              <a:t>‹N°›</a:t>
            </a:fld>
            <a:endParaRPr dirty="0">
              <a:solidFill>
                <a:srgbClr val="888888"/>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400" b="1" i="0">
                <a:solidFill>
                  <a:schemeClr val="bg1"/>
                </a:solidFill>
                <a:latin typeface="Calibri"/>
                <a:cs typeface="Calibri"/>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2/2/2023</a:t>
            </a:fld>
            <a:endParaRPr lang="en-US"/>
          </a:p>
        </p:txBody>
      </p:sp>
      <p:sp>
        <p:nvSpPr>
          <p:cNvPr id="5" name="Holder 5"/>
          <p:cNvSpPr>
            <a:spLocks noGrp="1"/>
          </p:cNvSpPr>
          <p:nvPr>
            <p:ph type="sldNum" sz="quarter" idx="7"/>
          </p:nvPr>
        </p:nvSpPr>
        <p:spPr/>
        <p:txBody>
          <a:bodyPr lIns="0" tIns="0" rIns="0" bIns="0"/>
          <a:lstStyle>
            <a:lvl1pPr>
              <a:defRPr sz="1200" b="0" i="0">
                <a:solidFill>
                  <a:schemeClr val="tx1"/>
                </a:solidFill>
                <a:latin typeface="Calibri"/>
                <a:cs typeface="Calibri"/>
              </a:defRPr>
            </a:lvl1pPr>
          </a:lstStyle>
          <a:p>
            <a:pPr marL="101600">
              <a:lnSpc>
                <a:spcPts val="1240"/>
              </a:lnSpc>
            </a:pPr>
            <a:fld id="{81D60167-4931-47E6-BA6A-407CBD079E47}" type="slidenum">
              <a:rPr dirty="0">
                <a:solidFill>
                  <a:srgbClr val="888888"/>
                </a:solidFill>
              </a:rPr>
              <a:t>‹N°›</a:t>
            </a:fld>
            <a:endParaRPr dirty="0">
              <a:solidFill>
                <a:srgbClr val="888888"/>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2/2/2023</a:t>
            </a:fld>
            <a:endParaRPr lang="en-US"/>
          </a:p>
        </p:txBody>
      </p:sp>
      <p:sp>
        <p:nvSpPr>
          <p:cNvPr id="4" name="Holder 4"/>
          <p:cNvSpPr>
            <a:spLocks noGrp="1"/>
          </p:cNvSpPr>
          <p:nvPr>
            <p:ph type="sldNum" sz="quarter" idx="7"/>
          </p:nvPr>
        </p:nvSpPr>
        <p:spPr/>
        <p:txBody>
          <a:bodyPr lIns="0" tIns="0" rIns="0" bIns="0"/>
          <a:lstStyle>
            <a:lvl1pPr>
              <a:defRPr sz="1200" b="0" i="0">
                <a:solidFill>
                  <a:schemeClr val="tx1"/>
                </a:solidFill>
                <a:latin typeface="Calibri"/>
                <a:cs typeface="Calibri"/>
              </a:defRPr>
            </a:lvl1pPr>
          </a:lstStyle>
          <a:p>
            <a:pPr marL="101600">
              <a:lnSpc>
                <a:spcPts val="1240"/>
              </a:lnSpc>
            </a:pPr>
            <a:fld id="{81D60167-4931-47E6-BA6A-407CBD079E47}" type="slidenum">
              <a:rPr dirty="0">
                <a:solidFill>
                  <a:srgbClr val="888888"/>
                </a:solidFill>
              </a:rPr>
              <a:t>‹N°›</a:t>
            </a:fld>
            <a:endParaRPr dirty="0">
              <a:solidFill>
                <a:srgbClr val="888888"/>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1A3E44B5-F125-49CA-95DF-BF8B5728F601}"/>
              </a:ext>
            </a:extLst>
          </p:cNvPr>
          <p:cNvSpPr>
            <a:spLocks noGrp="1"/>
          </p:cNvSpPr>
          <p:nvPr>
            <p:ph type="dt" sz="half" idx="10"/>
          </p:nvPr>
        </p:nvSpPr>
        <p:spPr>
          <a:xfrm>
            <a:off x="457200" y="6377940"/>
            <a:ext cx="2103120" cy="276999"/>
          </a:xfrm>
        </p:spPr>
        <p:txBody>
          <a:bodyPr/>
          <a:lstStyle/>
          <a:p>
            <a:fld id="{7C0147F9-84B8-4A74-A156-86952E6DFD6B}" type="datetimeFigureOut">
              <a:rPr lang="fr-FR" smtClean="0"/>
              <a:t>02/02/2023</a:t>
            </a:fld>
            <a:endParaRPr lang="fr-FR"/>
          </a:p>
        </p:txBody>
      </p:sp>
      <p:sp>
        <p:nvSpPr>
          <p:cNvPr id="3" name="Espace réservé du pied de page 2">
            <a:extLst>
              <a:ext uri="{FF2B5EF4-FFF2-40B4-BE49-F238E27FC236}">
                <a16:creationId xmlns:a16="http://schemas.microsoft.com/office/drawing/2014/main" id="{9CEDFB28-8E72-4B34-9FA2-B7DEAE065EFF}"/>
              </a:ext>
            </a:extLst>
          </p:cNvPr>
          <p:cNvSpPr>
            <a:spLocks noGrp="1"/>
          </p:cNvSpPr>
          <p:nvPr>
            <p:ph type="ftr" sz="quarter" idx="11"/>
          </p:nvPr>
        </p:nvSpPr>
        <p:spPr>
          <a:xfrm>
            <a:off x="3108960" y="6377940"/>
            <a:ext cx="2926080" cy="276999"/>
          </a:xfrm>
        </p:spPr>
        <p:txBody>
          <a:bodyPr/>
          <a:lstStyle/>
          <a:p>
            <a:endParaRPr lang="fr-FR"/>
          </a:p>
        </p:txBody>
      </p:sp>
      <p:sp>
        <p:nvSpPr>
          <p:cNvPr id="4" name="Espace réservé du numéro de diapositive 3">
            <a:extLst>
              <a:ext uri="{FF2B5EF4-FFF2-40B4-BE49-F238E27FC236}">
                <a16:creationId xmlns:a16="http://schemas.microsoft.com/office/drawing/2014/main" id="{D71CEB43-B9DC-447B-950E-5DD5511D6FC4}"/>
              </a:ext>
            </a:extLst>
          </p:cNvPr>
          <p:cNvSpPr>
            <a:spLocks noGrp="1"/>
          </p:cNvSpPr>
          <p:nvPr>
            <p:ph type="sldNum" sz="quarter" idx="12"/>
          </p:nvPr>
        </p:nvSpPr>
        <p:spPr>
          <a:xfrm>
            <a:off x="8338311" y="6432219"/>
            <a:ext cx="282575" cy="184666"/>
          </a:xfrm>
        </p:spPr>
        <p:txBody>
          <a:bodyPr/>
          <a:lstStyle/>
          <a:p>
            <a:fld id="{217AF8A0-385F-4FD4-BAB8-B02E9CBEF6B0}" type="slidenum">
              <a:rPr lang="fr-FR" smtClean="0"/>
              <a:t>‹N°›</a:t>
            </a:fld>
            <a:endParaRPr lang="fr-FR"/>
          </a:p>
        </p:txBody>
      </p:sp>
    </p:spTree>
    <p:extLst>
      <p:ext uri="{BB962C8B-B14F-4D97-AF65-F5344CB8AC3E}">
        <p14:creationId xmlns:p14="http://schemas.microsoft.com/office/powerpoint/2010/main" val="7351154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2662935" y="115315"/>
            <a:ext cx="3818128" cy="391159"/>
          </a:xfrm>
          <a:prstGeom prst="rect">
            <a:avLst/>
          </a:prstGeom>
        </p:spPr>
        <p:txBody>
          <a:bodyPr wrap="square" lIns="0" tIns="0" rIns="0" bIns="0">
            <a:spAutoFit/>
          </a:bodyPr>
          <a:lstStyle>
            <a:lvl1pPr>
              <a:defRPr sz="2400" b="1" i="0">
                <a:solidFill>
                  <a:schemeClr val="bg1"/>
                </a:solidFill>
                <a:latin typeface="Calibri"/>
                <a:cs typeface="Calibri"/>
              </a:defRPr>
            </a:lvl1pPr>
          </a:lstStyle>
          <a:p>
            <a:endParaRPr/>
          </a:p>
        </p:txBody>
      </p:sp>
      <p:sp>
        <p:nvSpPr>
          <p:cNvPr id="3" name="Holder 3"/>
          <p:cNvSpPr>
            <a:spLocks noGrp="1"/>
          </p:cNvSpPr>
          <p:nvPr>
            <p:ph type="body" idx="1"/>
          </p:nvPr>
        </p:nvSpPr>
        <p:spPr>
          <a:xfrm>
            <a:off x="354266" y="2153869"/>
            <a:ext cx="8227059" cy="4659630"/>
          </a:xfrm>
          <a:prstGeom prst="rect">
            <a:avLst/>
          </a:prstGeom>
        </p:spPr>
        <p:txBody>
          <a:bodyPr wrap="square" lIns="0" tIns="0" rIns="0" bIns="0">
            <a:spAutoFit/>
          </a:bodyPr>
          <a:lstStyle>
            <a:lvl1pPr>
              <a:defRPr sz="1600" b="1" i="0">
                <a:solidFill>
                  <a:schemeClr val="tx1"/>
                </a:solidFill>
                <a:latin typeface="Calibri"/>
                <a:cs typeface="Calibri"/>
              </a:defRPr>
            </a:lvl1pPr>
          </a:lstStyle>
          <a:p>
            <a:endParaRPr/>
          </a:p>
        </p:txBody>
      </p:sp>
      <p:sp>
        <p:nvSpPr>
          <p:cNvPr id="4" name="Holder 4"/>
          <p:cNvSpPr>
            <a:spLocks noGrp="1"/>
          </p:cNvSpPr>
          <p:nvPr>
            <p:ph type="ftr" sz="quarter" idx="5"/>
          </p:nvPr>
        </p:nvSpPr>
        <p:spPr>
          <a:xfrm>
            <a:off x="3108960" y="6377940"/>
            <a:ext cx="292608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57200" y="6377940"/>
            <a:ext cx="210312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2/2/2023</a:t>
            </a:fld>
            <a:endParaRPr lang="en-US"/>
          </a:p>
        </p:txBody>
      </p:sp>
      <p:sp>
        <p:nvSpPr>
          <p:cNvPr id="6" name="Holder 6"/>
          <p:cNvSpPr>
            <a:spLocks noGrp="1"/>
          </p:cNvSpPr>
          <p:nvPr>
            <p:ph type="sldNum" sz="quarter" idx="7"/>
          </p:nvPr>
        </p:nvSpPr>
        <p:spPr>
          <a:xfrm>
            <a:off x="8338311" y="6432219"/>
            <a:ext cx="282575" cy="254634"/>
          </a:xfrm>
          <a:prstGeom prst="rect">
            <a:avLst/>
          </a:prstGeom>
        </p:spPr>
        <p:txBody>
          <a:bodyPr wrap="square" lIns="0" tIns="0" rIns="0" bIns="0">
            <a:spAutoFit/>
          </a:bodyPr>
          <a:lstStyle>
            <a:lvl1pPr>
              <a:defRPr sz="1200" b="0" i="0">
                <a:solidFill>
                  <a:schemeClr val="tx1"/>
                </a:solidFill>
                <a:latin typeface="Calibri"/>
                <a:cs typeface="Calibri"/>
              </a:defRPr>
            </a:lvl1pPr>
          </a:lstStyle>
          <a:p>
            <a:pPr marL="101600">
              <a:lnSpc>
                <a:spcPts val="1240"/>
              </a:lnSpc>
            </a:pPr>
            <a:fld id="{81D60167-4931-47E6-BA6A-407CBD079E47}" type="slidenum">
              <a:rPr dirty="0">
                <a:solidFill>
                  <a:srgbClr val="888888"/>
                </a:solidFill>
              </a:rPr>
              <a:t>‹N°›</a:t>
            </a:fld>
            <a:endParaRPr dirty="0">
              <a:solidFill>
                <a:srgbClr val="888888"/>
              </a:solidFill>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5.xml"/><Relationship Id="rId4" Type="http://schemas.openxmlformats.org/officeDocument/2006/relationships/image" Target="../media/image2.tmp"/></Relationships>
</file>

<file path=ppt/slides/_rels/slide1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hyperlink" Target="https://youtu.be/jfUpxM-cPp4"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hyperlink" Target="https://youtu.be/YQE-U0oxDRw" TargetMode="External"/><Relationship Id="rId5" Type="http://schemas.openxmlformats.org/officeDocument/2006/relationships/hyperlink" Target="http://www.solidacoop-cneap.fr/project/volontaire-de-reciprocite-au-cneap-le-film/" TargetMode="External"/><Relationship Id="rId4" Type="http://schemas.openxmlformats.org/officeDocument/2006/relationships/hyperlink" Target="https://france-volontaires.org/temoignage/kip-et-mind-deux-jeunes-laotiennes-en-mission-de-service-civique-en-france/"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notesSlide" Target="../notesSlides/notesSlide14.xml"/><Relationship Id="rId1" Type="http://schemas.openxmlformats.org/officeDocument/2006/relationships/slideLayout" Target="../slideLayouts/slideLayout5.xml"/><Relationship Id="rId6" Type="http://schemas.openxmlformats.org/officeDocument/2006/relationships/image" Target="../media/image27.png"/><Relationship Id="rId11" Type="http://schemas.openxmlformats.org/officeDocument/2006/relationships/image" Target="../media/image32.jpg"/><Relationship Id="rId5" Type="http://schemas.openxmlformats.org/officeDocument/2006/relationships/image" Target="../media/image26.png"/><Relationship Id="rId10" Type="http://schemas.openxmlformats.org/officeDocument/2006/relationships/image" Target="../media/image31.png"/><Relationship Id="rId4" Type="http://schemas.openxmlformats.org/officeDocument/2006/relationships/image" Target="../media/image25.png"/><Relationship Id="rId9" Type="http://schemas.openxmlformats.org/officeDocument/2006/relationships/image" Target="../media/image30.png"/></Relationships>
</file>

<file path=ppt/slides/_rels/slide1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package" Target="../embeddings/Microsoft_PowerPoint_Slide.sldx"/><Relationship Id="rId2" Type="http://schemas.openxmlformats.org/officeDocument/2006/relationships/notesSlide" Target="../notesSlides/notesSlide18.xml"/><Relationship Id="rId1" Type="http://schemas.openxmlformats.org/officeDocument/2006/relationships/slideLayout" Target="../slideLayouts/slideLayout5.xml"/><Relationship Id="rId4" Type="http://schemas.openxmlformats.org/officeDocument/2006/relationships/image" Target="../media/image34.em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jpg"/><Relationship Id="rId7" Type="http://schemas.openxmlformats.org/officeDocument/2006/relationships/image" Target="../media/image7.png"/><Relationship Id="rId12"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6.png"/><Relationship Id="rId11" Type="http://schemas.openxmlformats.org/officeDocument/2006/relationships/hyperlink" Target="https://www.fnogec.org/service-civique/service-civique/principes-fondamentaux-du-service-civique" TargetMode="External"/><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_rels/slide40.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23.xml"/><Relationship Id="rId1" Type="http://schemas.openxmlformats.org/officeDocument/2006/relationships/slideLayout" Target="../slideLayouts/slideLayout5.xml"/><Relationship Id="rId5" Type="http://schemas.openxmlformats.org/officeDocument/2006/relationships/image" Target="../media/image57.jpg"/><Relationship Id="rId4" Type="http://schemas.openxmlformats.org/officeDocument/2006/relationships/image" Target="../media/image56.jpg"/></Relationships>
</file>

<file path=ppt/slides/_rels/slide42.xml.rels><?xml version="1.0" encoding="UTF-8" standalone="yes"?>
<Relationships xmlns="http://schemas.openxmlformats.org/package/2006/relationships"><Relationship Id="rId3" Type="http://schemas.openxmlformats.org/officeDocument/2006/relationships/image" Target="../media/image58.jp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3" Type="http://schemas.openxmlformats.org/officeDocument/2006/relationships/hyperlink" Target="mailto:m-gac@enseignement-catholique.fr" TargetMode="External"/><Relationship Id="rId2" Type="http://schemas.openxmlformats.org/officeDocument/2006/relationships/notesSlide" Target="../notesSlides/notesSlide26.xml"/><Relationship Id="rId1" Type="http://schemas.openxmlformats.org/officeDocument/2006/relationships/slideLayout" Target="../slideLayouts/slideLayout5.xml"/><Relationship Id="rId5" Type="http://schemas.openxmlformats.org/officeDocument/2006/relationships/hyperlink" Target="mailto:a-baril@fnogec.org" TargetMode="External"/><Relationship Id="rId4" Type="http://schemas.openxmlformats.org/officeDocument/2006/relationships/hyperlink" Target="mailto:Stephanie.dumortier@cneap.fr"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20.jpg"/><Relationship Id="rId3" Type="http://schemas.openxmlformats.org/officeDocument/2006/relationships/image" Target="../media/image15.jpg"/><Relationship Id="rId7" Type="http://schemas.openxmlformats.org/officeDocument/2006/relationships/image" Target="../media/image19.jpg"/><Relationship Id="rId2" Type="http://schemas.openxmlformats.org/officeDocument/2006/relationships/notesSlide" Target="../notesSlides/notesSlide7.xml"/><Relationship Id="rId1" Type="http://schemas.openxmlformats.org/officeDocument/2006/relationships/slideLayout" Target="../slideLayouts/slideLayout5.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 Id="rId9" Type="http://schemas.openxmlformats.org/officeDocument/2006/relationships/image" Target="../media/image21.jp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object 6"/>
          <p:cNvSpPr/>
          <p:nvPr/>
        </p:nvSpPr>
        <p:spPr>
          <a:xfrm>
            <a:off x="3505201" y="5638800"/>
            <a:ext cx="1461516" cy="830626"/>
          </a:xfrm>
          <a:prstGeom prst="rect">
            <a:avLst/>
          </a:prstGeom>
          <a:blipFill>
            <a:blip r:embed="rId3" cstate="print"/>
            <a:stretch>
              <a:fillRect/>
            </a:stretch>
          </a:blipFill>
        </p:spPr>
        <p:txBody>
          <a:bodyPr wrap="square" lIns="0" tIns="0" rIns="0" bIns="0" rtlCol="0"/>
          <a:lstStyle/>
          <a:p>
            <a:endParaRPr/>
          </a:p>
        </p:txBody>
      </p:sp>
      <p:sp>
        <p:nvSpPr>
          <p:cNvPr id="8" name="object 8"/>
          <p:cNvSpPr txBox="1"/>
          <p:nvPr/>
        </p:nvSpPr>
        <p:spPr>
          <a:xfrm>
            <a:off x="759778" y="2127069"/>
            <a:ext cx="7622222" cy="2759730"/>
          </a:xfrm>
          <a:prstGeom prst="rect">
            <a:avLst/>
          </a:prstGeom>
        </p:spPr>
        <p:txBody>
          <a:bodyPr vert="horz" wrap="square" lIns="0" tIns="12700" rIns="0" bIns="0" rtlCol="0">
            <a:spAutoFit/>
          </a:bodyPr>
          <a:lstStyle/>
          <a:p>
            <a:pPr marL="12700" marR="5080" algn="ctr">
              <a:lnSpc>
                <a:spcPct val="100000"/>
              </a:lnSpc>
              <a:spcBef>
                <a:spcPts val="100"/>
              </a:spcBef>
            </a:pPr>
            <a:r>
              <a:rPr sz="4800" b="1" spc="-40" dirty="0">
                <a:solidFill>
                  <a:srgbClr val="00B0F0"/>
                </a:solidFill>
                <a:latin typeface="Calibri"/>
                <a:cs typeface="Calibri"/>
              </a:rPr>
              <a:t>L’ESSENTIEL </a:t>
            </a:r>
            <a:endParaRPr lang="fr-FR" sz="4800" b="1" spc="-40" dirty="0">
              <a:solidFill>
                <a:srgbClr val="00B0F0"/>
              </a:solidFill>
              <a:latin typeface="Calibri"/>
              <a:cs typeface="Calibri"/>
            </a:endParaRPr>
          </a:p>
          <a:p>
            <a:pPr marL="12700" marR="5080" algn="ctr">
              <a:lnSpc>
                <a:spcPct val="100000"/>
              </a:lnSpc>
              <a:spcBef>
                <a:spcPts val="100"/>
              </a:spcBef>
            </a:pPr>
            <a:r>
              <a:rPr sz="4800" b="1" spc="-5" dirty="0">
                <a:solidFill>
                  <a:srgbClr val="00B0F0"/>
                </a:solidFill>
                <a:latin typeface="Calibri"/>
                <a:cs typeface="Calibri"/>
              </a:rPr>
              <a:t>DU </a:t>
            </a:r>
            <a:r>
              <a:rPr sz="4800" b="1" spc="-15" dirty="0">
                <a:solidFill>
                  <a:srgbClr val="00B0F0"/>
                </a:solidFill>
                <a:latin typeface="Calibri"/>
                <a:cs typeface="Calibri"/>
              </a:rPr>
              <a:t>SERVICE  </a:t>
            </a:r>
            <a:r>
              <a:rPr sz="4800" b="1" spc="-5" dirty="0">
                <a:solidFill>
                  <a:srgbClr val="00B0F0"/>
                </a:solidFill>
                <a:latin typeface="Calibri"/>
                <a:cs typeface="Calibri"/>
              </a:rPr>
              <a:t>CIVIQUE</a:t>
            </a:r>
            <a:endParaRPr lang="fr-FR" sz="4800" b="1" spc="-5" dirty="0">
              <a:solidFill>
                <a:srgbClr val="00B0F0"/>
              </a:solidFill>
              <a:latin typeface="Calibri"/>
              <a:cs typeface="Calibri"/>
            </a:endParaRPr>
          </a:p>
          <a:p>
            <a:pPr marL="12700" marR="5080" algn="ctr">
              <a:lnSpc>
                <a:spcPct val="100000"/>
              </a:lnSpc>
              <a:spcBef>
                <a:spcPts val="100"/>
              </a:spcBef>
            </a:pPr>
            <a:endParaRPr lang="fr-FR" sz="4800" b="1" spc="-5" dirty="0">
              <a:solidFill>
                <a:srgbClr val="006FC0"/>
              </a:solidFill>
              <a:latin typeface="Calibri"/>
              <a:cs typeface="Calibri"/>
            </a:endParaRPr>
          </a:p>
          <a:p>
            <a:pPr marL="12700" marR="5080" algn="ctr">
              <a:lnSpc>
                <a:spcPct val="100000"/>
              </a:lnSpc>
              <a:spcBef>
                <a:spcPts val="100"/>
              </a:spcBef>
            </a:pPr>
            <a:r>
              <a:rPr lang="fr-FR" sz="3200" spc="-5" dirty="0">
                <a:latin typeface="Calibri"/>
                <a:cs typeface="Calibri"/>
              </a:rPr>
              <a:t>Présenté par La Fnogec, le </a:t>
            </a:r>
            <a:r>
              <a:rPr lang="fr-FR" sz="3200" spc="-5" dirty="0" err="1">
                <a:latin typeface="Calibri"/>
                <a:cs typeface="Calibri"/>
              </a:rPr>
              <a:t>Cneap</a:t>
            </a:r>
            <a:r>
              <a:rPr lang="fr-FR" sz="3200" spc="-5" dirty="0">
                <a:latin typeface="Calibri"/>
                <a:cs typeface="Calibri"/>
              </a:rPr>
              <a:t> et le SGEC</a:t>
            </a:r>
            <a:endParaRPr sz="3200" dirty="0">
              <a:latin typeface="Calibri"/>
              <a:cs typeface="Calibri"/>
            </a:endParaRPr>
          </a:p>
        </p:txBody>
      </p:sp>
      <p:sp>
        <p:nvSpPr>
          <p:cNvPr id="9" name="object 9"/>
          <p:cNvSpPr txBox="1"/>
          <p:nvPr/>
        </p:nvSpPr>
        <p:spPr>
          <a:xfrm>
            <a:off x="8492235" y="6464985"/>
            <a:ext cx="128270" cy="178435"/>
          </a:xfrm>
          <a:prstGeom prst="rect">
            <a:avLst/>
          </a:prstGeom>
        </p:spPr>
        <p:txBody>
          <a:bodyPr vert="horz" wrap="square" lIns="0" tIns="0" rIns="0" bIns="0" rtlCol="0">
            <a:spAutoFit/>
          </a:bodyPr>
          <a:lstStyle/>
          <a:p>
            <a:pPr marL="25400">
              <a:lnSpc>
                <a:spcPts val="1240"/>
              </a:lnSpc>
            </a:pPr>
            <a:fld id="{81D60167-4931-47E6-BA6A-407CBD079E47}" type="slidenum">
              <a:rPr sz="1200" dirty="0">
                <a:solidFill>
                  <a:srgbClr val="888888"/>
                </a:solidFill>
                <a:latin typeface="Calibri"/>
                <a:cs typeface="Calibri"/>
              </a:rPr>
              <a:t>1</a:t>
            </a:fld>
            <a:endParaRPr sz="1200">
              <a:latin typeface="Calibri"/>
              <a:cs typeface="Calibri"/>
            </a:endParaRPr>
          </a:p>
        </p:txBody>
      </p:sp>
      <p:pic>
        <p:nvPicPr>
          <p:cNvPr id="13" name="Image 12">
            <a:extLst>
              <a:ext uri="{FF2B5EF4-FFF2-40B4-BE49-F238E27FC236}">
                <a16:creationId xmlns:a16="http://schemas.microsoft.com/office/drawing/2014/main" id="{7EF036D8-767F-4B31-B891-D0D41D15B6D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52801" y="76200"/>
            <a:ext cx="1828800" cy="1895002"/>
          </a:xfrm>
          <a:prstGeom prst="rect">
            <a:avLst/>
          </a:prstGeom>
        </p:spPr>
      </p:pic>
      <p:sp>
        <p:nvSpPr>
          <p:cNvPr id="2" name="ZoneTexte 1">
            <a:extLst>
              <a:ext uri="{FF2B5EF4-FFF2-40B4-BE49-F238E27FC236}">
                <a16:creationId xmlns:a16="http://schemas.microsoft.com/office/drawing/2014/main" id="{22189061-82E2-443B-BB59-E6151E130DBC}"/>
              </a:ext>
            </a:extLst>
          </p:cNvPr>
          <p:cNvSpPr txBox="1"/>
          <p:nvPr/>
        </p:nvSpPr>
        <p:spPr>
          <a:xfrm>
            <a:off x="7010400" y="6248901"/>
            <a:ext cx="1371600" cy="369332"/>
          </a:xfrm>
          <a:prstGeom prst="rect">
            <a:avLst/>
          </a:prstGeom>
          <a:noFill/>
        </p:spPr>
        <p:txBody>
          <a:bodyPr wrap="square" rtlCol="0">
            <a:spAutoFit/>
          </a:bodyPr>
          <a:lstStyle/>
          <a:p>
            <a:r>
              <a:rPr lang="fr-FR" dirty="0"/>
              <a:t>Février 2023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aphique 1">
            <a:extLst>
              <a:ext uri="{FF2B5EF4-FFF2-40B4-BE49-F238E27FC236}">
                <a16:creationId xmlns:a16="http://schemas.microsoft.com/office/drawing/2014/main" id="{00000000-0008-0000-0200-000003000000}"/>
              </a:ext>
            </a:extLst>
          </p:cNvPr>
          <p:cNvGraphicFramePr>
            <a:graphicFrameLocks/>
          </p:cNvGraphicFramePr>
          <p:nvPr>
            <p:extLst>
              <p:ext uri="{D42A27DB-BD31-4B8C-83A1-F6EECF244321}">
                <p14:modId xmlns:p14="http://schemas.microsoft.com/office/powerpoint/2010/main" val="1611278459"/>
              </p:ext>
            </p:extLst>
          </p:nvPr>
        </p:nvGraphicFramePr>
        <p:xfrm>
          <a:off x="101312" y="1524000"/>
          <a:ext cx="8941376" cy="438034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2830861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359663" y="536448"/>
            <a:ext cx="8784590" cy="523240"/>
          </a:xfrm>
          <a:custGeom>
            <a:avLst/>
            <a:gdLst/>
            <a:ahLst/>
            <a:cxnLst/>
            <a:rect l="l" t="t" r="r" b="b"/>
            <a:pathLst>
              <a:path w="8784590" h="523240">
                <a:moveTo>
                  <a:pt x="0" y="522731"/>
                </a:moveTo>
                <a:lnTo>
                  <a:pt x="8784336" y="522731"/>
                </a:lnTo>
                <a:lnTo>
                  <a:pt x="8784336" y="0"/>
                </a:lnTo>
                <a:lnTo>
                  <a:pt x="0" y="0"/>
                </a:lnTo>
                <a:lnTo>
                  <a:pt x="0" y="522731"/>
                </a:lnTo>
                <a:close/>
              </a:path>
            </a:pathLst>
          </a:custGeom>
          <a:solidFill>
            <a:srgbClr val="00A9C2"/>
          </a:solidFill>
        </p:spPr>
        <p:txBody>
          <a:bodyPr wrap="square" lIns="0" tIns="0" rIns="0" bIns="0" rtlCol="0"/>
          <a:lstStyle/>
          <a:p>
            <a:endParaRPr/>
          </a:p>
        </p:txBody>
      </p:sp>
      <p:sp>
        <p:nvSpPr>
          <p:cNvPr id="3" name="object 3"/>
          <p:cNvSpPr txBox="1"/>
          <p:nvPr/>
        </p:nvSpPr>
        <p:spPr>
          <a:xfrm>
            <a:off x="2214117" y="546861"/>
            <a:ext cx="5073650" cy="452120"/>
          </a:xfrm>
          <a:prstGeom prst="rect">
            <a:avLst/>
          </a:prstGeom>
        </p:spPr>
        <p:txBody>
          <a:bodyPr vert="horz" wrap="square" lIns="0" tIns="12065" rIns="0" bIns="0" rtlCol="0">
            <a:spAutoFit/>
          </a:bodyPr>
          <a:lstStyle/>
          <a:p>
            <a:pPr marL="12700">
              <a:lnSpc>
                <a:spcPct val="100000"/>
              </a:lnSpc>
              <a:spcBef>
                <a:spcPts val="95"/>
              </a:spcBef>
              <a:tabLst>
                <a:tab pos="545465" algn="l"/>
              </a:tabLst>
            </a:pPr>
            <a:r>
              <a:rPr sz="2800" b="1" spc="-5" dirty="0">
                <a:solidFill>
                  <a:srgbClr val="FFFFFF"/>
                </a:solidFill>
                <a:latin typeface="Calibri"/>
                <a:cs typeface="Calibri"/>
              </a:rPr>
              <a:t>5</a:t>
            </a:r>
            <a:r>
              <a:rPr sz="2800" b="1" spc="10" dirty="0">
                <a:solidFill>
                  <a:srgbClr val="FFFFFF"/>
                </a:solidFill>
                <a:latin typeface="Calibri"/>
                <a:cs typeface="Calibri"/>
              </a:rPr>
              <a:t> </a:t>
            </a:r>
            <a:r>
              <a:rPr sz="2800" b="1" spc="-5" dirty="0">
                <a:solidFill>
                  <a:srgbClr val="FFFFFF"/>
                </a:solidFill>
                <a:latin typeface="Calibri"/>
                <a:cs typeface="Calibri"/>
              </a:rPr>
              <a:t>-	</a:t>
            </a:r>
            <a:r>
              <a:rPr sz="2400" b="1" dirty="0">
                <a:solidFill>
                  <a:srgbClr val="FFFFFF"/>
                </a:solidFill>
                <a:latin typeface="Calibri"/>
                <a:cs typeface="Calibri"/>
              </a:rPr>
              <a:t> </a:t>
            </a:r>
            <a:r>
              <a:rPr sz="2400" b="1" spc="-10" dirty="0">
                <a:solidFill>
                  <a:srgbClr val="FFFFFF"/>
                </a:solidFill>
                <a:latin typeface="Calibri"/>
                <a:cs typeface="Calibri"/>
              </a:rPr>
              <a:t>VIDEOS </a:t>
            </a:r>
            <a:r>
              <a:rPr sz="2400" b="1" spc="-5" dirty="0">
                <a:solidFill>
                  <a:srgbClr val="FFFFFF"/>
                </a:solidFill>
                <a:latin typeface="Calibri"/>
                <a:cs typeface="Calibri"/>
              </a:rPr>
              <a:t>POUR </a:t>
            </a:r>
            <a:r>
              <a:rPr sz="2400" b="1" spc="-20" dirty="0">
                <a:solidFill>
                  <a:srgbClr val="FFFFFF"/>
                </a:solidFill>
                <a:latin typeface="Calibri"/>
                <a:cs typeface="Calibri"/>
              </a:rPr>
              <a:t>VOUS</a:t>
            </a:r>
            <a:r>
              <a:rPr sz="2400" b="1" spc="-55" dirty="0">
                <a:solidFill>
                  <a:srgbClr val="FFFFFF"/>
                </a:solidFill>
                <a:latin typeface="Calibri"/>
                <a:cs typeface="Calibri"/>
              </a:rPr>
              <a:t> </a:t>
            </a:r>
            <a:r>
              <a:rPr sz="2400" b="1" spc="-20" dirty="0">
                <a:solidFill>
                  <a:srgbClr val="FFFFFF"/>
                </a:solidFill>
                <a:latin typeface="Calibri"/>
                <a:cs typeface="Calibri"/>
              </a:rPr>
              <a:t>CONVAINCRE</a:t>
            </a:r>
            <a:endParaRPr sz="2400" dirty="0">
              <a:latin typeface="Calibri"/>
              <a:cs typeface="Calibri"/>
            </a:endParaRPr>
          </a:p>
        </p:txBody>
      </p:sp>
      <p:sp>
        <p:nvSpPr>
          <p:cNvPr id="6" name="object 6"/>
          <p:cNvSpPr txBox="1">
            <a:spLocks noGrp="1"/>
          </p:cNvSpPr>
          <p:nvPr>
            <p:ph type="sldNum" sz="quarter" idx="7"/>
          </p:nvPr>
        </p:nvSpPr>
        <p:spPr>
          <a:prstGeom prst="rect">
            <a:avLst/>
          </a:prstGeom>
        </p:spPr>
        <p:txBody>
          <a:bodyPr vert="horz" wrap="square" lIns="0" tIns="0" rIns="0" bIns="0" rtlCol="0">
            <a:spAutoFit/>
          </a:bodyPr>
          <a:lstStyle/>
          <a:p>
            <a:pPr marL="101600">
              <a:lnSpc>
                <a:spcPts val="1240"/>
              </a:lnSpc>
            </a:pPr>
            <a:fld id="{81D60167-4931-47E6-BA6A-407CBD079E47}" type="slidenum">
              <a:rPr dirty="0">
                <a:solidFill>
                  <a:srgbClr val="888888"/>
                </a:solidFill>
              </a:rPr>
              <a:t>11</a:t>
            </a:fld>
            <a:endParaRPr dirty="0">
              <a:solidFill>
                <a:srgbClr val="888888"/>
              </a:solidFill>
            </a:endParaRPr>
          </a:p>
        </p:txBody>
      </p:sp>
      <p:sp>
        <p:nvSpPr>
          <p:cNvPr id="4" name="object 4"/>
          <p:cNvSpPr txBox="1">
            <a:spLocks noGrp="1"/>
          </p:cNvSpPr>
          <p:nvPr>
            <p:ph type="title"/>
          </p:nvPr>
        </p:nvSpPr>
        <p:spPr>
          <a:xfrm>
            <a:off x="3057905" y="1344879"/>
            <a:ext cx="3448685" cy="574675"/>
          </a:xfrm>
          <a:prstGeom prst="rect">
            <a:avLst/>
          </a:prstGeom>
        </p:spPr>
        <p:txBody>
          <a:bodyPr vert="horz" wrap="square" lIns="0" tIns="12700" rIns="0" bIns="0" rtlCol="0">
            <a:spAutoFit/>
          </a:bodyPr>
          <a:lstStyle/>
          <a:p>
            <a:pPr marL="12700">
              <a:lnSpc>
                <a:spcPct val="100000"/>
              </a:lnSpc>
              <a:spcBef>
                <a:spcPts val="100"/>
              </a:spcBef>
            </a:pPr>
            <a:r>
              <a:rPr sz="3600" b="0" spc="-15" dirty="0">
                <a:solidFill>
                  <a:srgbClr val="000000"/>
                </a:solidFill>
                <a:latin typeface="Calibri"/>
                <a:cs typeface="Calibri"/>
              </a:rPr>
              <a:t>Juste </a:t>
            </a:r>
            <a:r>
              <a:rPr sz="3600" b="0" spc="-5" dirty="0">
                <a:solidFill>
                  <a:srgbClr val="000000"/>
                </a:solidFill>
                <a:latin typeface="Calibri"/>
                <a:cs typeface="Calibri"/>
              </a:rPr>
              <a:t>un </a:t>
            </a:r>
            <a:r>
              <a:rPr sz="3600" b="0" spc="-10" dirty="0">
                <a:solidFill>
                  <a:srgbClr val="000000"/>
                </a:solidFill>
                <a:latin typeface="Calibri"/>
                <a:cs typeface="Calibri"/>
              </a:rPr>
              <a:t>petit </a:t>
            </a:r>
            <a:r>
              <a:rPr sz="3600" b="0" dirty="0">
                <a:solidFill>
                  <a:srgbClr val="000000"/>
                </a:solidFill>
                <a:latin typeface="Calibri"/>
                <a:cs typeface="Calibri"/>
              </a:rPr>
              <a:t>clic</a:t>
            </a:r>
            <a:r>
              <a:rPr sz="3600" b="0" spc="-75" dirty="0">
                <a:solidFill>
                  <a:srgbClr val="000000"/>
                </a:solidFill>
                <a:latin typeface="Calibri"/>
                <a:cs typeface="Calibri"/>
              </a:rPr>
              <a:t> </a:t>
            </a:r>
            <a:r>
              <a:rPr sz="3600" b="0" dirty="0">
                <a:solidFill>
                  <a:srgbClr val="000000"/>
                </a:solidFill>
                <a:latin typeface="Calibri"/>
                <a:cs typeface="Calibri"/>
              </a:rPr>
              <a:t>:</a:t>
            </a:r>
            <a:endParaRPr sz="3600">
              <a:latin typeface="Calibri"/>
              <a:cs typeface="Calibri"/>
            </a:endParaRPr>
          </a:p>
        </p:txBody>
      </p:sp>
      <p:sp>
        <p:nvSpPr>
          <p:cNvPr id="5" name="object 5"/>
          <p:cNvSpPr txBox="1">
            <a:spLocks noGrp="1"/>
          </p:cNvSpPr>
          <p:nvPr>
            <p:ph type="body" idx="1"/>
          </p:nvPr>
        </p:nvSpPr>
        <p:spPr>
          <a:xfrm>
            <a:off x="385689" y="1885110"/>
            <a:ext cx="8227059" cy="4010329"/>
          </a:xfrm>
          <a:prstGeom prst="rect">
            <a:avLst/>
          </a:prstGeom>
        </p:spPr>
        <p:txBody>
          <a:bodyPr vert="horz" wrap="square" lIns="0" tIns="301244" rIns="0" bIns="0" rtlCol="0">
            <a:spAutoFit/>
          </a:bodyPr>
          <a:lstStyle/>
          <a:p>
            <a:pPr marL="1147445" marR="516255" algn="ctr">
              <a:lnSpc>
                <a:spcPct val="100000"/>
              </a:lnSpc>
              <a:spcBef>
                <a:spcPts val="100"/>
              </a:spcBef>
            </a:pPr>
            <a:r>
              <a:rPr lang="fr-FR" sz="2000" b="0" u="heavy" spc="-5" dirty="0">
                <a:solidFill>
                  <a:srgbClr val="0000FF"/>
                </a:solidFill>
                <a:uFill>
                  <a:solidFill>
                    <a:srgbClr val="0000FF"/>
                  </a:solidFill>
                </a:uFill>
                <a:latin typeface="Calibri"/>
                <a:cs typeface="Calibri"/>
                <a:hlinkClick r:id="rId3"/>
              </a:rPr>
              <a:t>Vidéo agence du </a:t>
            </a:r>
            <a:r>
              <a:rPr lang="fr-FR" sz="2000" b="0" u="heavy" dirty="0">
                <a:solidFill>
                  <a:srgbClr val="0000FF"/>
                </a:solidFill>
                <a:uFill>
                  <a:solidFill>
                    <a:srgbClr val="0000FF"/>
                  </a:solidFill>
                </a:uFill>
                <a:latin typeface="Calibri"/>
                <a:cs typeface="Calibri"/>
                <a:hlinkClick r:id="rId3"/>
              </a:rPr>
              <a:t>service civique</a:t>
            </a:r>
            <a:r>
              <a:rPr lang="fr-FR" sz="2000" b="0" u="heavy" spc="-145" dirty="0">
                <a:solidFill>
                  <a:srgbClr val="0000FF"/>
                </a:solidFill>
                <a:uFill>
                  <a:solidFill>
                    <a:srgbClr val="0000FF"/>
                  </a:solidFill>
                </a:uFill>
                <a:latin typeface="Calibri"/>
                <a:cs typeface="Calibri"/>
                <a:hlinkClick r:id="rId3"/>
              </a:rPr>
              <a:t> </a:t>
            </a:r>
            <a:r>
              <a:rPr lang="fr-FR" sz="2000" b="0" u="heavy" dirty="0">
                <a:solidFill>
                  <a:srgbClr val="0000FF"/>
                </a:solidFill>
                <a:uFill>
                  <a:solidFill>
                    <a:srgbClr val="0000FF"/>
                  </a:solidFill>
                </a:uFill>
                <a:latin typeface="Calibri"/>
                <a:cs typeface="Calibri"/>
                <a:hlinkClick r:id="rId3"/>
              </a:rPr>
              <a:t>"le </a:t>
            </a:r>
            <a:r>
              <a:rPr lang="fr-FR" sz="2000" b="0" dirty="0">
                <a:solidFill>
                  <a:srgbClr val="0000FF"/>
                </a:solidFill>
                <a:latin typeface="Calibri"/>
                <a:cs typeface="Calibri"/>
                <a:hlinkClick r:id="rId3"/>
              </a:rPr>
              <a:t> </a:t>
            </a:r>
            <a:r>
              <a:rPr lang="fr-FR" sz="2000" b="0" u="heavy" spc="-10" dirty="0">
                <a:solidFill>
                  <a:srgbClr val="0000FF"/>
                </a:solidFill>
                <a:uFill>
                  <a:solidFill>
                    <a:srgbClr val="0000FF"/>
                  </a:solidFill>
                </a:uFill>
                <a:latin typeface="Calibri"/>
                <a:cs typeface="Calibri"/>
                <a:hlinkClick r:id="rId3"/>
              </a:rPr>
              <a:t>pouvoir </a:t>
            </a:r>
            <a:r>
              <a:rPr lang="fr-FR" sz="2000" b="0" u="heavy" spc="-20" dirty="0">
                <a:solidFill>
                  <a:srgbClr val="0000FF"/>
                </a:solidFill>
                <a:uFill>
                  <a:solidFill>
                    <a:srgbClr val="0000FF"/>
                  </a:solidFill>
                </a:uFill>
                <a:latin typeface="Calibri"/>
                <a:cs typeface="Calibri"/>
                <a:hlinkClick r:id="rId3"/>
              </a:rPr>
              <a:t>d'être</a:t>
            </a:r>
            <a:r>
              <a:rPr lang="fr-FR" sz="2000" b="0" u="heavy" spc="-40" dirty="0">
                <a:solidFill>
                  <a:srgbClr val="0000FF"/>
                </a:solidFill>
                <a:uFill>
                  <a:solidFill>
                    <a:srgbClr val="0000FF"/>
                  </a:solidFill>
                </a:uFill>
                <a:latin typeface="Calibri"/>
                <a:cs typeface="Calibri"/>
                <a:hlinkClick r:id="rId3"/>
              </a:rPr>
              <a:t> </a:t>
            </a:r>
            <a:r>
              <a:rPr lang="fr-FR" sz="2000" b="0" u="heavy" spc="-5" dirty="0">
                <a:solidFill>
                  <a:srgbClr val="0000FF"/>
                </a:solidFill>
                <a:uFill>
                  <a:solidFill>
                    <a:srgbClr val="0000FF"/>
                  </a:solidFill>
                </a:uFill>
                <a:latin typeface="Calibri"/>
                <a:cs typeface="Calibri"/>
                <a:hlinkClick r:id="rId3"/>
              </a:rPr>
              <a:t>utile« </a:t>
            </a:r>
            <a:endParaRPr lang="fr-FR" sz="2000" b="0" u="heavy" spc="-5" dirty="0">
              <a:solidFill>
                <a:srgbClr val="0000FF"/>
              </a:solidFill>
              <a:uFill>
                <a:solidFill>
                  <a:srgbClr val="0000FF"/>
                </a:solidFill>
              </a:uFill>
              <a:latin typeface="Calibri"/>
              <a:cs typeface="Calibri"/>
            </a:endParaRPr>
          </a:p>
          <a:p>
            <a:pPr marL="1147445" marR="516255" algn="ctr">
              <a:lnSpc>
                <a:spcPct val="100000"/>
              </a:lnSpc>
              <a:spcBef>
                <a:spcPts val="100"/>
              </a:spcBef>
            </a:pPr>
            <a:endParaRPr lang="fr-FR" sz="2000" dirty="0">
              <a:latin typeface="Calibri"/>
              <a:cs typeface="Calibri"/>
            </a:endParaRPr>
          </a:p>
          <a:p>
            <a:pPr marL="1398270" marR="5080" lvl="2" indent="-285750">
              <a:spcBef>
                <a:spcPts val="5"/>
              </a:spcBef>
              <a:buFontTx/>
              <a:buChar char="-"/>
            </a:pPr>
            <a:r>
              <a:rPr lang="fr-FR" sz="2000" dirty="0"/>
              <a:t>Témoignage de deux jeunes volontaires laotiennes : </a:t>
            </a:r>
            <a:r>
              <a:rPr lang="fr-FR" sz="2000" dirty="0">
                <a:hlinkClick r:id="rId4"/>
              </a:rPr>
              <a:t>https://france-volontaires.org/temoignage/kip-et-mind-deux-jeunes-laotiennes-en-mission-de-service-civique-en-france/</a:t>
            </a:r>
            <a:endParaRPr lang="fr-FR" sz="2000" dirty="0"/>
          </a:p>
          <a:p>
            <a:pPr marL="1398270" marR="5080" lvl="2" indent="-285750">
              <a:spcBef>
                <a:spcPts val="5"/>
              </a:spcBef>
              <a:buFontTx/>
              <a:buChar char="-"/>
            </a:pPr>
            <a:endParaRPr lang="fr-FR" sz="2000" dirty="0"/>
          </a:p>
          <a:p>
            <a:pPr marL="1398270" marR="5080" lvl="2" indent="-285750">
              <a:spcBef>
                <a:spcPts val="5"/>
              </a:spcBef>
              <a:buFontTx/>
              <a:buChar char="-"/>
            </a:pPr>
            <a:r>
              <a:rPr lang="fr-FR" sz="2000" dirty="0">
                <a:hlinkClick r:id="rId5"/>
              </a:rPr>
              <a:t>http://www.solidacoop-cneap.fr/project/volontaire-de-reciprocite-au-cneap-le-film/</a:t>
            </a:r>
            <a:r>
              <a:rPr lang="fr-FR" sz="2000" dirty="0"/>
              <a:t> </a:t>
            </a:r>
          </a:p>
          <a:p>
            <a:pPr marL="1112520" marR="5080" lvl="2" indent="0">
              <a:spcBef>
                <a:spcPts val="5"/>
              </a:spcBef>
              <a:buNone/>
            </a:pPr>
            <a:endParaRPr lang="fr-FR" sz="2000" dirty="0"/>
          </a:p>
          <a:p>
            <a:pPr marL="1398270" marR="5080" lvl="2" indent="-285750">
              <a:spcBef>
                <a:spcPts val="5"/>
              </a:spcBef>
              <a:buFontTx/>
              <a:buChar char="-"/>
            </a:pPr>
            <a:r>
              <a:rPr lang="fr-FR" sz="2000" dirty="0"/>
              <a:t>Témoignage de Mélissa, volontaire brésilienne : </a:t>
            </a:r>
            <a:r>
              <a:rPr lang="fr-FR" sz="2000" dirty="0">
                <a:hlinkClick r:id="rId6"/>
              </a:rPr>
              <a:t>https://youtu.be/YQE-U0oxDRw</a:t>
            </a:r>
            <a:r>
              <a:rPr lang="fr-FR" sz="2000" dirty="0"/>
              <a:t> </a:t>
            </a:r>
          </a:p>
          <a:p>
            <a:pPr marL="628650" algn="ctr">
              <a:lnSpc>
                <a:spcPct val="100000"/>
              </a:lnSpc>
              <a:spcBef>
                <a:spcPts val="5"/>
              </a:spcBef>
            </a:pPr>
            <a:endParaRPr lang="fr-FR" sz="2000" dirty="0">
              <a:latin typeface="Calibri"/>
              <a:cs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txBox="1">
            <a:spLocks noGrp="1"/>
          </p:cNvSpPr>
          <p:nvPr>
            <p:ph type="sldNum" sz="quarter" idx="7"/>
          </p:nvPr>
        </p:nvSpPr>
        <p:spPr>
          <a:prstGeom prst="rect">
            <a:avLst/>
          </a:prstGeom>
        </p:spPr>
        <p:txBody>
          <a:bodyPr vert="horz" wrap="square" lIns="0" tIns="0" rIns="0" bIns="0" rtlCol="0">
            <a:spAutoFit/>
          </a:bodyPr>
          <a:lstStyle/>
          <a:p>
            <a:pPr marL="101600">
              <a:lnSpc>
                <a:spcPts val="1240"/>
              </a:lnSpc>
            </a:pPr>
            <a:fld id="{81D60167-4931-47E6-BA6A-407CBD079E47}" type="slidenum">
              <a:rPr dirty="0">
                <a:solidFill>
                  <a:srgbClr val="888888"/>
                </a:solidFill>
              </a:rPr>
              <a:t>12</a:t>
            </a:fld>
            <a:endParaRPr dirty="0">
              <a:solidFill>
                <a:srgbClr val="888888"/>
              </a:solidFill>
            </a:endParaRPr>
          </a:p>
        </p:txBody>
      </p:sp>
      <p:sp>
        <p:nvSpPr>
          <p:cNvPr id="2" name="object 2"/>
          <p:cNvSpPr txBox="1"/>
          <p:nvPr/>
        </p:nvSpPr>
        <p:spPr>
          <a:xfrm>
            <a:off x="251459" y="620268"/>
            <a:ext cx="8712835" cy="1754505"/>
          </a:xfrm>
          <a:prstGeom prst="rect">
            <a:avLst/>
          </a:prstGeom>
          <a:solidFill>
            <a:srgbClr val="00A9C2"/>
          </a:solidFill>
        </p:spPr>
        <p:txBody>
          <a:bodyPr vert="horz" wrap="square" lIns="0" tIns="1905" rIns="0" bIns="0" rtlCol="0">
            <a:spAutoFit/>
          </a:bodyPr>
          <a:lstStyle/>
          <a:p>
            <a:pPr marL="5715" algn="ctr">
              <a:lnSpc>
                <a:spcPct val="100000"/>
              </a:lnSpc>
              <a:spcBef>
                <a:spcPts val="15"/>
              </a:spcBef>
            </a:pPr>
            <a:r>
              <a:rPr sz="5400" b="1" dirty="0">
                <a:solidFill>
                  <a:srgbClr val="FFFFFF"/>
                </a:solidFill>
                <a:latin typeface="Calibri"/>
                <a:cs typeface="Calibri"/>
              </a:rPr>
              <a:t>III. </a:t>
            </a:r>
            <a:r>
              <a:rPr sz="5400" b="1" spc="-40" dirty="0">
                <a:solidFill>
                  <a:srgbClr val="FFFFFF"/>
                </a:solidFill>
                <a:latin typeface="Calibri"/>
                <a:cs typeface="Calibri"/>
              </a:rPr>
              <a:t>L’Etablissement </a:t>
            </a:r>
            <a:r>
              <a:rPr sz="5400" b="1" dirty="0">
                <a:solidFill>
                  <a:srgbClr val="FFFFFF"/>
                </a:solidFill>
                <a:latin typeface="Calibri"/>
                <a:cs typeface="Calibri"/>
              </a:rPr>
              <a:t>,</a:t>
            </a:r>
            <a:r>
              <a:rPr sz="5400" b="1" spc="-5" dirty="0">
                <a:solidFill>
                  <a:srgbClr val="FFFFFF"/>
                </a:solidFill>
                <a:latin typeface="Calibri"/>
                <a:cs typeface="Calibri"/>
              </a:rPr>
              <a:t> </a:t>
            </a:r>
            <a:r>
              <a:rPr sz="5400" b="1" spc="-15" dirty="0">
                <a:solidFill>
                  <a:srgbClr val="FFFFFF"/>
                </a:solidFill>
                <a:latin typeface="Calibri"/>
                <a:cs typeface="Calibri"/>
              </a:rPr>
              <a:t>Acteur</a:t>
            </a:r>
            <a:endParaRPr sz="5400">
              <a:latin typeface="Calibri"/>
              <a:cs typeface="Calibri"/>
            </a:endParaRPr>
          </a:p>
          <a:p>
            <a:pPr algn="ctr">
              <a:lnSpc>
                <a:spcPct val="100000"/>
              </a:lnSpc>
            </a:pPr>
            <a:r>
              <a:rPr sz="5400" b="1" dirty="0">
                <a:solidFill>
                  <a:srgbClr val="FFFFFF"/>
                </a:solidFill>
                <a:latin typeface="Calibri"/>
                <a:cs typeface="Calibri"/>
              </a:rPr>
              <a:t>du </a:t>
            </a:r>
            <a:r>
              <a:rPr sz="5400" b="1" spc="5" dirty="0">
                <a:solidFill>
                  <a:srgbClr val="FFFFFF"/>
                </a:solidFill>
                <a:latin typeface="Calibri"/>
                <a:cs typeface="Calibri"/>
              </a:rPr>
              <a:t>Service</a:t>
            </a:r>
            <a:r>
              <a:rPr sz="5400" b="1" spc="-35" dirty="0">
                <a:solidFill>
                  <a:srgbClr val="FFFFFF"/>
                </a:solidFill>
                <a:latin typeface="Calibri"/>
                <a:cs typeface="Calibri"/>
              </a:rPr>
              <a:t> </a:t>
            </a:r>
            <a:r>
              <a:rPr sz="5400" b="1" spc="-5" dirty="0">
                <a:solidFill>
                  <a:srgbClr val="FFFFFF"/>
                </a:solidFill>
                <a:latin typeface="Calibri"/>
                <a:cs typeface="Calibri"/>
              </a:rPr>
              <a:t>Civique</a:t>
            </a:r>
            <a:endParaRPr sz="5400">
              <a:latin typeface="Calibri"/>
              <a:cs typeface="Calibri"/>
            </a:endParaRPr>
          </a:p>
        </p:txBody>
      </p:sp>
      <p:sp>
        <p:nvSpPr>
          <p:cNvPr id="5" name="object 3">
            <a:extLst>
              <a:ext uri="{FF2B5EF4-FFF2-40B4-BE49-F238E27FC236}">
                <a16:creationId xmlns:a16="http://schemas.microsoft.com/office/drawing/2014/main" id="{5A3E328F-15B4-9CD3-D289-89F3426EE1FA}"/>
              </a:ext>
            </a:extLst>
          </p:cNvPr>
          <p:cNvSpPr/>
          <p:nvPr/>
        </p:nvSpPr>
        <p:spPr>
          <a:xfrm>
            <a:off x="1625673" y="2448608"/>
            <a:ext cx="7200900" cy="3418791"/>
          </a:xfrm>
          <a:prstGeom prst="rect">
            <a:avLst/>
          </a:prstGeom>
          <a:blipFill>
            <a:blip r:embed="rId3" cstate="print"/>
            <a:stretch>
              <a:fillRect/>
            </a:stretch>
          </a:blipFill>
        </p:spPr>
        <p:txBody>
          <a:bodyPr wrap="square" lIns="0" tIns="0" rIns="0" bIns="0" rtlCol="0"/>
          <a:lstStyle/>
          <a:p>
            <a:pPr marL="444500" indent="-431800">
              <a:lnSpc>
                <a:spcPts val="4025"/>
              </a:lnSpc>
              <a:buSzPct val="112500"/>
              <a:buAutoNum type="arabicPeriod"/>
              <a:tabLst>
                <a:tab pos="445134" algn="l"/>
              </a:tabLst>
            </a:pPr>
            <a:r>
              <a:rPr lang="fr-FR" sz="2800" b="1" spc="-5" dirty="0">
                <a:latin typeface="Calibri"/>
                <a:cs typeface="Calibri"/>
              </a:rPr>
              <a:t>En </a:t>
            </a:r>
            <a:r>
              <a:rPr lang="fr-FR" sz="2800" b="1" spc="-15" dirty="0">
                <a:latin typeface="Calibri"/>
                <a:cs typeface="Calibri"/>
              </a:rPr>
              <a:t>étant </a:t>
            </a:r>
            <a:r>
              <a:rPr lang="fr-FR" sz="2800" b="1" dirty="0">
                <a:latin typeface="Calibri"/>
                <a:cs typeface="Calibri"/>
              </a:rPr>
              <a:t>dynamique :</a:t>
            </a:r>
            <a:r>
              <a:rPr lang="fr-FR" sz="2800" b="1" spc="-30" dirty="0">
                <a:latin typeface="Calibri"/>
                <a:cs typeface="Calibri"/>
              </a:rPr>
              <a:t> Volonté </a:t>
            </a:r>
            <a:r>
              <a:rPr lang="fr-FR" sz="2800" b="1" spc="-15" dirty="0">
                <a:latin typeface="Calibri"/>
                <a:cs typeface="Calibri"/>
              </a:rPr>
              <a:t>d’accueillir </a:t>
            </a:r>
            <a:r>
              <a:rPr lang="fr-FR" sz="2800" b="1" dirty="0">
                <a:latin typeface="Calibri"/>
                <a:cs typeface="Calibri"/>
              </a:rPr>
              <a:t>un</a:t>
            </a:r>
            <a:r>
              <a:rPr lang="fr-FR" sz="2800" b="1" spc="-40" dirty="0">
                <a:latin typeface="Calibri"/>
                <a:cs typeface="Calibri"/>
              </a:rPr>
              <a:t> </a:t>
            </a:r>
            <a:r>
              <a:rPr lang="fr-FR" sz="2800" b="1" spc="-5" dirty="0">
                <a:latin typeface="Calibri"/>
                <a:cs typeface="Calibri"/>
              </a:rPr>
              <a:t>jeune</a:t>
            </a:r>
            <a:endParaRPr lang="fr-FR" sz="2800" dirty="0">
              <a:latin typeface="Calibri"/>
              <a:cs typeface="Calibri"/>
            </a:endParaRPr>
          </a:p>
          <a:p>
            <a:pPr marL="12700" marR="48895">
              <a:lnSpc>
                <a:spcPct val="100000"/>
              </a:lnSpc>
              <a:spcBef>
                <a:spcPts val="765"/>
              </a:spcBef>
              <a:buAutoNum type="arabicPeriod" startAt="2"/>
              <a:tabLst>
                <a:tab pos="419100" algn="l"/>
              </a:tabLst>
            </a:pPr>
            <a:r>
              <a:rPr lang="fr-FR" sz="2800" b="1" dirty="0">
                <a:latin typeface="Calibri"/>
                <a:cs typeface="Calibri"/>
              </a:rPr>
              <a:t> En </a:t>
            </a:r>
            <a:r>
              <a:rPr lang="fr-FR" sz="2800" b="1" spc="-20" dirty="0">
                <a:latin typeface="Calibri"/>
                <a:cs typeface="Calibri"/>
              </a:rPr>
              <a:t>étant </a:t>
            </a:r>
            <a:r>
              <a:rPr lang="fr-FR" sz="2800" b="1" spc="-10" dirty="0">
                <a:latin typeface="Calibri"/>
                <a:cs typeface="Calibri"/>
              </a:rPr>
              <a:t>créatif </a:t>
            </a:r>
            <a:r>
              <a:rPr lang="fr-FR" sz="2800" b="1" dirty="0">
                <a:latin typeface="Calibri"/>
                <a:cs typeface="Calibri"/>
              </a:rPr>
              <a:t>: </a:t>
            </a:r>
            <a:r>
              <a:rPr lang="fr-FR" sz="2800" b="1" spc="-10" dirty="0">
                <a:latin typeface="Calibri"/>
                <a:cs typeface="Calibri"/>
              </a:rPr>
              <a:t>Création </a:t>
            </a:r>
            <a:r>
              <a:rPr lang="fr-FR" sz="2800" b="1" spc="-15" dirty="0">
                <a:latin typeface="Calibri"/>
                <a:cs typeface="Calibri"/>
              </a:rPr>
              <a:t>d’une  </a:t>
            </a:r>
            <a:r>
              <a:rPr lang="fr-FR" sz="2800" b="1" dirty="0">
                <a:latin typeface="Calibri"/>
                <a:cs typeface="Calibri"/>
              </a:rPr>
              <a:t>mission </a:t>
            </a:r>
            <a:r>
              <a:rPr lang="fr-FR" sz="2800" b="1" spc="-10" dirty="0">
                <a:latin typeface="Calibri"/>
                <a:cs typeface="Calibri"/>
              </a:rPr>
              <a:t>correspondant </a:t>
            </a:r>
            <a:r>
              <a:rPr lang="fr-FR" sz="2800" b="1" dirty="0">
                <a:latin typeface="Calibri"/>
                <a:cs typeface="Calibri"/>
              </a:rPr>
              <a:t>à </a:t>
            </a:r>
            <a:r>
              <a:rPr lang="fr-FR" sz="2800" b="1" spc="-15" dirty="0">
                <a:latin typeface="Calibri"/>
                <a:cs typeface="Calibri"/>
              </a:rPr>
              <a:t>l’un </a:t>
            </a:r>
            <a:r>
              <a:rPr lang="fr-FR" sz="2800" b="1" dirty="0">
                <a:latin typeface="Calibri"/>
                <a:cs typeface="Calibri"/>
              </a:rPr>
              <a:t>des 9</a:t>
            </a:r>
            <a:r>
              <a:rPr lang="fr-FR" sz="2800" b="1" spc="-135" dirty="0">
                <a:latin typeface="Calibri"/>
                <a:cs typeface="Calibri"/>
              </a:rPr>
              <a:t> </a:t>
            </a:r>
            <a:r>
              <a:rPr lang="fr-FR" sz="2800" b="1" spc="-25" dirty="0">
                <a:latin typeface="Calibri"/>
                <a:cs typeface="Calibri"/>
              </a:rPr>
              <a:t>axes</a:t>
            </a:r>
          </a:p>
          <a:p>
            <a:pPr marL="12700" marR="48895">
              <a:lnSpc>
                <a:spcPct val="100000"/>
              </a:lnSpc>
              <a:spcBef>
                <a:spcPts val="765"/>
              </a:spcBef>
              <a:buAutoNum type="arabicPeriod" startAt="2"/>
              <a:tabLst>
                <a:tab pos="419100" algn="l"/>
              </a:tabLst>
            </a:pPr>
            <a:endParaRPr lang="fr-FR" sz="2800" b="1" spc="-25" dirty="0">
              <a:latin typeface="Calibri"/>
              <a:cs typeface="Calibri"/>
            </a:endParaRPr>
          </a:p>
          <a:p>
            <a:pPr marL="12700" marR="5080">
              <a:lnSpc>
                <a:spcPct val="100000"/>
              </a:lnSpc>
              <a:spcBef>
                <a:spcPts val="775"/>
              </a:spcBef>
              <a:buAutoNum type="arabicPeriod" startAt="2"/>
              <a:tabLst>
                <a:tab pos="420370" algn="l"/>
              </a:tabLst>
            </a:pPr>
            <a:r>
              <a:rPr lang="fr-FR" sz="2800" b="1" dirty="0">
                <a:latin typeface="Calibri"/>
                <a:cs typeface="Calibri"/>
              </a:rPr>
              <a:t> En </a:t>
            </a:r>
            <a:r>
              <a:rPr lang="fr-FR" sz="2800" b="1" spc="-20" dirty="0">
                <a:latin typeface="Calibri"/>
                <a:cs typeface="Calibri"/>
              </a:rPr>
              <a:t>étant </a:t>
            </a:r>
            <a:r>
              <a:rPr lang="fr-FR" sz="2800" b="1" spc="-25" dirty="0">
                <a:latin typeface="Calibri"/>
                <a:cs typeface="Calibri"/>
              </a:rPr>
              <a:t>fédérateur </a:t>
            </a:r>
            <a:r>
              <a:rPr lang="fr-FR" sz="2800" b="1" dirty="0">
                <a:latin typeface="Calibri"/>
                <a:cs typeface="Calibri"/>
              </a:rPr>
              <a:t>: </a:t>
            </a:r>
            <a:r>
              <a:rPr lang="fr-FR" sz="2800" b="1" spc="-5" dirty="0">
                <a:latin typeface="Calibri"/>
                <a:cs typeface="Calibri"/>
              </a:rPr>
              <a:t>cohésion autour  </a:t>
            </a:r>
            <a:r>
              <a:rPr lang="fr-FR" sz="2800" b="1" spc="-15" dirty="0">
                <a:latin typeface="Calibri"/>
                <a:cs typeface="Calibri"/>
              </a:rPr>
              <a:t>d’un </a:t>
            </a:r>
            <a:r>
              <a:rPr lang="fr-FR" sz="2800" b="1" spc="-10" dirty="0">
                <a:latin typeface="Calibri"/>
                <a:cs typeface="Calibri"/>
              </a:rPr>
              <a:t>projet </a:t>
            </a:r>
            <a:r>
              <a:rPr lang="fr-FR" sz="2800" b="1" spc="-5" dirty="0">
                <a:latin typeface="Calibri"/>
                <a:cs typeface="Calibri"/>
              </a:rPr>
              <a:t>nouveau, </a:t>
            </a:r>
            <a:r>
              <a:rPr lang="fr-FR" sz="2800" b="1" spc="-20" dirty="0">
                <a:latin typeface="Calibri"/>
                <a:cs typeface="Calibri"/>
              </a:rPr>
              <a:t>et </a:t>
            </a:r>
            <a:r>
              <a:rPr lang="fr-FR" sz="2800" b="1" spc="-5" dirty="0">
                <a:latin typeface="Calibri"/>
                <a:cs typeface="Calibri"/>
              </a:rPr>
              <a:t>porté par </a:t>
            </a:r>
            <a:r>
              <a:rPr lang="fr-FR" sz="2800" b="1" dirty="0">
                <a:latin typeface="Calibri"/>
                <a:cs typeface="Calibri"/>
              </a:rPr>
              <a:t>un  </a:t>
            </a:r>
            <a:r>
              <a:rPr lang="fr-FR" sz="2800" b="1" spc="-10" dirty="0">
                <a:latin typeface="Calibri"/>
                <a:cs typeface="Calibri"/>
              </a:rPr>
              <a:t>tuteur</a:t>
            </a:r>
            <a:endParaRPr lang="fr-FR" sz="2800" dirty="0">
              <a:latin typeface="Calibri"/>
              <a:cs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3A90C46E-E684-4E7D-8C55-9B153358DDAC}"/>
              </a:ext>
            </a:extLst>
          </p:cNvPr>
          <p:cNvSpPr txBox="1"/>
          <p:nvPr/>
        </p:nvSpPr>
        <p:spPr>
          <a:xfrm>
            <a:off x="-25434" y="2012019"/>
            <a:ext cx="3094389" cy="2839064"/>
          </a:xfrm>
          <a:prstGeom prst="rect">
            <a:avLst/>
          </a:prstGeom>
        </p:spPr>
        <p:txBody>
          <a:bodyPr vert="horz" lIns="68580" tIns="34290" rIns="68580" bIns="34290" rtlCol="0">
            <a:normAutofit/>
          </a:bodyPr>
          <a:lstStyle/>
          <a:p>
            <a:pPr marL="239078" indent="-171450">
              <a:lnSpc>
                <a:spcPct val="90000"/>
              </a:lnSpc>
              <a:spcAft>
                <a:spcPts val="450"/>
              </a:spcAft>
              <a:buFont typeface="Arial" panose="020B0604020202020204" pitchFamily="34" charset="0"/>
              <a:buChar char="•"/>
              <a:tabLst>
                <a:tab pos="239078" algn="l"/>
                <a:tab pos="337185" algn="l"/>
              </a:tabLst>
            </a:pPr>
            <a:r>
              <a:rPr lang="en-US" b="1" dirty="0" err="1"/>
              <a:t>Jeunes</a:t>
            </a:r>
            <a:r>
              <a:rPr lang="en-US" b="1" dirty="0"/>
              <a:t> de 18 à 25 ans ( 30 ans ) </a:t>
            </a:r>
          </a:p>
          <a:p>
            <a:pPr marL="239078" indent="-171450">
              <a:lnSpc>
                <a:spcPct val="90000"/>
              </a:lnSpc>
              <a:spcAft>
                <a:spcPts val="450"/>
              </a:spcAft>
              <a:buFont typeface="Arial" panose="020B0604020202020204" pitchFamily="34" charset="0"/>
              <a:buChar char="•"/>
              <a:tabLst>
                <a:tab pos="239078" algn="l"/>
                <a:tab pos="337185" algn="l"/>
              </a:tabLst>
            </a:pPr>
            <a:endParaRPr lang="en-US" b="1" dirty="0"/>
          </a:p>
          <a:p>
            <a:pPr marL="239078" indent="-171450">
              <a:lnSpc>
                <a:spcPct val="90000"/>
              </a:lnSpc>
              <a:spcAft>
                <a:spcPts val="450"/>
              </a:spcAft>
              <a:buFont typeface="Arial" panose="020B0604020202020204" pitchFamily="34" charset="0"/>
              <a:buChar char="•"/>
              <a:tabLst>
                <a:tab pos="239078" algn="l"/>
                <a:tab pos="337185" algn="l"/>
              </a:tabLst>
            </a:pPr>
            <a:r>
              <a:rPr lang="en-US" b="1" dirty="0"/>
              <a:t>De nationalité </a:t>
            </a:r>
            <a:r>
              <a:rPr lang="en-US" b="1" dirty="0" err="1"/>
              <a:t>européenne</a:t>
            </a:r>
            <a:endParaRPr lang="en-US" b="1" dirty="0"/>
          </a:p>
          <a:p>
            <a:pPr marL="239078" indent="-171450">
              <a:lnSpc>
                <a:spcPct val="90000"/>
              </a:lnSpc>
              <a:spcAft>
                <a:spcPts val="450"/>
              </a:spcAft>
              <a:buFont typeface="Arial" panose="020B0604020202020204" pitchFamily="34" charset="0"/>
              <a:buChar char="•"/>
              <a:tabLst>
                <a:tab pos="239078" algn="l"/>
                <a:tab pos="337185" algn="l"/>
              </a:tabLst>
            </a:pPr>
            <a:endParaRPr lang="en-US" b="1" dirty="0"/>
          </a:p>
          <a:p>
            <a:pPr marL="239078" indent="-171450">
              <a:lnSpc>
                <a:spcPct val="90000"/>
              </a:lnSpc>
              <a:spcAft>
                <a:spcPts val="450"/>
              </a:spcAft>
              <a:buFont typeface="Arial" panose="020B0604020202020204" pitchFamily="34" charset="0"/>
              <a:buChar char="•"/>
              <a:tabLst>
                <a:tab pos="239078" algn="l"/>
                <a:tab pos="337185" algn="l"/>
              </a:tabLst>
            </a:pPr>
            <a:r>
              <a:rPr lang="en-US" b="1" dirty="0" err="1"/>
              <a:t>ou</a:t>
            </a:r>
            <a:r>
              <a:rPr lang="en-US" b="1" dirty="0"/>
              <a:t> hors Europe, dans le cadre de la réciprocité</a:t>
            </a:r>
          </a:p>
          <a:p>
            <a:pPr marL="239078" indent="-171450">
              <a:lnSpc>
                <a:spcPct val="90000"/>
              </a:lnSpc>
              <a:spcAft>
                <a:spcPts val="450"/>
              </a:spcAft>
              <a:buFont typeface="Arial" panose="020B0604020202020204" pitchFamily="34" charset="0"/>
              <a:buChar char="•"/>
              <a:tabLst>
                <a:tab pos="239078" algn="l"/>
                <a:tab pos="337185" algn="l"/>
              </a:tabLst>
            </a:pPr>
            <a:endParaRPr lang="en-US" sz="1500" b="1" i="1" dirty="0"/>
          </a:p>
          <a:p>
            <a:pPr>
              <a:lnSpc>
                <a:spcPct val="90000"/>
              </a:lnSpc>
            </a:pPr>
            <a:endParaRPr lang="en-US" sz="1500" dirty="0"/>
          </a:p>
        </p:txBody>
      </p:sp>
      <p:sp>
        <p:nvSpPr>
          <p:cNvPr id="2" name="object 2">
            <a:extLst>
              <a:ext uri="{FF2B5EF4-FFF2-40B4-BE49-F238E27FC236}">
                <a16:creationId xmlns:a16="http://schemas.microsoft.com/office/drawing/2014/main" id="{63CC7F58-02C8-DE47-B22F-75A01535F096}"/>
              </a:ext>
            </a:extLst>
          </p:cNvPr>
          <p:cNvSpPr txBox="1">
            <a:spLocks/>
          </p:cNvSpPr>
          <p:nvPr/>
        </p:nvSpPr>
        <p:spPr>
          <a:xfrm>
            <a:off x="609600" y="228600"/>
            <a:ext cx="7777480" cy="431528"/>
          </a:xfrm>
          <a:prstGeom prst="rect">
            <a:avLst/>
          </a:prstGeom>
          <a:solidFill>
            <a:srgbClr val="00A9C2"/>
          </a:solidFill>
          <a:ln w="9144">
            <a:solidFill>
              <a:srgbClr val="92D050"/>
            </a:solidFill>
          </a:ln>
        </p:spPr>
        <p:txBody>
          <a:bodyPr vert="horz" wrap="square" lIns="0" tIns="122555" rIns="0" bIns="0" rtlCol="0">
            <a:spAutoFit/>
          </a:bodyPr>
          <a:lstStyle>
            <a:lvl1pPr>
              <a:defRPr>
                <a:latin typeface="+mj-lt"/>
                <a:ea typeface="+mj-ea"/>
                <a:cs typeface="+mj-cs"/>
              </a:defRPr>
            </a:lvl1pPr>
          </a:lstStyle>
          <a:p>
            <a:pPr marL="273050" algn="ctr">
              <a:spcBef>
                <a:spcPts val="965"/>
              </a:spcBef>
            </a:pPr>
            <a:r>
              <a:rPr lang="fr-FR" sz="2000" b="1" spc="-5" dirty="0">
                <a:solidFill>
                  <a:schemeClr val="bg1"/>
                </a:solidFill>
                <a:latin typeface="Calibri"/>
                <a:cs typeface="Calibri"/>
              </a:rPr>
              <a:t>1 - En </a:t>
            </a:r>
            <a:r>
              <a:rPr lang="fr-FR" sz="2000" b="1" spc="-15" dirty="0">
                <a:solidFill>
                  <a:schemeClr val="bg1"/>
                </a:solidFill>
                <a:latin typeface="Calibri"/>
                <a:cs typeface="Calibri"/>
              </a:rPr>
              <a:t>étant </a:t>
            </a:r>
            <a:r>
              <a:rPr lang="fr-FR" sz="2000" b="1" dirty="0">
                <a:solidFill>
                  <a:schemeClr val="bg1"/>
                </a:solidFill>
                <a:latin typeface="Calibri"/>
                <a:cs typeface="Calibri"/>
              </a:rPr>
              <a:t>dynamique :</a:t>
            </a:r>
            <a:r>
              <a:rPr lang="fr-FR" sz="2000" b="1" spc="-30" dirty="0">
                <a:solidFill>
                  <a:schemeClr val="bg1"/>
                </a:solidFill>
                <a:latin typeface="Calibri"/>
                <a:cs typeface="Calibri"/>
              </a:rPr>
              <a:t> Volonté </a:t>
            </a:r>
            <a:r>
              <a:rPr lang="fr-FR" sz="2000" b="1" spc="-15" dirty="0">
                <a:solidFill>
                  <a:schemeClr val="bg1"/>
                </a:solidFill>
                <a:latin typeface="Calibri"/>
                <a:cs typeface="Calibri"/>
              </a:rPr>
              <a:t>d’accueillir </a:t>
            </a:r>
            <a:r>
              <a:rPr lang="fr-FR" sz="2000" b="1" dirty="0">
                <a:solidFill>
                  <a:schemeClr val="bg1"/>
                </a:solidFill>
                <a:latin typeface="Calibri"/>
                <a:cs typeface="Calibri"/>
              </a:rPr>
              <a:t>un</a:t>
            </a:r>
            <a:r>
              <a:rPr lang="fr-FR" sz="2000" b="1" spc="-40" dirty="0">
                <a:solidFill>
                  <a:schemeClr val="bg1"/>
                </a:solidFill>
                <a:latin typeface="Calibri"/>
                <a:cs typeface="Calibri"/>
              </a:rPr>
              <a:t> </a:t>
            </a:r>
            <a:r>
              <a:rPr lang="fr-FR" sz="2000" b="1" spc="-5" dirty="0">
                <a:solidFill>
                  <a:schemeClr val="bg1"/>
                </a:solidFill>
                <a:latin typeface="Calibri"/>
                <a:cs typeface="Calibri"/>
              </a:rPr>
              <a:t>jeune ….</a:t>
            </a:r>
            <a:endParaRPr lang="fr-FR" sz="2000" dirty="0">
              <a:solidFill>
                <a:schemeClr val="bg1"/>
              </a:solidFill>
              <a:latin typeface="Calibri"/>
              <a:cs typeface="Calibri"/>
            </a:endParaRPr>
          </a:p>
        </p:txBody>
      </p:sp>
      <p:graphicFrame>
        <p:nvGraphicFramePr>
          <p:cNvPr id="5" name="Graphique 4">
            <a:extLst>
              <a:ext uri="{FF2B5EF4-FFF2-40B4-BE49-F238E27FC236}">
                <a16:creationId xmlns:a16="http://schemas.microsoft.com/office/drawing/2014/main" id="{2C04DA0D-6A14-4DAE-A8B6-00C2E702C48D}"/>
              </a:ext>
            </a:extLst>
          </p:cNvPr>
          <p:cNvGraphicFramePr>
            <a:graphicFrameLocks/>
          </p:cNvGraphicFramePr>
          <p:nvPr>
            <p:extLst>
              <p:ext uri="{D42A27DB-BD31-4B8C-83A1-F6EECF244321}">
                <p14:modId xmlns:p14="http://schemas.microsoft.com/office/powerpoint/2010/main" val="3667723488"/>
              </p:ext>
            </p:extLst>
          </p:nvPr>
        </p:nvGraphicFramePr>
        <p:xfrm>
          <a:off x="3068955" y="1219200"/>
          <a:ext cx="5770245" cy="3631883"/>
        </p:xfrm>
        <a:graphic>
          <a:graphicData uri="http://schemas.openxmlformats.org/drawingml/2006/chart">
            <c:chart xmlns:c="http://schemas.openxmlformats.org/drawingml/2006/chart" xmlns:r="http://schemas.openxmlformats.org/officeDocument/2006/relationships" r:id="rId3"/>
          </a:graphicData>
        </a:graphic>
      </p:graphicFrame>
      <p:sp>
        <p:nvSpPr>
          <p:cNvPr id="7" name="ZoneTexte 6">
            <a:extLst>
              <a:ext uri="{FF2B5EF4-FFF2-40B4-BE49-F238E27FC236}">
                <a16:creationId xmlns:a16="http://schemas.microsoft.com/office/drawing/2014/main" id="{A8743B1A-1D37-667D-8670-E0E61041FECE}"/>
              </a:ext>
            </a:extLst>
          </p:cNvPr>
          <p:cNvSpPr txBox="1"/>
          <p:nvPr/>
        </p:nvSpPr>
        <p:spPr>
          <a:xfrm>
            <a:off x="6248400" y="5035866"/>
            <a:ext cx="2743200" cy="341632"/>
          </a:xfrm>
          <a:prstGeom prst="rect">
            <a:avLst/>
          </a:prstGeom>
          <a:noFill/>
        </p:spPr>
        <p:txBody>
          <a:bodyPr wrap="square">
            <a:spAutoFit/>
          </a:bodyPr>
          <a:lstStyle/>
          <a:p>
            <a:pPr marL="67628">
              <a:lnSpc>
                <a:spcPct val="90000"/>
              </a:lnSpc>
              <a:spcAft>
                <a:spcPts val="450"/>
              </a:spcAft>
              <a:tabLst>
                <a:tab pos="239078" algn="l"/>
                <a:tab pos="337185" algn="l"/>
              </a:tabLst>
            </a:pPr>
            <a:r>
              <a:rPr lang="en-US" b="1" dirty="0"/>
              <a:t>+  3 européens en 22/23</a:t>
            </a:r>
          </a:p>
        </p:txBody>
      </p:sp>
    </p:spTree>
    <p:extLst>
      <p:ext uri="{BB962C8B-B14F-4D97-AF65-F5344CB8AC3E}">
        <p14:creationId xmlns:p14="http://schemas.microsoft.com/office/powerpoint/2010/main" val="21630371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516636" y="1685252"/>
            <a:ext cx="7848600" cy="4709160"/>
          </a:xfrm>
          <a:prstGeom prst="rect">
            <a:avLst/>
          </a:prstGeom>
          <a:blipFill>
            <a:blip r:embed="rId3" cstate="print"/>
            <a:stretch>
              <a:fillRect/>
            </a:stretch>
          </a:blipFill>
        </p:spPr>
        <p:txBody>
          <a:bodyPr wrap="square" lIns="0" tIns="0" rIns="0" bIns="0" rtlCol="0"/>
          <a:lstStyle/>
          <a:p>
            <a:endParaRPr/>
          </a:p>
        </p:txBody>
      </p:sp>
      <p:sp>
        <p:nvSpPr>
          <p:cNvPr id="3" name="object 3"/>
          <p:cNvSpPr/>
          <p:nvPr/>
        </p:nvSpPr>
        <p:spPr>
          <a:xfrm>
            <a:off x="516636" y="1647444"/>
            <a:ext cx="7848600" cy="4709160"/>
          </a:xfrm>
          <a:custGeom>
            <a:avLst/>
            <a:gdLst/>
            <a:ahLst/>
            <a:cxnLst/>
            <a:rect l="l" t="t" r="r" b="b"/>
            <a:pathLst>
              <a:path w="7848600" h="4709160">
                <a:moveTo>
                  <a:pt x="0" y="4709160"/>
                </a:moveTo>
                <a:lnTo>
                  <a:pt x="7848600" y="4709160"/>
                </a:lnTo>
                <a:lnTo>
                  <a:pt x="7848600" y="0"/>
                </a:lnTo>
                <a:lnTo>
                  <a:pt x="0" y="0"/>
                </a:lnTo>
                <a:lnTo>
                  <a:pt x="0" y="4709160"/>
                </a:lnTo>
                <a:close/>
              </a:path>
            </a:pathLst>
          </a:custGeom>
          <a:ln w="9144">
            <a:solidFill>
              <a:srgbClr val="548ED4"/>
            </a:solidFill>
          </a:ln>
        </p:spPr>
        <p:txBody>
          <a:bodyPr wrap="square" lIns="0" tIns="0" rIns="0" bIns="0" rtlCol="0"/>
          <a:lstStyle/>
          <a:p>
            <a:endParaRPr/>
          </a:p>
        </p:txBody>
      </p:sp>
      <p:sp>
        <p:nvSpPr>
          <p:cNvPr id="4" name="object 4"/>
          <p:cNvSpPr txBox="1"/>
          <p:nvPr/>
        </p:nvSpPr>
        <p:spPr>
          <a:xfrm>
            <a:off x="1052271" y="1969135"/>
            <a:ext cx="6998970" cy="4014561"/>
          </a:xfrm>
          <a:prstGeom prst="rect">
            <a:avLst/>
          </a:prstGeom>
        </p:spPr>
        <p:txBody>
          <a:bodyPr vert="horz" wrap="square" lIns="0" tIns="13335" rIns="0" bIns="0" rtlCol="0">
            <a:spAutoFit/>
          </a:bodyPr>
          <a:lstStyle/>
          <a:p>
            <a:pPr marL="411480" indent="-398780">
              <a:lnSpc>
                <a:spcPct val="100000"/>
              </a:lnSpc>
              <a:spcBef>
                <a:spcPts val="105"/>
              </a:spcBef>
              <a:buFont typeface="Wingdings"/>
              <a:buChar char=""/>
              <a:tabLst>
                <a:tab pos="411480" algn="l"/>
                <a:tab pos="412115" algn="l"/>
              </a:tabLst>
            </a:pPr>
            <a:r>
              <a:rPr sz="2000" b="1" dirty="0">
                <a:latin typeface="Calibri"/>
                <a:cs typeface="Calibri"/>
              </a:rPr>
              <a:t>Un </a:t>
            </a:r>
            <a:r>
              <a:rPr sz="2000" b="1" spc="-5" dirty="0">
                <a:latin typeface="Calibri"/>
                <a:cs typeface="Calibri"/>
              </a:rPr>
              <a:t>tremplin </a:t>
            </a:r>
            <a:r>
              <a:rPr sz="2000" b="1" dirty="0">
                <a:latin typeface="Calibri"/>
                <a:cs typeface="Calibri"/>
              </a:rPr>
              <a:t>dans une </a:t>
            </a:r>
            <a:r>
              <a:rPr sz="2000" b="1" spc="-5" dirty="0">
                <a:latin typeface="Calibri"/>
                <a:cs typeface="Calibri"/>
              </a:rPr>
              <a:t>vie </a:t>
            </a:r>
            <a:r>
              <a:rPr sz="2000" b="1" spc="-15" dirty="0">
                <a:latin typeface="Calibri"/>
                <a:cs typeface="Calibri"/>
              </a:rPr>
              <a:t>d’étudiant, </a:t>
            </a:r>
            <a:r>
              <a:rPr sz="2000" b="1" dirty="0">
                <a:latin typeface="Calibri"/>
                <a:cs typeface="Calibri"/>
              </a:rPr>
              <a:t>une </a:t>
            </a:r>
            <a:r>
              <a:rPr sz="2000" b="1" spc="-5" dirty="0">
                <a:latin typeface="Calibri"/>
                <a:cs typeface="Calibri"/>
              </a:rPr>
              <a:t>passerelle </a:t>
            </a:r>
            <a:r>
              <a:rPr sz="2000" b="1" spc="-15" dirty="0">
                <a:latin typeface="Calibri"/>
                <a:cs typeface="Calibri"/>
              </a:rPr>
              <a:t>entre</a:t>
            </a:r>
            <a:r>
              <a:rPr sz="2000" b="1" spc="-75" dirty="0">
                <a:latin typeface="Calibri"/>
                <a:cs typeface="Calibri"/>
              </a:rPr>
              <a:t> </a:t>
            </a:r>
            <a:r>
              <a:rPr sz="2000" b="1" spc="-5" dirty="0">
                <a:latin typeface="Calibri"/>
                <a:cs typeface="Calibri"/>
              </a:rPr>
              <a:t>vie</a:t>
            </a:r>
            <a:endParaRPr sz="2000" dirty="0">
              <a:latin typeface="Calibri"/>
              <a:cs typeface="Calibri"/>
            </a:endParaRPr>
          </a:p>
          <a:p>
            <a:pPr marL="355600">
              <a:lnSpc>
                <a:spcPct val="100000"/>
              </a:lnSpc>
            </a:pPr>
            <a:r>
              <a:rPr sz="2000" b="1" spc="-10" dirty="0">
                <a:latin typeface="Calibri"/>
                <a:cs typeface="Calibri"/>
              </a:rPr>
              <a:t>étudiante et </a:t>
            </a:r>
            <a:r>
              <a:rPr sz="2000" b="1" spc="-5" dirty="0">
                <a:latin typeface="Calibri"/>
                <a:cs typeface="Calibri"/>
              </a:rPr>
              <a:t>vie</a:t>
            </a:r>
            <a:r>
              <a:rPr sz="2000" b="1" spc="-20" dirty="0">
                <a:latin typeface="Calibri"/>
                <a:cs typeface="Calibri"/>
              </a:rPr>
              <a:t> </a:t>
            </a:r>
            <a:r>
              <a:rPr sz="2000" b="1" spc="-5" dirty="0">
                <a:latin typeface="Calibri"/>
                <a:cs typeface="Calibri"/>
              </a:rPr>
              <a:t>professionnelle</a:t>
            </a:r>
            <a:endParaRPr sz="2000" dirty="0">
              <a:latin typeface="Calibri"/>
              <a:cs typeface="Calibri"/>
            </a:endParaRPr>
          </a:p>
          <a:p>
            <a:pPr marL="411480" indent="-398780">
              <a:lnSpc>
                <a:spcPct val="100000"/>
              </a:lnSpc>
              <a:buFont typeface="Wingdings"/>
              <a:buChar char=""/>
              <a:tabLst>
                <a:tab pos="411480" algn="l"/>
                <a:tab pos="412115" algn="l"/>
              </a:tabLst>
            </a:pPr>
            <a:r>
              <a:rPr sz="2000" b="1" spc="-5" dirty="0">
                <a:latin typeface="Calibri"/>
                <a:cs typeface="Calibri"/>
              </a:rPr>
              <a:t>Epanouissement, enrichissement </a:t>
            </a:r>
            <a:r>
              <a:rPr sz="2000" b="1" spc="-10" dirty="0">
                <a:latin typeface="Calibri"/>
                <a:cs typeface="Calibri"/>
              </a:rPr>
              <a:t>et</a:t>
            </a:r>
            <a:r>
              <a:rPr sz="2000" b="1" spc="-65" dirty="0">
                <a:latin typeface="Calibri"/>
                <a:cs typeface="Calibri"/>
              </a:rPr>
              <a:t> </a:t>
            </a:r>
            <a:r>
              <a:rPr sz="2000" b="1" spc="-5" dirty="0">
                <a:latin typeface="Calibri"/>
                <a:cs typeface="Calibri"/>
              </a:rPr>
              <a:t>confiance</a:t>
            </a:r>
            <a:endParaRPr sz="2000" dirty="0">
              <a:latin typeface="Calibri"/>
              <a:cs typeface="Calibri"/>
            </a:endParaRPr>
          </a:p>
          <a:p>
            <a:pPr marL="355600" indent="-342900">
              <a:lnSpc>
                <a:spcPct val="100000"/>
              </a:lnSpc>
              <a:buFont typeface="Wingdings"/>
              <a:buChar char=""/>
              <a:tabLst>
                <a:tab pos="356235" algn="l"/>
              </a:tabLst>
            </a:pPr>
            <a:r>
              <a:rPr sz="2000" b="1" dirty="0">
                <a:latin typeface="Calibri"/>
                <a:cs typeface="Calibri"/>
              </a:rPr>
              <a:t>Indemnité </a:t>
            </a:r>
            <a:r>
              <a:rPr sz="2000" b="1" spc="-5" dirty="0">
                <a:latin typeface="Calibri"/>
                <a:cs typeface="Calibri"/>
              </a:rPr>
              <a:t>mensuelle </a:t>
            </a:r>
            <a:r>
              <a:rPr sz="2000" b="1" dirty="0">
                <a:latin typeface="Calibri"/>
                <a:cs typeface="Calibri"/>
              </a:rPr>
              <a:t>non imposable </a:t>
            </a:r>
            <a:r>
              <a:rPr sz="2000" b="1" spc="-10" dirty="0">
                <a:latin typeface="Calibri"/>
                <a:cs typeface="Calibri"/>
              </a:rPr>
              <a:t>versée </a:t>
            </a:r>
            <a:r>
              <a:rPr sz="2000" b="1" dirty="0">
                <a:latin typeface="Calibri"/>
                <a:cs typeface="Calibri"/>
              </a:rPr>
              <a:t>par </a:t>
            </a:r>
            <a:r>
              <a:rPr sz="2000" b="1" spc="-35" dirty="0">
                <a:latin typeface="Calibri"/>
                <a:cs typeface="Calibri"/>
              </a:rPr>
              <a:t>l’état </a:t>
            </a:r>
            <a:r>
              <a:rPr sz="2000" b="1" dirty="0">
                <a:latin typeface="Calibri"/>
                <a:cs typeface="Calibri"/>
              </a:rPr>
              <a:t>:</a:t>
            </a:r>
            <a:r>
              <a:rPr sz="2000" b="1" spc="-30" dirty="0">
                <a:latin typeface="Calibri"/>
                <a:cs typeface="Calibri"/>
              </a:rPr>
              <a:t> </a:t>
            </a:r>
            <a:r>
              <a:rPr sz="2000" b="1" dirty="0">
                <a:latin typeface="Calibri"/>
                <a:cs typeface="Calibri"/>
              </a:rPr>
              <a:t>4</a:t>
            </a:r>
            <a:r>
              <a:rPr lang="fr-FR" sz="2000" b="1" dirty="0">
                <a:latin typeface="Calibri"/>
                <a:cs typeface="Calibri"/>
              </a:rPr>
              <a:t>89,59</a:t>
            </a:r>
            <a:r>
              <a:rPr sz="2000" b="1" dirty="0">
                <a:latin typeface="Calibri"/>
                <a:cs typeface="Calibri"/>
              </a:rPr>
              <a:t>€</a:t>
            </a:r>
            <a:endParaRPr sz="2000" dirty="0">
              <a:latin typeface="Calibri"/>
              <a:cs typeface="Calibri"/>
            </a:endParaRPr>
          </a:p>
          <a:p>
            <a:pPr marL="355600" indent="-342900">
              <a:lnSpc>
                <a:spcPct val="100000"/>
              </a:lnSpc>
              <a:buFont typeface="Wingdings"/>
              <a:buChar char=""/>
              <a:tabLst>
                <a:tab pos="356235" algn="l"/>
              </a:tabLst>
            </a:pPr>
            <a:r>
              <a:rPr sz="2000" b="1" dirty="0">
                <a:latin typeface="Calibri"/>
                <a:cs typeface="Calibri"/>
              </a:rPr>
              <a:t>Indemnité </a:t>
            </a:r>
            <a:r>
              <a:rPr sz="2000" b="1" spc="-5" dirty="0">
                <a:latin typeface="Calibri"/>
                <a:cs typeface="Calibri"/>
              </a:rPr>
              <a:t>mensuelle, espèce </a:t>
            </a:r>
            <a:r>
              <a:rPr sz="2000" b="1" dirty="0">
                <a:latin typeface="Calibri"/>
                <a:cs typeface="Calibri"/>
              </a:rPr>
              <a:t>ou </a:t>
            </a:r>
            <a:r>
              <a:rPr sz="2000" b="1" spc="-10" dirty="0">
                <a:latin typeface="Calibri"/>
                <a:cs typeface="Calibri"/>
              </a:rPr>
              <a:t>nature, versée</a:t>
            </a:r>
            <a:r>
              <a:rPr sz="2000" b="1" spc="-55" dirty="0">
                <a:latin typeface="Calibri"/>
                <a:cs typeface="Calibri"/>
              </a:rPr>
              <a:t> </a:t>
            </a:r>
            <a:r>
              <a:rPr sz="2000" b="1" dirty="0">
                <a:latin typeface="Calibri"/>
                <a:cs typeface="Calibri"/>
              </a:rPr>
              <a:t>par</a:t>
            </a:r>
            <a:endParaRPr sz="2000" dirty="0">
              <a:latin typeface="Calibri"/>
              <a:cs typeface="Calibri"/>
            </a:endParaRPr>
          </a:p>
          <a:p>
            <a:pPr marL="355600">
              <a:lnSpc>
                <a:spcPct val="100000"/>
              </a:lnSpc>
            </a:pPr>
            <a:r>
              <a:rPr sz="2000" b="1" spc="-15" dirty="0">
                <a:latin typeface="Calibri"/>
                <a:cs typeface="Calibri"/>
              </a:rPr>
              <a:t>l’établissement </a:t>
            </a:r>
            <a:r>
              <a:rPr sz="2000" b="1" dirty="0">
                <a:latin typeface="Calibri"/>
                <a:cs typeface="Calibri"/>
              </a:rPr>
              <a:t>: 1</a:t>
            </a:r>
            <a:r>
              <a:rPr lang="fr-FR" sz="2000" b="1" dirty="0">
                <a:latin typeface="Calibri"/>
                <a:cs typeface="Calibri"/>
              </a:rPr>
              <a:t>11,35</a:t>
            </a:r>
            <a:r>
              <a:rPr sz="2000" b="1" spc="-65" dirty="0">
                <a:latin typeface="Calibri"/>
                <a:cs typeface="Calibri"/>
              </a:rPr>
              <a:t> </a:t>
            </a:r>
            <a:r>
              <a:rPr sz="2000" b="1" dirty="0">
                <a:latin typeface="Calibri"/>
                <a:cs typeface="Calibri"/>
              </a:rPr>
              <a:t>€</a:t>
            </a:r>
            <a:endParaRPr sz="2000" dirty="0">
              <a:latin typeface="Calibri"/>
              <a:cs typeface="Calibri"/>
            </a:endParaRPr>
          </a:p>
          <a:p>
            <a:pPr marL="355600" indent="-342900">
              <a:lnSpc>
                <a:spcPct val="100000"/>
              </a:lnSpc>
              <a:buFont typeface="Wingdings"/>
              <a:buChar char=""/>
              <a:tabLst>
                <a:tab pos="356235" algn="l"/>
              </a:tabLst>
            </a:pPr>
            <a:r>
              <a:rPr sz="2000" b="1" dirty="0">
                <a:latin typeface="Calibri"/>
                <a:cs typeface="Calibri"/>
              </a:rPr>
              <a:t>2 </a:t>
            </a:r>
            <a:r>
              <a:rPr sz="2000" b="1" spc="-10" dirty="0">
                <a:latin typeface="Calibri"/>
                <a:cs typeface="Calibri"/>
              </a:rPr>
              <a:t>jours </a:t>
            </a:r>
            <a:r>
              <a:rPr sz="2000" b="1" dirty="0">
                <a:latin typeface="Calibri"/>
                <a:cs typeface="Calibri"/>
              </a:rPr>
              <a:t>de </a:t>
            </a:r>
            <a:r>
              <a:rPr sz="2000" b="1" spc="-5" dirty="0">
                <a:latin typeface="Calibri"/>
                <a:cs typeface="Calibri"/>
              </a:rPr>
              <a:t>congé </a:t>
            </a:r>
            <a:r>
              <a:rPr sz="2000" b="1" dirty="0">
                <a:latin typeface="Calibri"/>
                <a:cs typeface="Calibri"/>
              </a:rPr>
              <a:t>par</a:t>
            </a:r>
            <a:r>
              <a:rPr sz="2000" b="1" spc="-10" dirty="0">
                <a:latin typeface="Calibri"/>
                <a:cs typeface="Calibri"/>
              </a:rPr>
              <a:t> </a:t>
            </a:r>
            <a:r>
              <a:rPr sz="2000" b="1" spc="-5" dirty="0">
                <a:latin typeface="Calibri"/>
                <a:cs typeface="Calibri"/>
              </a:rPr>
              <a:t>mois</a:t>
            </a:r>
            <a:endParaRPr sz="2000" dirty="0">
              <a:latin typeface="Calibri"/>
              <a:cs typeface="Calibri"/>
            </a:endParaRPr>
          </a:p>
          <a:p>
            <a:pPr marL="355600" indent="-342900">
              <a:lnSpc>
                <a:spcPct val="100000"/>
              </a:lnSpc>
              <a:buFont typeface="Wingdings"/>
              <a:buChar char=""/>
              <a:tabLst>
                <a:tab pos="356235" algn="l"/>
              </a:tabLst>
            </a:pPr>
            <a:r>
              <a:rPr sz="2000" b="1" spc="-10" dirty="0">
                <a:latin typeface="Calibri"/>
                <a:cs typeface="Calibri"/>
              </a:rPr>
              <a:t>Régime </a:t>
            </a:r>
            <a:r>
              <a:rPr sz="2000" b="1" spc="-15" dirty="0">
                <a:latin typeface="Calibri"/>
                <a:cs typeface="Calibri"/>
              </a:rPr>
              <a:t>général </a:t>
            </a:r>
            <a:r>
              <a:rPr sz="2000" b="1" dirty="0">
                <a:latin typeface="Calibri"/>
                <a:cs typeface="Calibri"/>
              </a:rPr>
              <a:t>de </a:t>
            </a:r>
            <a:r>
              <a:rPr sz="2000" b="1" spc="-5" dirty="0">
                <a:latin typeface="Calibri"/>
                <a:cs typeface="Calibri"/>
              </a:rPr>
              <a:t>sécurité</a:t>
            </a:r>
            <a:r>
              <a:rPr sz="2000" b="1" spc="5" dirty="0">
                <a:latin typeface="Calibri"/>
                <a:cs typeface="Calibri"/>
              </a:rPr>
              <a:t> </a:t>
            </a:r>
            <a:r>
              <a:rPr sz="2000" b="1" spc="-5" dirty="0">
                <a:latin typeface="Calibri"/>
                <a:cs typeface="Calibri"/>
              </a:rPr>
              <a:t>sociale</a:t>
            </a:r>
            <a:endParaRPr sz="2000" dirty="0">
              <a:latin typeface="Calibri"/>
              <a:cs typeface="Calibri"/>
            </a:endParaRPr>
          </a:p>
          <a:p>
            <a:pPr marL="355600" indent="-342900">
              <a:lnSpc>
                <a:spcPct val="100000"/>
              </a:lnSpc>
              <a:spcBef>
                <a:spcPts val="5"/>
              </a:spcBef>
              <a:buFont typeface="Wingdings"/>
              <a:buChar char=""/>
              <a:tabLst>
                <a:tab pos="356235" algn="l"/>
              </a:tabLst>
            </a:pPr>
            <a:r>
              <a:rPr sz="2000" b="1" spc="-10" dirty="0">
                <a:latin typeface="Calibri"/>
                <a:cs typeface="Calibri"/>
              </a:rPr>
              <a:t>Régime </a:t>
            </a:r>
            <a:r>
              <a:rPr sz="2000" b="1" spc="-15" dirty="0">
                <a:latin typeface="Calibri"/>
                <a:cs typeface="Calibri"/>
              </a:rPr>
              <a:t>général </a:t>
            </a:r>
            <a:r>
              <a:rPr sz="2000" b="1" dirty="0">
                <a:latin typeface="Calibri"/>
                <a:cs typeface="Calibri"/>
              </a:rPr>
              <a:t>des</a:t>
            </a:r>
            <a:r>
              <a:rPr sz="2000" b="1" spc="5" dirty="0">
                <a:latin typeface="Calibri"/>
                <a:cs typeface="Calibri"/>
              </a:rPr>
              <a:t> </a:t>
            </a:r>
            <a:r>
              <a:rPr sz="2000" b="1" spc="-15" dirty="0">
                <a:latin typeface="Calibri"/>
                <a:cs typeface="Calibri"/>
              </a:rPr>
              <a:t>retraites</a:t>
            </a:r>
            <a:endParaRPr sz="2000" dirty="0">
              <a:latin typeface="Calibri"/>
              <a:cs typeface="Calibri"/>
            </a:endParaRPr>
          </a:p>
          <a:p>
            <a:pPr marL="355600" indent="-342900">
              <a:lnSpc>
                <a:spcPct val="100000"/>
              </a:lnSpc>
              <a:buFont typeface="Wingdings"/>
              <a:buChar char=""/>
              <a:tabLst>
                <a:tab pos="356235" algn="l"/>
              </a:tabLst>
            </a:pPr>
            <a:r>
              <a:rPr sz="2000" b="1" spc="-10" dirty="0" err="1">
                <a:latin typeface="Calibri"/>
                <a:cs typeface="Calibri"/>
              </a:rPr>
              <a:t>Peut</a:t>
            </a:r>
            <a:r>
              <a:rPr sz="2000" b="1" spc="-10" dirty="0">
                <a:latin typeface="Calibri"/>
                <a:cs typeface="Calibri"/>
              </a:rPr>
              <a:t> remplacer </a:t>
            </a:r>
            <a:r>
              <a:rPr sz="2000" b="1" dirty="0">
                <a:latin typeface="Calibri"/>
                <a:cs typeface="Calibri"/>
              </a:rPr>
              <a:t>un</a:t>
            </a:r>
            <a:r>
              <a:rPr sz="2000" b="1" spc="-10" dirty="0">
                <a:latin typeface="Calibri"/>
                <a:cs typeface="Calibri"/>
              </a:rPr>
              <a:t> </a:t>
            </a:r>
            <a:r>
              <a:rPr sz="2000" b="1" spc="-15" dirty="0">
                <a:latin typeface="Calibri"/>
                <a:cs typeface="Calibri"/>
              </a:rPr>
              <a:t>stage</a:t>
            </a:r>
            <a:endParaRPr sz="2000" dirty="0">
              <a:latin typeface="Calibri"/>
              <a:cs typeface="Calibri"/>
            </a:endParaRPr>
          </a:p>
          <a:p>
            <a:pPr marL="355600" indent="-342900">
              <a:lnSpc>
                <a:spcPct val="100000"/>
              </a:lnSpc>
              <a:buFont typeface="Wingdings"/>
              <a:buChar char=""/>
              <a:tabLst>
                <a:tab pos="356235" algn="l"/>
              </a:tabLst>
            </a:pPr>
            <a:r>
              <a:rPr sz="2000" b="1" spc="-10" dirty="0">
                <a:latin typeface="Calibri"/>
                <a:cs typeface="Calibri"/>
              </a:rPr>
              <a:t>Peut </a:t>
            </a:r>
            <a:r>
              <a:rPr sz="2000" b="1" dirty="0">
                <a:latin typeface="Calibri"/>
                <a:cs typeface="Calibri"/>
              </a:rPr>
              <a:t>donner des </a:t>
            </a:r>
            <a:r>
              <a:rPr sz="2000" b="1" spc="-10" dirty="0">
                <a:latin typeface="Calibri"/>
                <a:cs typeface="Calibri"/>
              </a:rPr>
              <a:t>ECTS</a:t>
            </a:r>
            <a:r>
              <a:rPr sz="2000" b="1" spc="-30" dirty="0">
                <a:latin typeface="Calibri"/>
                <a:cs typeface="Calibri"/>
              </a:rPr>
              <a:t> </a:t>
            </a:r>
            <a:r>
              <a:rPr sz="2000" b="1" spc="-5" dirty="0" err="1">
                <a:latin typeface="Calibri"/>
                <a:cs typeface="Calibri"/>
              </a:rPr>
              <a:t>supplémentaires</a:t>
            </a:r>
            <a:endParaRPr lang="fr-FR" sz="2000" b="1" spc="-5" dirty="0">
              <a:latin typeface="Calibri"/>
              <a:cs typeface="Calibri"/>
            </a:endParaRPr>
          </a:p>
          <a:p>
            <a:pPr marL="355600" indent="-342900">
              <a:buFont typeface="Wingdings"/>
              <a:buChar char=""/>
              <a:tabLst>
                <a:tab pos="356235" algn="l"/>
              </a:tabLst>
            </a:pPr>
            <a:r>
              <a:rPr lang="fr-FR" sz="2000" b="1" dirty="0">
                <a:latin typeface="Calibri"/>
                <a:cs typeface="Calibri"/>
              </a:rPr>
              <a:t>En </a:t>
            </a:r>
            <a:r>
              <a:rPr lang="fr-FR" sz="2000" b="1" spc="-5" dirty="0">
                <a:latin typeface="Calibri"/>
                <a:cs typeface="Calibri"/>
              </a:rPr>
              <a:t>cas </a:t>
            </a:r>
            <a:r>
              <a:rPr lang="fr-FR" sz="2000" b="1" dirty="0">
                <a:latin typeface="Calibri"/>
                <a:cs typeface="Calibri"/>
              </a:rPr>
              <a:t>de </a:t>
            </a:r>
            <a:r>
              <a:rPr lang="fr-FR" sz="2000" b="1" spc="-5" dirty="0">
                <a:latin typeface="Calibri"/>
                <a:cs typeface="Calibri"/>
              </a:rPr>
              <a:t>maladie, l’indemnité </a:t>
            </a:r>
            <a:r>
              <a:rPr lang="fr-FR" sz="2000" b="1" spc="-10" dirty="0">
                <a:latin typeface="Calibri"/>
                <a:cs typeface="Calibri"/>
              </a:rPr>
              <a:t>est</a:t>
            </a:r>
            <a:r>
              <a:rPr lang="fr-FR" sz="2000" b="1" spc="-50" dirty="0">
                <a:latin typeface="Calibri"/>
                <a:cs typeface="Calibri"/>
              </a:rPr>
              <a:t> </a:t>
            </a:r>
            <a:r>
              <a:rPr lang="fr-FR" sz="2000" b="1" spc="-10" dirty="0">
                <a:latin typeface="Calibri"/>
                <a:cs typeface="Calibri"/>
              </a:rPr>
              <a:t>maintenue</a:t>
            </a:r>
            <a:endParaRPr lang="fr-FR" sz="2000" dirty="0">
              <a:latin typeface="Calibri"/>
              <a:cs typeface="Calibri"/>
            </a:endParaRPr>
          </a:p>
          <a:p>
            <a:pPr marL="12700">
              <a:lnSpc>
                <a:spcPct val="100000"/>
              </a:lnSpc>
              <a:tabLst>
                <a:tab pos="356235" algn="l"/>
              </a:tabLst>
            </a:pPr>
            <a:endParaRPr sz="2000" dirty="0">
              <a:latin typeface="Calibri"/>
              <a:cs typeface="Calibri"/>
            </a:endParaRPr>
          </a:p>
        </p:txBody>
      </p:sp>
      <p:sp>
        <p:nvSpPr>
          <p:cNvPr id="6" name="object 6"/>
          <p:cNvSpPr txBox="1">
            <a:spLocks noGrp="1"/>
          </p:cNvSpPr>
          <p:nvPr>
            <p:ph type="sldNum" sz="quarter" idx="7"/>
          </p:nvPr>
        </p:nvSpPr>
        <p:spPr>
          <a:prstGeom prst="rect">
            <a:avLst/>
          </a:prstGeom>
        </p:spPr>
        <p:txBody>
          <a:bodyPr vert="horz" wrap="square" lIns="0" tIns="0" rIns="0" bIns="0" rtlCol="0">
            <a:spAutoFit/>
          </a:bodyPr>
          <a:lstStyle/>
          <a:p>
            <a:pPr marL="101600">
              <a:lnSpc>
                <a:spcPts val="1240"/>
              </a:lnSpc>
            </a:pPr>
            <a:fld id="{81D60167-4931-47E6-BA6A-407CBD079E47}" type="slidenum">
              <a:rPr dirty="0">
                <a:solidFill>
                  <a:srgbClr val="888888"/>
                </a:solidFill>
              </a:rPr>
              <a:t>14</a:t>
            </a:fld>
            <a:endParaRPr dirty="0">
              <a:solidFill>
                <a:srgbClr val="888888"/>
              </a:solidFill>
            </a:endParaRPr>
          </a:p>
        </p:txBody>
      </p:sp>
      <p:sp>
        <p:nvSpPr>
          <p:cNvPr id="5" name="object 5"/>
          <p:cNvSpPr txBox="1"/>
          <p:nvPr/>
        </p:nvSpPr>
        <p:spPr>
          <a:xfrm>
            <a:off x="611123" y="76200"/>
            <a:ext cx="7777480" cy="453970"/>
          </a:xfrm>
          <a:prstGeom prst="rect">
            <a:avLst/>
          </a:prstGeom>
          <a:solidFill>
            <a:srgbClr val="00A9C2"/>
          </a:solidFill>
          <a:ln w="9144">
            <a:solidFill>
              <a:srgbClr val="548ED4"/>
            </a:solidFill>
          </a:ln>
        </p:spPr>
        <p:txBody>
          <a:bodyPr vert="horz" wrap="square" lIns="0" tIns="22860" rIns="0" bIns="0" rtlCol="0">
            <a:spAutoFit/>
          </a:bodyPr>
          <a:lstStyle/>
          <a:p>
            <a:pPr algn="ctr">
              <a:lnSpc>
                <a:spcPct val="100000"/>
              </a:lnSpc>
              <a:spcBef>
                <a:spcPts val="180"/>
              </a:spcBef>
            </a:pPr>
            <a:r>
              <a:rPr sz="2800" b="1" spc="-5" dirty="0">
                <a:solidFill>
                  <a:srgbClr val="FFFFFF"/>
                </a:solidFill>
                <a:latin typeface="Calibri"/>
                <a:cs typeface="Calibri"/>
              </a:rPr>
              <a:t>….</a:t>
            </a:r>
            <a:r>
              <a:rPr lang="fr-FR" sz="2800" b="1" spc="-5" dirty="0">
                <a:solidFill>
                  <a:srgbClr val="FFFFFF"/>
                </a:solidFill>
                <a:latin typeface="Calibri"/>
                <a:cs typeface="Calibri"/>
              </a:rPr>
              <a:t>quels avantages pour ce jeune </a:t>
            </a:r>
            <a:r>
              <a:rPr lang="fr-FR" sz="2000" b="1" spc="-5" dirty="0">
                <a:solidFill>
                  <a:srgbClr val="FFFFFF"/>
                </a:solidFill>
                <a:latin typeface="Calibri"/>
                <a:cs typeface="Calibri"/>
              </a:rPr>
              <a:t> </a:t>
            </a:r>
            <a:endParaRPr sz="2400" dirty="0">
              <a:latin typeface="Calibri"/>
              <a:cs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8351011" y="6374993"/>
            <a:ext cx="257175" cy="300355"/>
          </a:xfrm>
          <a:prstGeom prst="rect">
            <a:avLst/>
          </a:prstGeom>
        </p:spPr>
        <p:txBody>
          <a:bodyPr vert="horz" wrap="square" lIns="0" tIns="12700" rIns="0" bIns="0" rtlCol="0">
            <a:spAutoFit/>
          </a:bodyPr>
          <a:lstStyle/>
          <a:p>
            <a:pPr marL="12700">
              <a:lnSpc>
                <a:spcPct val="100000"/>
              </a:lnSpc>
              <a:spcBef>
                <a:spcPts val="100"/>
              </a:spcBef>
            </a:pPr>
            <a:r>
              <a:rPr sz="1800" spc="-5" dirty="0">
                <a:latin typeface="Calibri"/>
                <a:cs typeface="Calibri"/>
              </a:rPr>
              <a:t>14</a:t>
            </a:r>
            <a:endParaRPr sz="1800">
              <a:latin typeface="Calibri"/>
              <a:cs typeface="Calibri"/>
            </a:endParaRPr>
          </a:p>
        </p:txBody>
      </p:sp>
      <p:sp>
        <p:nvSpPr>
          <p:cNvPr id="3" name="object 3"/>
          <p:cNvSpPr/>
          <p:nvPr/>
        </p:nvSpPr>
        <p:spPr>
          <a:xfrm>
            <a:off x="310388" y="1202570"/>
            <a:ext cx="1872996" cy="1349554"/>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310134" y="1154430"/>
            <a:ext cx="1873250" cy="1350010"/>
          </a:xfrm>
          <a:custGeom>
            <a:avLst/>
            <a:gdLst/>
            <a:ahLst/>
            <a:cxnLst/>
            <a:rect l="l" t="t" r="r" b="b"/>
            <a:pathLst>
              <a:path w="1873250" h="1350010">
                <a:moveTo>
                  <a:pt x="0" y="0"/>
                </a:moveTo>
                <a:lnTo>
                  <a:pt x="1872996" y="0"/>
                </a:lnTo>
                <a:lnTo>
                  <a:pt x="1872996" y="1096264"/>
                </a:lnTo>
                <a:lnTo>
                  <a:pt x="1813228" y="1096845"/>
                </a:lnTo>
                <a:lnTo>
                  <a:pt x="1756001" y="1098544"/>
                </a:lnTo>
                <a:lnTo>
                  <a:pt x="1701198" y="1101296"/>
                </a:lnTo>
                <a:lnTo>
                  <a:pt x="1648704" y="1105033"/>
                </a:lnTo>
                <a:lnTo>
                  <a:pt x="1598404" y="1109691"/>
                </a:lnTo>
                <a:lnTo>
                  <a:pt x="1550182" y="1115202"/>
                </a:lnTo>
                <a:lnTo>
                  <a:pt x="1503923" y="1121501"/>
                </a:lnTo>
                <a:lnTo>
                  <a:pt x="1459511" y="1128522"/>
                </a:lnTo>
                <a:lnTo>
                  <a:pt x="1416831" y="1136198"/>
                </a:lnTo>
                <a:lnTo>
                  <a:pt x="1375767" y="1144463"/>
                </a:lnTo>
                <a:lnTo>
                  <a:pt x="1336204" y="1153251"/>
                </a:lnTo>
                <a:lnTo>
                  <a:pt x="1298027" y="1162496"/>
                </a:lnTo>
                <a:lnTo>
                  <a:pt x="1261120" y="1172133"/>
                </a:lnTo>
                <a:lnTo>
                  <a:pt x="1190654" y="1192313"/>
                </a:lnTo>
                <a:lnTo>
                  <a:pt x="1123882" y="1213264"/>
                </a:lnTo>
                <a:lnTo>
                  <a:pt x="1059881" y="1234455"/>
                </a:lnTo>
                <a:lnTo>
                  <a:pt x="1028631" y="1244976"/>
                </a:lnTo>
                <a:lnTo>
                  <a:pt x="997727" y="1255358"/>
                </a:lnTo>
                <a:lnTo>
                  <a:pt x="936497" y="1275445"/>
                </a:lnTo>
                <a:lnTo>
                  <a:pt x="875268" y="1294185"/>
                </a:lnTo>
                <a:lnTo>
                  <a:pt x="813114" y="1311050"/>
                </a:lnTo>
                <a:lnTo>
                  <a:pt x="749113" y="1325511"/>
                </a:lnTo>
                <a:lnTo>
                  <a:pt x="682341" y="1337038"/>
                </a:lnTo>
                <a:lnTo>
                  <a:pt x="611875" y="1345104"/>
                </a:lnTo>
                <a:lnTo>
                  <a:pt x="536791" y="1349178"/>
                </a:lnTo>
                <a:lnTo>
                  <a:pt x="497228" y="1349554"/>
                </a:lnTo>
                <a:lnTo>
                  <a:pt x="456164" y="1348732"/>
                </a:lnTo>
                <a:lnTo>
                  <a:pt x="413484" y="1346649"/>
                </a:lnTo>
                <a:lnTo>
                  <a:pt x="369072" y="1343237"/>
                </a:lnTo>
                <a:lnTo>
                  <a:pt x="322813" y="1338431"/>
                </a:lnTo>
                <a:lnTo>
                  <a:pt x="274591" y="1332164"/>
                </a:lnTo>
                <a:lnTo>
                  <a:pt x="224291" y="1324370"/>
                </a:lnTo>
                <a:lnTo>
                  <a:pt x="171797" y="1314983"/>
                </a:lnTo>
                <a:lnTo>
                  <a:pt x="116994" y="1303937"/>
                </a:lnTo>
                <a:lnTo>
                  <a:pt x="59767" y="1291166"/>
                </a:lnTo>
                <a:lnTo>
                  <a:pt x="0" y="1276604"/>
                </a:lnTo>
                <a:lnTo>
                  <a:pt x="0" y="0"/>
                </a:lnTo>
                <a:close/>
              </a:path>
            </a:pathLst>
          </a:custGeom>
          <a:ln w="25908">
            <a:solidFill>
              <a:srgbClr val="385D89"/>
            </a:solidFill>
          </a:ln>
        </p:spPr>
        <p:txBody>
          <a:bodyPr wrap="square" lIns="0" tIns="0" rIns="0" bIns="0" rtlCol="0"/>
          <a:lstStyle/>
          <a:p>
            <a:endParaRPr/>
          </a:p>
        </p:txBody>
      </p:sp>
      <p:sp>
        <p:nvSpPr>
          <p:cNvPr id="5" name="object 5"/>
          <p:cNvSpPr txBox="1"/>
          <p:nvPr/>
        </p:nvSpPr>
        <p:spPr>
          <a:xfrm>
            <a:off x="661517" y="1399794"/>
            <a:ext cx="1169035" cy="574040"/>
          </a:xfrm>
          <a:prstGeom prst="rect">
            <a:avLst/>
          </a:prstGeom>
        </p:spPr>
        <p:txBody>
          <a:bodyPr vert="horz" wrap="square" lIns="0" tIns="12700" rIns="0" bIns="0" rtlCol="0">
            <a:spAutoFit/>
          </a:bodyPr>
          <a:lstStyle/>
          <a:p>
            <a:pPr marL="18415" marR="5080" indent="-6350">
              <a:lnSpc>
                <a:spcPct val="100000"/>
              </a:lnSpc>
              <a:spcBef>
                <a:spcPts val="100"/>
              </a:spcBef>
            </a:pPr>
            <a:r>
              <a:rPr lang="fr-FR" b="1" dirty="0">
                <a:latin typeface="Calibri"/>
                <a:cs typeface="Calibri"/>
              </a:rPr>
              <a:t>É</a:t>
            </a:r>
            <a:r>
              <a:rPr sz="1800" b="1">
                <a:latin typeface="Calibri"/>
                <a:cs typeface="Calibri"/>
              </a:rPr>
              <a:t>DUCATI</a:t>
            </a:r>
            <a:r>
              <a:rPr sz="1800" b="1" spc="-10">
                <a:latin typeface="Calibri"/>
                <a:cs typeface="Calibri"/>
              </a:rPr>
              <a:t>O</a:t>
            </a:r>
            <a:r>
              <a:rPr sz="1800" b="1">
                <a:latin typeface="Calibri"/>
                <a:cs typeface="Calibri"/>
              </a:rPr>
              <a:t>N  </a:t>
            </a:r>
            <a:r>
              <a:rPr sz="1800" b="1" spc="-5" dirty="0">
                <a:latin typeface="Calibri"/>
                <a:cs typeface="Calibri"/>
              </a:rPr>
              <a:t>POUR</a:t>
            </a:r>
            <a:r>
              <a:rPr sz="1800" b="1" spc="-75" dirty="0">
                <a:latin typeface="Calibri"/>
                <a:cs typeface="Calibri"/>
              </a:rPr>
              <a:t> </a:t>
            </a:r>
            <a:r>
              <a:rPr sz="1800" b="1" spc="-5" dirty="0">
                <a:latin typeface="Calibri"/>
                <a:cs typeface="Calibri"/>
              </a:rPr>
              <a:t>TOUS</a:t>
            </a:r>
            <a:endParaRPr sz="1800">
              <a:latin typeface="Calibri"/>
              <a:cs typeface="Calibri"/>
            </a:endParaRPr>
          </a:p>
        </p:txBody>
      </p:sp>
      <p:sp>
        <p:nvSpPr>
          <p:cNvPr id="6" name="object 6"/>
          <p:cNvSpPr/>
          <p:nvPr/>
        </p:nvSpPr>
        <p:spPr>
          <a:xfrm>
            <a:off x="3568446" y="1194053"/>
            <a:ext cx="2016252" cy="1278811"/>
          </a:xfrm>
          <a:prstGeom prst="rect">
            <a:avLst/>
          </a:prstGeom>
          <a:blipFill>
            <a:blip r:embed="rId4" cstate="print"/>
            <a:stretch>
              <a:fillRect/>
            </a:stretch>
          </a:blipFill>
        </p:spPr>
        <p:txBody>
          <a:bodyPr wrap="square" lIns="0" tIns="0" rIns="0" bIns="0" rtlCol="0"/>
          <a:lstStyle/>
          <a:p>
            <a:endParaRPr/>
          </a:p>
        </p:txBody>
      </p:sp>
      <p:sp>
        <p:nvSpPr>
          <p:cNvPr id="7" name="object 7"/>
          <p:cNvSpPr/>
          <p:nvPr/>
        </p:nvSpPr>
        <p:spPr>
          <a:xfrm>
            <a:off x="3568446" y="1194053"/>
            <a:ext cx="2016760" cy="1278890"/>
          </a:xfrm>
          <a:custGeom>
            <a:avLst/>
            <a:gdLst/>
            <a:ahLst/>
            <a:cxnLst/>
            <a:rect l="l" t="t" r="r" b="b"/>
            <a:pathLst>
              <a:path w="2016760" h="1278889">
                <a:moveTo>
                  <a:pt x="0" y="0"/>
                </a:moveTo>
                <a:lnTo>
                  <a:pt x="2016252" y="0"/>
                </a:lnTo>
                <a:lnTo>
                  <a:pt x="2016252" y="1038860"/>
                </a:lnTo>
                <a:lnTo>
                  <a:pt x="1954538" y="1039366"/>
                </a:lnTo>
                <a:lnTo>
                  <a:pt x="1895341" y="1040847"/>
                </a:lnTo>
                <a:lnTo>
                  <a:pt x="1838550" y="1043249"/>
                </a:lnTo>
                <a:lnTo>
                  <a:pt x="1784056" y="1046516"/>
                </a:lnTo>
                <a:lnTo>
                  <a:pt x="1731750" y="1050593"/>
                </a:lnTo>
                <a:lnTo>
                  <a:pt x="1681522" y="1055425"/>
                </a:lnTo>
                <a:lnTo>
                  <a:pt x="1633264" y="1060956"/>
                </a:lnTo>
                <a:lnTo>
                  <a:pt x="1586864" y="1067132"/>
                </a:lnTo>
                <a:lnTo>
                  <a:pt x="1542216" y="1073898"/>
                </a:lnTo>
                <a:lnTo>
                  <a:pt x="1499208" y="1081198"/>
                </a:lnTo>
                <a:lnTo>
                  <a:pt x="1457731" y="1088977"/>
                </a:lnTo>
                <a:lnTo>
                  <a:pt x="1417677" y="1097180"/>
                </a:lnTo>
                <a:lnTo>
                  <a:pt x="1378935" y="1105752"/>
                </a:lnTo>
                <a:lnTo>
                  <a:pt x="1341396" y="1114638"/>
                </a:lnTo>
                <a:lnTo>
                  <a:pt x="1269491" y="1133131"/>
                </a:lnTo>
                <a:lnTo>
                  <a:pt x="1201087" y="1152217"/>
                </a:lnTo>
                <a:lnTo>
                  <a:pt x="1135308" y="1171456"/>
                </a:lnTo>
                <a:lnTo>
                  <a:pt x="1103130" y="1180995"/>
                </a:lnTo>
                <a:lnTo>
                  <a:pt x="1071279" y="1190406"/>
                </a:lnTo>
                <a:lnTo>
                  <a:pt x="1008125" y="1208627"/>
                </a:lnTo>
                <a:lnTo>
                  <a:pt x="944972" y="1225676"/>
                </a:lnTo>
                <a:lnTo>
                  <a:pt x="880943" y="1241114"/>
                </a:lnTo>
                <a:lnTo>
                  <a:pt x="815164" y="1254499"/>
                </a:lnTo>
                <a:lnTo>
                  <a:pt x="746759" y="1265390"/>
                </a:lnTo>
                <a:lnTo>
                  <a:pt x="674855" y="1273346"/>
                </a:lnTo>
                <a:lnTo>
                  <a:pt x="598574" y="1277925"/>
                </a:lnTo>
                <a:lnTo>
                  <a:pt x="558520" y="1278811"/>
                </a:lnTo>
                <a:lnTo>
                  <a:pt x="517043" y="1278687"/>
                </a:lnTo>
                <a:lnTo>
                  <a:pt x="474035" y="1277499"/>
                </a:lnTo>
                <a:lnTo>
                  <a:pt x="429386" y="1275191"/>
                </a:lnTo>
                <a:lnTo>
                  <a:pt x="382987" y="1271708"/>
                </a:lnTo>
                <a:lnTo>
                  <a:pt x="334729" y="1266996"/>
                </a:lnTo>
                <a:lnTo>
                  <a:pt x="284501" y="1260998"/>
                </a:lnTo>
                <a:lnTo>
                  <a:pt x="232195" y="1253660"/>
                </a:lnTo>
                <a:lnTo>
                  <a:pt x="177701" y="1244926"/>
                </a:lnTo>
                <a:lnTo>
                  <a:pt x="120910" y="1234742"/>
                </a:lnTo>
                <a:lnTo>
                  <a:pt x="61713" y="1223052"/>
                </a:lnTo>
                <a:lnTo>
                  <a:pt x="0" y="1209802"/>
                </a:lnTo>
                <a:lnTo>
                  <a:pt x="0" y="0"/>
                </a:lnTo>
                <a:close/>
              </a:path>
            </a:pathLst>
          </a:custGeom>
          <a:ln w="25908">
            <a:solidFill>
              <a:srgbClr val="385D89"/>
            </a:solidFill>
          </a:ln>
        </p:spPr>
        <p:txBody>
          <a:bodyPr wrap="square" lIns="0" tIns="0" rIns="0" bIns="0" rtlCol="0"/>
          <a:lstStyle/>
          <a:p>
            <a:endParaRPr/>
          </a:p>
        </p:txBody>
      </p:sp>
      <p:sp>
        <p:nvSpPr>
          <p:cNvPr id="8" name="object 8"/>
          <p:cNvSpPr txBox="1"/>
          <p:nvPr/>
        </p:nvSpPr>
        <p:spPr>
          <a:xfrm>
            <a:off x="3990847" y="1410461"/>
            <a:ext cx="1170305" cy="574675"/>
          </a:xfrm>
          <a:prstGeom prst="rect">
            <a:avLst/>
          </a:prstGeom>
        </p:spPr>
        <p:txBody>
          <a:bodyPr vert="horz" wrap="square" lIns="0" tIns="12700" rIns="0" bIns="0" rtlCol="0">
            <a:spAutoFit/>
          </a:bodyPr>
          <a:lstStyle/>
          <a:p>
            <a:pPr algn="ctr">
              <a:lnSpc>
                <a:spcPct val="100000"/>
              </a:lnSpc>
              <a:spcBef>
                <a:spcPts val="100"/>
              </a:spcBef>
            </a:pPr>
            <a:r>
              <a:rPr sz="1800" b="1" spc="-10" dirty="0">
                <a:latin typeface="Calibri"/>
                <a:cs typeface="Calibri"/>
              </a:rPr>
              <a:t>CULTURE</a:t>
            </a:r>
            <a:r>
              <a:rPr sz="1800" b="1" spc="-50" dirty="0">
                <a:latin typeface="Calibri"/>
                <a:cs typeface="Calibri"/>
              </a:rPr>
              <a:t> </a:t>
            </a:r>
            <a:r>
              <a:rPr sz="1800" b="1" dirty="0">
                <a:latin typeface="Calibri"/>
                <a:cs typeface="Calibri"/>
              </a:rPr>
              <a:t>ET</a:t>
            </a:r>
            <a:endParaRPr sz="1800">
              <a:latin typeface="Calibri"/>
              <a:cs typeface="Calibri"/>
            </a:endParaRPr>
          </a:p>
          <a:p>
            <a:pPr marL="635" algn="ctr">
              <a:lnSpc>
                <a:spcPct val="100000"/>
              </a:lnSpc>
            </a:pPr>
            <a:r>
              <a:rPr sz="1800" b="1" spc="-5" dirty="0">
                <a:latin typeface="Calibri"/>
                <a:cs typeface="Calibri"/>
              </a:rPr>
              <a:t>LOISIRS</a:t>
            </a:r>
            <a:endParaRPr sz="1800">
              <a:latin typeface="Calibri"/>
              <a:cs typeface="Calibri"/>
            </a:endParaRPr>
          </a:p>
        </p:txBody>
      </p:sp>
      <p:sp>
        <p:nvSpPr>
          <p:cNvPr id="9" name="object 9"/>
          <p:cNvSpPr/>
          <p:nvPr/>
        </p:nvSpPr>
        <p:spPr>
          <a:xfrm>
            <a:off x="6878573" y="1512569"/>
            <a:ext cx="1953768" cy="1209641"/>
          </a:xfrm>
          <a:prstGeom prst="rect">
            <a:avLst/>
          </a:prstGeom>
          <a:blipFill>
            <a:blip r:embed="rId5" cstate="print"/>
            <a:stretch>
              <a:fillRect/>
            </a:stretch>
          </a:blipFill>
        </p:spPr>
        <p:txBody>
          <a:bodyPr wrap="square" lIns="0" tIns="0" rIns="0" bIns="0" rtlCol="0"/>
          <a:lstStyle/>
          <a:p>
            <a:endParaRPr/>
          </a:p>
        </p:txBody>
      </p:sp>
      <p:sp>
        <p:nvSpPr>
          <p:cNvPr id="10" name="object 10"/>
          <p:cNvSpPr/>
          <p:nvPr/>
        </p:nvSpPr>
        <p:spPr>
          <a:xfrm>
            <a:off x="6878573" y="1512569"/>
            <a:ext cx="1953895" cy="1209675"/>
          </a:xfrm>
          <a:custGeom>
            <a:avLst/>
            <a:gdLst/>
            <a:ahLst/>
            <a:cxnLst/>
            <a:rect l="l" t="t" r="r" b="b"/>
            <a:pathLst>
              <a:path w="1953895" h="1209675">
                <a:moveTo>
                  <a:pt x="0" y="0"/>
                </a:moveTo>
                <a:lnTo>
                  <a:pt x="1953768" y="0"/>
                </a:lnTo>
                <a:lnTo>
                  <a:pt x="1953768" y="982599"/>
                </a:lnTo>
                <a:lnTo>
                  <a:pt x="1891423" y="983119"/>
                </a:lnTo>
                <a:lnTo>
                  <a:pt x="1831727" y="984643"/>
                </a:lnTo>
                <a:lnTo>
                  <a:pt x="1774561" y="987109"/>
                </a:lnTo>
                <a:lnTo>
                  <a:pt x="1719804" y="990459"/>
                </a:lnTo>
                <a:lnTo>
                  <a:pt x="1667334" y="994634"/>
                </a:lnTo>
                <a:lnTo>
                  <a:pt x="1617033" y="999574"/>
                </a:lnTo>
                <a:lnTo>
                  <a:pt x="1568779" y="1005220"/>
                </a:lnTo>
                <a:lnTo>
                  <a:pt x="1522452" y="1011512"/>
                </a:lnTo>
                <a:lnTo>
                  <a:pt x="1477931" y="1018393"/>
                </a:lnTo>
                <a:lnTo>
                  <a:pt x="1435096" y="1025801"/>
                </a:lnTo>
                <a:lnTo>
                  <a:pt x="1393828" y="1033678"/>
                </a:lnTo>
                <a:lnTo>
                  <a:pt x="1354004" y="1041965"/>
                </a:lnTo>
                <a:lnTo>
                  <a:pt x="1315505" y="1050602"/>
                </a:lnTo>
                <a:lnTo>
                  <a:pt x="1278211" y="1059531"/>
                </a:lnTo>
                <a:lnTo>
                  <a:pt x="1206753" y="1078024"/>
                </a:lnTo>
                <a:lnTo>
                  <a:pt x="1138667" y="1096970"/>
                </a:lnTo>
                <a:lnTo>
                  <a:pt x="1072990" y="1115895"/>
                </a:lnTo>
                <a:lnTo>
                  <a:pt x="1040754" y="1125201"/>
                </a:lnTo>
                <a:lnTo>
                  <a:pt x="976883" y="1143206"/>
                </a:lnTo>
                <a:lnTo>
                  <a:pt x="913013" y="1160004"/>
                </a:lnTo>
                <a:lnTo>
                  <a:pt x="848179" y="1175122"/>
                </a:lnTo>
                <a:lnTo>
                  <a:pt x="781418" y="1188085"/>
                </a:lnTo>
                <a:lnTo>
                  <a:pt x="711767" y="1198419"/>
                </a:lnTo>
                <a:lnTo>
                  <a:pt x="638262" y="1205650"/>
                </a:lnTo>
                <a:lnTo>
                  <a:pt x="599763" y="1207954"/>
                </a:lnTo>
                <a:lnTo>
                  <a:pt x="559939" y="1209304"/>
                </a:lnTo>
                <a:lnTo>
                  <a:pt x="518671" y="1209641"/>
                </a:lnTo>
                <a:lnTo>
                  <a:pt x="475836" y="1208907"/>
                </a:lnTo>
                <a:lnTo>
                  <a:pt x="431315" y="1207040"/>
                </a:lnTo>
                <a:lnTo>
                  <a:pt x="384988" y="1203984"/>
                </a:lnTo>
                <a:lnTo>
                  <a:pt x="336734" y="1199677"/>
                </a:lnTo>
                <a:lnTo>
                  <a:pt x="286433" y="1194061"/>
                </a:lnTo>
                <a:lnTo>
                  <a:pt x="233963" y="1187077"/>
                </a:lnTo>
                <a:lnTo>
                  <a:pt x="179206" y="1178665"/>
                </a:lnTo>
                <a:lnTo>
                  <a:pt x="122040" y="1168766"/>
                </a:lnTo>
                <a:lnTo>
                  <a:pt x="62344" y="1157320"/>
                </a:lnTo>
                <a:lnTo>
                  <a:pt x="0" y="1144269"/>
                </a:lnTo>
                <a:lnTo>
                  <a:pt x="0" y="0"/>
                </a:lnTo>
                <a:close/>
              </a:path>
            </a:pathLst>
          </a:custGeom>
          <a:ln w="25908">
            <a:solidFill>
              <a:srgbClr val="385D89"/>
            </a:solidFill>
          </a:ln>
        </p:spPr>
        <p:txBody>
          <a:bodyPr wrap="square" lIns="0" tIns="0" rIns="0" bIns="0" rtlCol="0"/>
          <a:lstStyle/>
          <a:p>
            <a:endParaRPr/>
          </a:p>
        </p:txBody>
      </p:sp>
      <p:sp>
        <p:nvSpPr>
          <p:cNvPr id="11" name="object 11"/>
          <p:cNvSpPr txBox="1"/>
          <p:nvPr/>
        </p:nvSpPr>
        <p:spPr>
          <a:xfrm>
            <a:off x="6978522" y="1838705"/>
            <a:ext cx="1754505" cy="299720"/>
          </a:xfrm>
          <a:prstGeom prst="rect">
            <a:avLst/>
          </a:prstGeom>
        </p:spPr>
        <p:txBody>
          <a:bodyPr vert="horz" wrap="square" lIns="0" tIns="12700" rIns="0" bIns="0" rtlCol="0">
            <a:spAutoFit/>
          </a:bodyPr>
          <a:lstStyle/>
          <a:p>
            <a:pPr marL="12700">
              <a:lnSpc>
                <a:spcPct val="100000"/>
              </a:lnSpc>
              <a:spcBef>
                <a:spcPts val="100"/>
              </a:spcBef>
            </a:pPr>
            <a:r>
              <a:rPr sz="1800" b="1" spc="-5" dirty="0">
                <a:latin typeface="Calibri"/>
                <a:cs typeface="Calibri"/>
              </a:rPr>
              <a:t>ENVIRONNEMENT</a:t>
            </a:r>
            <a:endParaRPr sz="1800">
              <a:latin typeface="Calibri"/>
              <a:cs typeface="Calibri"/>
            </a:endParaRPr>
          </a:p>
        </p:txBody>
      </p:sp>
      <p:sp>
        <p:nvSpPr>
          <p:cNvPr id="12" name="object 12"/>
          <p:cNvSpPr/>
          <p:nvPr/>
        </p:nvSpPr>
        <p:spPr>
          <a:xfrm>
            <a:off x="274954" y="2842061"/>
            <a:ext cx="1801368" cy="1278842"/>
          </a:xfrm>
          <a:prstGeom prst="rect">
            <a:avLst/>
          </a:prstGeom>
          <a:blipFill>
            <a:blip r:embed="rId6" cstate="print"/>
            <a:stretch>
              <a:fillRect/>
            </a:stretch>
          </a:blipFill>
        </p:spPr>
        <p:txBody>
          <a:bodyPr wrap="square" lIns="0" tIns="0" rIns="0" bIns="0" rtlCol="0"/>
          <a:lstStyle/>
          <a:p>
            <a:endParaRPr/>
          </a:p>
        </p:txBody>
      </p:sp>
      <p:sp>
        <p:nvSpPr>
          <p:cNvPr id="13" name="object 13"/>
          <p:cNvSpPr/>
          <p:nvPr/>
        </p:nvSpPr>
        <p:spPr>
          <a:xfrm>
            <a:off x="280175" y="2842061"/>
            <a:ext cx="1801495" cy="1278890"/>
          </a:xfrm>
          <a:custGeom>
            <a:avLst/>
            <a:gdLst/>
            <a:ahLst/>
            <a:cxnLst/>
            <a:rect l="l" t="t" r="r" b="b"/>
            <a:pathLst>
              <a:path w="1801495" h="1278889">
                <a:moveTo>
                  <a:pt x="0" y="0"/>
                </a:moveTo>
                <a:lnTo>
                  <a:pt x="1801368" y="0"/>
                </a:lnTo>
                <a:lnTo>
                  <a:pt x="1801368" y="1038860"/>
                </a:lnTo>
                <a:lnTo>
                  <a:pt x="1741332" y="1039461"/>
                </a:lnTo>
                <a:lnTo>
                  <a:pt x="1683961" y="1041217"/>
                </a:lnTo>
                <a:lnTo>
                  <a:pt x="1629127" y="1044056"/>
                </a:lnTo>
                <a:lnTo>
                  <a:pt x="1576704" y="1047908"/>
                </a:lnTo>
                <a:lnTo>
                  <a:pt x="1526565" y="1052699"/>
                </a:lnTo>
                <a:lnTo>
                  <a:pt x="1478583" y="1058359"/>
                </a:lnTo>
                <a:lnTo>
                  <a:pt x="1432631" y="1064815"/>
                </a:lnTo>
                <a:lnTo>
                  <a:pt x="1388582" y="1071997"/>
                </a:lnTo>
                <a:lnTo>
                  <a:pt x="1346310" y="1079833"/>
                </a:lnTo>
                <a:lnTo>
                  <a:pt x="1305687" y="1088252"/>
                </a:lnTo>
                <a:lnTo>
                  <a:pt x="1266586" y="1097180"/>
                </a:lnTo>
                <a:lnTo>
                  <a:pt x="1228882" y="1106548"/>
                </a:lnTo>
                <a:lnTo>
                  <a:pt x="1157152" y="1126315"/>
                </a:lnTo>
                <a:lnTo>
                  <a:pt x="1089482" y="1146978"/>
                </a:lnTo>
                <a:lnTo>
                  <a:pt x="1024857" y="1167967"/>
                </a:lnTo>
                <a:lnTo>
                  <a:pt x="993370" y="1178404"/>
                </a:lnTo>
                <a:lnTo>
                  <a:pt x="962263" y="1188707"/>
                </a:lnTo>
                <a:lnTo>
                  <a:pt x="900683" y="1208627"/>
                </a:lnTo>
                <a:lnTo>
                  <a:pt x="839104" y="1227153"/>
                </a:lnTo>
                <a:lnTo>
                  <a:pt x="776510" y="1243713"/>
                </a:lnTo>
                <a:lnTo>
                  <a:pt x="711885" y="1257735"/>
                </a:lnTo>
                <a:lnTo>
                  <a:pt x="644215" y="1268646"/>
                </a:lnTo>
                <a:lnTo>
                  <a:pt x="572485" y="1275872"/>
                </a:lnTo>
                <a:lnTo>
                  <a:pt x="495680" y="1278842"/>
                </a:lnTo>
                <a:lnTo>
                  <a:pt x="455057" y="1278552"/>
                </a:lnTo>
                <a:lnTo>
                  <a:pt x="412785" y="1276983"/>
                </a:lnTo>
                <a:lnTo>
                  <a:pt x="368736" y="1274064"/>
                </a:lnTo>
                <a:lnTo>
                  <a:pt x="322784" y="1269722"/>
                </a:lnTo>
                <a:lnTo>
                  <a:pt x="274802" y="1263887"/>
                </a:lnTo>
                <a:lnTo>
                  <a:pt x="224663" y="1256487"/>
                </a:lnTo>
                <a:lnTo>
                  <a:pt x="172240" y="1247449"/>
                </a:lnTo>
                <a:lnTo>
                  <a:pt x="117406" y="1236704"/>
                </a:lnTo>
                <a:lnTo>
                  <a:pt x="60035" y="1224178"/>
                </a:lnTo>
                <a:lnTo>
                  <a:pt x="0" y="1209802"/>
                </a:lnTo>
                <a:lnTo>
                  <a:pt x="0" y="0"/>
                </a:lnTo>
                <a:close/>
              </a:path>
            </a:pathLst>
          </a:custGeom>
          <a:ln w="25908">
            <a:solidFill>
              <a:srgbClr val="385D89"/>
            </a:solidFill>
          </a:ln>
        </p:spPr>
        <p:txBody>
          <a:bodyPr wrap="square" lIns="0" tIns="0" rIns="0" bIns="0" rtlCol="0"/>
          <a:lstStyle/>
          <a:p>
            <a:endParaRPr/>
          </a:p>
        </p:txBody>
      </p:sp>
      <p:sp>
        <p:nvSpPr>
          <p:cNvPr id="14" name="object 14"/>
          <p:cNvSpPr txBox="1"/>
          <p:nvPr/>
        </p:nvSpPr>
        <p:spPr>
          <a:xfrm>
            <a:off x="503631" y="3070605"/>
            <a:ext cx="1341120" cy="574040"/>
          </a:xfrm>
          <a:prstGeom prst="rect">
            <a:avLst/>
          </a:prstGeom>
        </p:spPr>
        <p:txBody>
          <a:bodyPr vert="horz" wrap="square" lIns="0" tIns="12700" rIns="0" bIns="0" rtlCol="0">
            <a:spAutoFit/>
          </a:bodyPr>
          <a:lstStyle/>
          <a:p>
            <a:pPr marL="12700" marR="5080" indent="25400">
              <a:lnSpc>
                <a:spcPct val="100000"/>
              </a:lnSpc>
              <a:spcBef>
                <a:spcPts val="100"/>
              </a:spcBef>
            </a:pPr>
            <a:r>
              <a:rPr sz="1800" b="1" spc="-5" dirty="0">
                <a:latin typeface="Calibri"/>
                <a:cs typeface="Calibri"/>
              </a:rPr>
              <a:t>MÉMOIRE </a:t>
            </a:r>
            <a:r>
              <a:rPr sz="1800" b="1" dirty="0">
                <a:latin typeface="Calibri"/>
                <a:cs typeface="Calibri"/>
              </a:rPr>
              <a:t>et  </a:t>
            </a:r>
            <a:r>
              <a:rPr sz="1800" b="1" spc="-5" dirty="0">
                <a:latin typeface="Calibri"/>
                <a:cs typeface="Calibri"/>
              </a:rPr>
              <a:t>CI</a:t>
            </a:r>
            <a:r>
              <a:rPr sz="1800" b="1" spc="-10" dirty="0">
                <a:latin typeface="Calibri"/>
                <a:cs typeface="Calibri"/>
              </a:rPr>
              <a:t>T</a:t>
            </a:r>
            <a:r>
              <a:rPr sz="1800" b="1" spc="-5" dirty="0">
                <a:latin typeface="Calibri"/>
                <a:cs typeface="Calibri"/>
              </a:rPr>
              <a:t>OY</a:t>
            </a:r>
            <a:r>
              <a:rPr sz="1800" b="1" spc="-10" dirty="0">
                <a:latin typeface="Calibri"/>
                <a:cs typeface="Calibri"/>
              </a:rPr>
              <a:t>E</a:t>
            </a:r>
            <a:r>
              <a:rPr sz="1800" b="1" dirty="0">
                <a:latin typeface="Calibri"/>
                <a:cs typeface="Calibri"/>
              </a:rPr>
              <a:t>NNET</a:t>
            </a:r>
            <a:r>
              <a:rPr lang="fr-FR" sz="1800" b="1" dirty="0">
                <a:latin typeface="Calibri"/>
                <a:cs typeface="Calibri"/>
              </a:rPr>
              <a:t>É</a:t>
            </a:r>
            <a:endParaRPr sz="1800" dirty="0">
              <a:latin typeface="Calibri"/>
              <a:cs typeface="Calibri"/>
            </a:endParaRPr>
          </a:p>
        </p:txBody>
      </p:sp>
      <p:sp>
        <p:nvSpPr>
          <p:cNvPr id="15" name="object 15"/>
          <p:cNvSpPr/>
          <p:nvPr/>
        </p:nvSpPr>
        <p:spPr>
          <a:xfrm>
            <a:off x="6878573" y="3323082"/>
            <a:ext cx="1953768" cy="1208174"/>
          </a:xfrm>
          <a:prstGeom prst="rect">
            <a:avLst/>
          </a:prstGeom>
          <a:blipFill>
            <a:blip r:embed="rId7" cstate="print"/>
            <a:stretch>
              <a:fillRect/>
            </a:stretch>
          </a:blipFill>
        </p:spPr>
        <p:txBody>
          <a:bodyPr wrap="square" lIns="0" tIns="0" rIns="0" bIns="0" rtlCol="0"/>
          <a:lstStyle/>
          <a:p>
            <a:endParaRPr/>
          </a:p>
        </p:txBody>
      </p:sp>
      <p:sp>
        <p:nvSpPr>
          <p:cNvPr id="16" name="object 16"/>
          <p:cNvSpPr/>
          <p:nvPr/>
        </p:nvSpPr>
        <p:spPr>
          <a:xfrm>
            <a:off x="6878573" y="3323082"/>
            <a:ext cx="1953895" cy="1208405"/>
          </a:xfrm>
          <a:custGeom>
            <a:avLst/>
            <a:gdLst/>
            <a:ahLst/>
            <a:cxnLst/>
            <a:rect l="l" t="t" r="r" b="b"/>
            <a:pathLst>
              <a:path w="1953895" h="1208404">
                <a:moveTo>
                  <a:pt x="0" y="0"/>
                </a:moveTo>
                <a:lnTo>
                  <a:pt x="1953768" y="0"/>
                </a:lnTo>
                <a:lnTo>
                  <a:pt x="1953768" y="981455"/>
                </a:lnTo>
                <a:lnTo>
                  <a:pt x="1891423" y="981976"/>
                </a:lnTo>
                <a:lnTo>
                  <a:pt x="1831727" y="983497"/>
                </a:lnTo>
                <a:lnTo>
                  <a:pt x="1774561" y="985960"/>
                </a:lnTo>
                <a:lnTo>
                  <a:pt x="1719804" y="989306"/>
                </a:lnTo>
                <a:lnTo>
                  <a:pt x="1667334" y="993475"/>
                </a:lnTo>
                <a:lnTo>
                  <a:pt x="1617033" y="998408"/>
                </a:lnTo>
                <a:lnTo>
                  <a:pt x="1568779" y="1004046"/>
                </a:lnTo>
                <a:lnTo>
                  <a:pt x="1522452" y="1010330"/>
                </a:lnTo>
                <a:lnTo>
                  <a:pt x="1477931" y="1017201"/>
                </a:lnTo>
                <a:lnTo>
                  <a:pt x="1435096" y="1024599"/>
                </a:lnTo>
                <a:lnTo>
                  <a:pt x="1393828" y="1032465"/>
                </a:lnTo>
                <a:lnTo>
                  <a:pt x="1354004" y="1040741"/>
                </a:lnTo>
                <a:lnTo>
                  <a:pt x="1315505" y="1049366"/>
                </a:lnTo>
                <a:lnTo>
                  <a:pt x="1278211" y="1058282"/>
                </a:lnTo>
                <a:lnTo>
                  <a:pt x="1206753" y="1076750"/>
                </a:lnTo>
                <a:lnTo>
                  <a:pt x="1138667" y="1095669"/>
                </a:lnTo>
                <a:lnTo>
                  <a:pt x="1072990" y="1114568"/>
                </a:lnTo>
                <a:lnTo>
                  <a:pt x="1040754" y="1123861"/>
                </a:lnTo>
                <a:lnTo>
                  <a:pt x="976883" y="1141841"/>
                </a:lnTo>
                <a:lnTo>
                  <a:pt x="913013" y="1158615"/>
                </a:lnTo>
                <a:lnTo>
                  <a:pt x="848179" y="1173711"/>
                </a:lnTo>
                <a:lnTo>
                  <a:pt x="781418" y="1186654"/>
                </a:lnTo>
                <a:lnTo>
                  <a:pt x="711767" y="1196972"/>
                </a:lnTo>
                <a:lnTo>
                  <a:pt x="638262" y="1204192"/>
                </a:lnTo>
                <a:lnTo>
                  <a:pt x="599763" y="1206491"/>
                </a:lnTo>
                <a:lnTo>
                  <a:pt x="559939" y="1207838"/>
                </a:lnTo>
                <a:lnTo>
                  <a:pt x="518671" y="1208174"/>
                </a:lnTo>
                <a:lnTo>
                  <a:pt x="475836" y="1207438"/>
                </a:lnTo>
                <a:lnTo>
                  <a:pt x="431315" y="1205573"/>
                </a:lnTo>
                <a:lnTo>
                  <a:pt x="384988" y="1202519"/>
                </a:lnTo>
                <a:lnTo>
                  <a:pt x="336734" y="1198217"/>
                </a:lnTo>
                <a:lnTo>
                  <a:pt x="286433" y="1192607"/>
                </a:lnTo>
                <a:lnTo>
                  <a:pt x="233963" y="1185630"/>
                </a:lnTo>
                <a:lnTo>
                  <a:pt x="179206" y="1177227"/>
                </a:lnTo>
                <a:lnTo>
                  <a:pt x="122040" y="1167340"/>
                </a:lnTo>
                <a:lnTo>
                  <a:pt x="62344" y="1155908"/>
                </a:lnTo>
                <a:lnTo>
                  <a:pt x="0" y="1142872"/>
                </a:lnTo>
                <a:lnTo>
                  <a:pt x="0" y="0"/>
                </a:lnTo>
                <a:close/>
              </a:path>
            </a:pathLst>
          </a:custGeom>
          <a:ln w="25908">
            <a:solidFill>
              <a:srgbClr val="385D89"/>
            </a:solidFill>
          </a:ln>
        </p:spPr>
        <p:txBody>
          <a:bodyPr wrap="square" lIns="0" tIns="0" rIns="0" bIns="0" rtlCol="0"/>
          <a:lstStyle/>
          <a:p>
            <a:endParaRPr/>
          </a:p>
        </p:txBody>
      </p:sp>
      <p:sp>
        <p:nvSpPr>
          <p:cNvPr id="17" name="object 17"/>
          <p:cNvSpPr txBox="1"/>
          <p:nvPr/>
        </p:nvSpPr>
        <p:spPr>
          <a:xfrm>
            <a:off x="7531734" y="3649217"/>
            <a:ext cx="647700" cy="299720"/>
          </a:xfrm>
          <a:prstGeom prst="rect">
            <a:avLst/>
          </a:prstGeom>
        </p:spPr>
        <p:txBody>
          <a:bodyPr vert="horz" wrap="square" lIns="0" tIns="12700" rIns="0" bIns="0" rtlCol="0">
            <a:spAutoFit/>
          </a:bodyPr>
          <a:lstStyle/>
          <a:p>
            <a:pPr marL="12700">
              <a:lnSpc>
                <a:spcPct val="100000"/>
              </a:lnSpc>
              <a:spcBef>
                <a:spcPts val="100"/>
              </a:spcBef>
            </a:pPr>
            <a:r>
              <a:rPr sz="1800" b="1" dirty="0">
                <a:latin typeface="Calibri"/>
                <a:cs typeface="Calibri"/>
              </a:rPr>
              <a:t>SANT</a:t>
            </a:r>
            <a:r>
              <a:rPr lang="fr-FR" sz="1800" b="1" dirty="0">
                <a:latin typeface="Calibri"/>
                <a:cs typeface="Calibri"/>
              </a:rPr>
              <a:t>É</a:t>
            </a:r>
            <a:endParaRPr sz="1800" dirty="0">
              <a:latin typeface="Calibri"/>
              <a:cs typeface="Calibri"/>
            </a:endParaRPr>
          </a:p>
        </p:txBody>
      </p:sp>
      <p:sp>
        <p:nvSpPr>
          <p:cNvPr id="18" name="object 18"/>
          <p:cNvSpPr/>
          <p:nvPr/>
        </p:nvSpPr>
        <p:spPr>
          <a:xfrm>
            <a:off x="268421" y="4449552"/>
            <a:ext cx="1728215" cy="1137450"/>
          </a:xfrm>
          <a:prstGeom prst="rect">
            <a:avLst/>
          </a:prstGeom>
          <a:blipFill>
            <a:blip r:embed="rId8" cstate="print"/>
            <a:stretch>
              <a:fillRect/>
            </a:stretch>
          </a:blipFill>
        </p:spPr>
        <p:txBody>
          <a:bodyPr wrap="square" lIns="0" tIns="0" rIns="0" bIns="0" rtlCol="0"/>
          <a:lstStyle/>
          <a:p>
            <a:endParaRPr/>
          </a:p>
        </p:txBody>
      </p:sp>
      <p:sp>
        <p:nvSpPr>
          <p:cNvPr id="19" name="object 19"/>
          <p:cNvSpPr/>
          <p:nvPr/>
        </p:nvSpPr>
        <p:spPr>
          <a:xfrm>
            <a:off x="294638" y="4401868"/>
            <a:ext cx="1728470" cy="1137920"/>
          </a:xfrm>
          <a:custGeom>
            <a:avLst/>
            <a:gdLst/>
            <a:ahLst/>
            <a:cxnLst/>
            <a:rect l="l" t="t" r="r" b="b"/>
            <a:pathLst>
              <a:path w="1728470" h="1137920">
                <a:moveTo>
                  <a:pt x="0" y="0"/>
                </a:moveTo>
                <a:lnTo>
                  <a:pt x="1728215" y="0"/>
                </a:lnTo>
                <a:lnTo>
                  <a:pt x="1728215" y="923950"/>
                </a:lnTo>
                <a:lnTo>
                  <a:pt x="1666505" y="924565"/>
                </a:lnTo>
                <a:lnTo>
                  <a:pt x="1607729" y="926358"/>
                </a:lnTo>
                <a:lnTo>
                  <a:pt x="1551735" y="929250"/>
                </a:lnTo>
                <a:lnTo>
                  <a:pt x="1498375" y="933163"/>
                </a:lnTo>
                <a:lnTo>
                  <a:pt x="1447497" y="938017"/>
                </a:lnTo>
                <a:lnTo>
                  <a:pt x="1398951" y="943734"/>
                </a:lnTo>
                <a:lnTo>
                  <a:pt x="1352587" y="950236"/>
                </a:lnTo>
                <a:lnTo>
                  <a:pt x="1308254" y="957443"/>
                </a:lnTo>
                <a:lnTo>
                  <a:pt x="1265802" y="965277"/>
                </a:lnTo>
                <a:lnTo>
                  <a:pt x="1225079" y="973659"/>
                </a:lnTo>
                <a:lnTo>
                  <a:pt x="1185937" y="982511"/>
                </a:lnTo>
                <a:lnTo>
                  <a:pt x="1148223" y="991754"/>
                </a:lnTo>
                <a:lnTo>
                  <a:pt x="1076483" y="1011096"/>
                </a:lnTo>
                <a:lnTo>
                  <a:pt x="1008654" y="1031057"/>
                </a:lnTo>
                <a:lnTo>
                  <a:pt x="943534" y="1051007"/>
                </a:lnTo>
                <a:lnTo>
                  <a:pt x="911613" y="1060780"/>
                </a:lnTo>
                <a:lnTo>
                  <a:pt x="848298" y="1079533"/>
                </a:lnTo>
                <a:lnTo>
                  <a:pt x="784681" y="1096700"/>
                </a:lnTo>
                <a:lnTo>
                  <a:pt x="719561" y="1111652"/>
                </a:lnTo>
                <a:lnTo>
                  <a:pt x="651732" y="1123759"/>
                </a:lnTo>
                <a:lnTo>
                  <a:pt x="579992" y="1132393"/>
                </a:lnTo>
                <a:lnTo>
                  <a:pt x="503136" y="1136922"/>
                </a:lnTo>
                <a:lnTo>
                  <a:pt x="462413" y="1137450"/>
                </a:lnTo>
                <a:lnTo>
                  <a:pt x="419961" y="1136717"/>
                </a:lnTo>
                <a:lnTo>
                  <a:pt x="375628" y="1134643"/>
                </a:lnTo>
                <a:lnTo>
                  <a:pt x="329264" y="1131149"/>
                </a:lnTo>
                <a:lnTo>
                  <a:pt x="280718" y="1126157"/>
                </a:lnTo>
                <a:lnTo>
                  <a:pt x="229840" y="1119588"/>
                </a:lnTo>
                <a:lnTo>
                  <a:pt x="176480" y="1111364"/>
                </a:lnTo>
                <a:lnTo>
                  <a:pt x="120486" y="1101405"/>
                </a:lnTo>
                <a:lnTo>
                  <a:pt x="61710" y="1089633"/>
                </a:lnTo>
                <a:lnTo>
                  <a:pt x="0" y="1075969"/>
                </a:lnTo>
                <a:lnTo>
                  <a:pt x="0" y="0"/>
                </a:lnTo>
                <a:close/>
              </a:path>
            </a:pathLst>
          </a:custGeom>
          <a:ln w="25908">
            <a:solidFill>
              <a:srgbClr val="385D89"/>
            </a:solidFill>
          </a:ln>
        </p:spPr>
        <p:txBody>
          <a:bodyPr wrap="square" lIns="0" tIns="0" rIns="0" bIns="0" rtlCol="0"/>
          <a:lstStyle/>
          <a:p>
            <a:endParaRPr/>
          </a:p>
        </p:txBody>
      </p:sp>
      <p:sp>
        <p:nvSpPr>
          <p:cNvPr id="20" name="object 20"/>
          <p:cNvSpPr txBox="1"/>
          <p:nvPr/>
        </p:nvSpPr>
        <p:spPr>
          <a:xfrm>
            <a:off x="806773" y="4869104"/>
            <a:ext cx="651510" cy="299720"/>
          </a:xfrm>
          <a:prstGeom prst="rect">
            <a:avLst/>
          </a:prstGeom>
        </p:spPr>
        <p:txBody>
          <a:bodyPr vert="horz" wrap="square" lIns="0" tIns="12700" rIns="0" bIns="0" rtlCol="0">
            <a:spAutoFit/>
          </a:bodyPr>
          <a:lstStyle/>
          <a:p>
            <a:pPr marL="12700">
              <a:lnSpc>
                <a:spcPct val="100000"/>
              </a:lnSpc>
              <a:spcBef>
                <a:spcPts val="100"/>
              </a:spcBef>
            </a:pPr>
            <a:r>
              <a:rPr sz="1800" b="1" dirty="0">
                <a:latin typeface="Calibri"/>
                <a:cs typeface="Calibri"/>
              </a:rPr>
              <a:t>SPO</a:t>
            </a:r>
            <a:r>
              <a:rPr sz="1800" b="1" spc="-10" dirty="0">
                <a:latin typeface="Calibri"/>
                <a:cs typeface="Calibri"/>
              </a:rPr>
              <a:t>R</a:t>
            </a:r>
            <a:r>
              <a:rPr sz="1800" b="1" dirty="0">
                <a:latin typeface="Calibri"/>
                <a:cs typeface="Calibri"/>
              </a:rPr>
              <a:t>T</a:t>
            </a:r>
            <a:endParaRPr sz="1800" dirty="0">
              <a:latin typeface="Calibri"/>
              <a:cs typeface="Calibri"/>
            </a:endParaRPr>
          </a:p>
        </p:txBody>
      </p:sp>
      <p:sp>
        <p:nvSpPr>
          <p:cNvPr id="21" name="object 21"/>
          <p:cNvSpPr/>
          <p:nvPr/>
        </p:nvSpPr>
        <p:spPr>
          <a:xfrm>
            <a:off x="3950875" y="5219881"/>
            <a:ext cx="2491740" cy="1402251"/>
          </a:xfrm>
          <a:prstGeom prst="rect">
            <a:avLst/>
          </a:prstGeom>
          <a:blipFill>
            <a:blip r:embed="rId9" cstate="print"/>
            <a:stretch>
              <a:fillRect/>
            </a:stretch>
          </a:blipFill>
        </p:spPr>
        <p:txBody>
          <a:bodyPr wrap="square" lIns="0" tIns="0" rIns="0" bIns="0" rtlCol="0"/>
          <a:lstStyle/>
          <a:p>
            <a:endParaRPr/>
          </a:p>
        </p:txBody>
      </p:sp>
      <p:sp>
        <p:nvSpPr>
          <p:cNvPr id="22" name="object 22"/>
          <p:cNvSpPr/>
          <p:nvPr/>
        </p:nvSpPr>
        <p:spPr>
          <a:xfrm>
            <a:off x="3924403" y="5202516"/>
            <a:ext cx="2491740" cy="1402715"/>
          </a:xfrm>
          <a:custGeom>
            <a:avLst/>
            <a:gdLst/>
            <a:ahLst/>
            <a:cxnLst/>
            <a:rect l="l" t="t" r="r" b="b"/>
            <a:pathLst>
              <a:path w="2491740" h="1402715">
                <a:moveTo>
                  <a:pt x="0" y="0"/>
                </a:moveTo>
                <a:lnTo>
                  <a:pt x="2491740" y="0"/>
                </a:lnTo>
                <a:lnTo>
                  <a:pt x="2491740" y="1139050"/>
                </a:lnTo>
                <a:lnTo>
                  <a:pt x="2428396" y="1139431"/>
                </a:lnTo>
                <a:lnTo>
                  <a:pt x="2367198" y="1140552"/>
                </a:lnTo>
                <a:lnTo>
                  <a:pt x="2308070" y="1142379"/>
                </a:lnTo>
                <a:lnTo>
                  <a:pt x="2250933" y="1144877"/>
                </a:lnTo>
                <a:lnTo>
                  <a:pt x="2195712" y="1148012"/>
                </a:lnTo>
                <a:lnTo>
                  <a:pt x="2142330" y="1151749"/>
                </a:lnTo>
                <a:lnTo>
                  <a:pt x="2090710" y="1156056"/>
                </a:lnTo>
                <a:lnTo>
                  <a:pt x="2040776" y="1160896"/>
                </a:lnTo>
                <a:lnTo>
                  <a:pt x="1992452" y="1166236"/>
                </a:lnTo>
                <a:lnTo>
                  <a:pt x="1945659" y="1172042"/>
                </a:lnTo>
                <a:lnTo>
                  <a:pt x="1900323" y="1178279"/>
                </a:lnTo>
                <a:lnTo>
                  <a:pt x="1856366" y="1184913"/>
                </a:lnTo>
                <a:lnTo>
                  <a:pt x="1813711" y="1191910"/>
                </a:lnTo>
                <a:lnTo>
                  <a:pt x="1772283" y="1199235"/>
                </a:lnTo>
                <a:lnTo>
                  <a:pt x="1732003" y="1206855"/>
                </a:lnTo>
                <a:lnTo>
                  <a:pt x="1692797" y="1214734"/>
                </a:lnTo>
                <a:lnTo>
                  <a:pt x="1654587" y="1222839"/>
                </a:lnTo>
                <a:lnTo>
                  <a:pt x="1617296" y="1231136"/>
                </a:lnTo>
                <a:lnTo>
                  <a:pt x="1545166" y="1248167"/>
                </a:lnTo>
                <a:lnTo>
                  <a:pt x="1475795" y="1265551"/>
                </a:lnTo>
                <a:lnTo>
                  <a:pt x="1408570" y="1283016"/>
                </a:lnTo>
                <a:lnTo>
                  <a:pt x="1375570" y="1291693"/>
                </a:lnTo>
                <a:lnTo>
                  <a:pt x="1342877" y="1300287"/>
                </a:lnTo>
                <a:lnTo>
                  <a:pt x="1278103" y="1317089"/>
                </a:lnTo>
                <a:lnTo>
                  <a:pt x="1213636" y="1333149"/>
                </a:lnTo>
                <a:lnTo>
                  <a:pt x="1148862" y="1348192"/>
                </a:lnTo>
                <a:lnTo>
                  <a:pt x="1083169" y="1361944"/>
                </a:lnTo>
                <a:lnTo>
                  <a:pt x="1015944" y="1374131"/>
                </a:lnTo>
                <a:lnTo>
                  <a:pt x="946573" y="1384478"/>
                </a:lnTo>
                <a:lnTo>
                  <a:pt x="874443" y="1392712"/>
                </a:lnTo>
                <a:lnTo>
                  <a:pt x="798942" y="1398559"/>
                </a:lnTo>
                <a:lnTo>
                  <a:pt x="759736" y="1400501"/>
                </a:lnTo>
                <a:lnTo>
                  <a:pt x="719456" y="1401743"/>
                </a:lnTo>
                <a:lnTo>
                  <a:pt x="678028" y="1402251"/>
                </a:lnTo>
                <a:lnTo>
                  <a:pt x="635373" y="1401991"/>
                </a:lnTo>
                <a:lnTo>
                  <a:pt x="591416" y="1400928"/>
                </a:lnTo>
                <a:lnTo>
                  <a:pt x="546080" y="1399029"/>
                </a:lnTo>
                <a:lnTo>
                  <a:pt x="499287" y="1396258"/>
                </a:lnTo>
                <a:lnTo>
                  <a:pt x="450963" y="1392582"/>
                </a:lnTo>
                <a:lnTo>
                  <a:pt x="401029" y="1387966"/>
                </a:lnTo>
                <a:lnTo>
                  <a:pt x="349409" y="1382376"/>
                </a:lnTo>
                <a:lnTo>
                  <a:pt x="296027" y="1375778"/>
                </a:lnTo>
                <a:lnTo>
                  <a:pt x="240806" y="1368137"/>
                </a:lnTo>
                <a:lnTo>
                  <a:pt x="183669" y="1359420"/>
                </a:lnTo>
                <a:lnTo>
                  <a:pt x="124541" y="1349591"/>
                </a:lnTo>
                <a:lnTo>
                  <a:pt x="63343" y="1338617"/>
                </a:lnTo>
                <a:lnTo>
                  <a:pt x="0" y="1326464"/>
                </a:lnTo>
                <a:lnTo>
                  <a:pt x="0" y="0"/>
                </a:lnTo>
                <a:close/>
              </a:path>
            </a:pathLst>
          </a:custGeom>
          <a:ln w="25908">
            <a:solidFill>
              <a:srgbClr val="385D89"/>
            </a:solidFill>
          </a:ln>
        </p:spPr>
        <p:txBody>
          <a:bodyPr wrap="square" lIns="0" tIns="0" rIns="0" bIns="0" rtlCol="0"/>
          <a:lstStyle/>
          <a:p>
            <a:endParaRPr/>
          </a:p>
        </p:txBody>
      </p:sp>
      <p:sp>
        <p:nvSpPr>
          <p:cNvPr id="23" name="object 23"/>
          <p:cNvSpPr txBox="1"/>
          <p:nvPr/>
        </p:nvSpPr>
        <p:spPr>
          <a:xfrm>
            <a:off x="4267200" y="5447539"/>
            <a:ext cx="1708150" cy="574040"/>
          </a:xfrm>
          <a:prstGeom prst="rect">
            <a:avLst/>
          </a:prstGeom>
        </p:spPr>
        <p:txBody>
          <a:bodyPr vert="horz" wrap="square" lIns="0" tIns="12700" rIns="0" bIns="0" rtlCol="0">
            <a:spAutoFit/>
          </a:bodyPr>
          <a:lstStyle/>
          <a:p>
            <a:pPr marL="70485" marR="5080" indent="-58419">
              <a:lnSpc>
                <a:spcPct val="100000"/>
              </a:lnSpc>
              <a:spcBef>
                <a:spcPts val="100"/>
              </a:spcBef>
            </a:pPr>
            <a:r>
              <a:rPr sz="1800" b="1" dirty="0">
                <a:latin typeface="Calibri"/>
                <a:cs typeface="Calibri"/>
              </a:rPr>
              <a:t>DEVE</a:t>
            </a:r>
            <a:r>
              <a:rPr sz="1800" b="1" spc="-5" dirty="0">
                <a:latin typeface="Calibri"/>
                <a:cs typeface="Calibri"/>
              </a:rPr>
              <a:t>LOPPEM</a:t>
            </a:r>
            <a:r>
              <a:rPr sz="1800" b="1" spc="-10" dirty="0">
                <a:latin typeface="Calibri"/>
                <a:cs typeface="Calibri"/>
              </a:rPr>
              <a:t>E</a:t>
            </a:r>
            <a:r>
              <a:rPr sz="1800" b="1" dirty="0">
                <a:latin typeface="Calibri"/>
                <a:cs typeface="Calibri"/>
              </a:rPr>
              <a:t>NT  </a:t>
            </a:r>
            <a:r>
              <a:rPr sz="1800" b="1" spc="-5" dirty="0">
                <a:latin typeface="Calibri"/>
                <a:cs typeface="Calibri"/>
              </a:rPr>
              <a:t>INTERNATIONAL</a:t>
            </a:r>
            <a:endParaRPr sz="1800" dirty="0">
              <a:latin typeface="Calibri"/>
              <a:cs typeface="Calibri"/>
            </a:endParaRPr>
          </a:p>
        </p:txBody>
      </p:sp>
      <p:sp>
        <p:nvSpPr>
          <p:cNvPr id="24" name="object 24"/>
          <p:cNvSpPr/>
          <p:nvPr/>
        </p:nvSpPr>
        <p:spPr>
          <a:xfrm>
            <a:off x="6870954" y="5278373"/>
            <a:ext cx="1955292" cy="1208155"/>
          </a:xfrm>
          <a:prstGeom prst="rect">
            <a:avLst/>
          </a:prstGeom>
          <a:blipFill>
            <a:blip r:embed="rId10" cstate="print"/>
            <a:stretch>
              <a:fillRect/>
            </a:stretch>
          </a:blipFill>
        </p:spPr>
        <p:txBody>
          <a:bodyPr wrap="square" lIns="0" tIns="0" rIns="0" bIns="0" rtlCol="0"/>
          <a:lstStyle/>
          <a:p>
            <a:endParaRPr/>
          </a:p>
        </p:txBody>
      </p:sp>
      <p:sp>
        <p:nvSpPr>
          <p:cNvPr id="25" name="object 25"/>
          <p:cNvSpPr/>
          <p:nvPr/>
        </p:nvSpPr>
        <p:spPr>
          <a:xfrm>
            <a:off x="6870954" y="5278373"/>
            <a:ext cx="1955800" cy="1208405"/>
          </a:xfrm>
          <a:custGeom>
            <a:avLst/>
            <a:gdLst/>
            <a:ahLst/>
            <a:cxnLst/>
            <a:rect l="l" t="t" r="r" b="b"/>
            <a:pathLst>
              <a:path w="1955800" h="1208404">
                <a:moveTo>
                  <a:pt x="0" y="0"/>
                </a:moveTo>
                <a:lnTo>
                  <a:pt x="1955292" y="0"/>
                </a:lnTo>
                <a:lnTo>
                  <a:pt x="1955292" y="981392"/>
                </a:lnTo>
                <a:lnTo>
                  <a:pt x="1892898" y="981912"/>
                </a:lnTo>
                <a:lnTo>
                  <a:pt x="1833156" y="983434"/>
                </a:lnTo>
                <a:lnTo>
                  <a:pt x="1775945" y="985897"/>
                </a:lnTo>
                <a:lnTo>
                  <a:pt x="1721145" y="989243"/>
                </a:lnTo>
                <a:lnTo>
                  <a:pt x="1668635" y="993413"/>
                </a:lnTo>
                <a:lnTo>
                  <a:pt x="1618294" y="998347"/>
                </a:lnTo>
                <a:lnTo>
                  <a:pt x="1570002" y="1003986"/>
                </a:lnTo>
                <a:lnTo>
                  <a:pt x="1523639" y="1010271"/>
                </a:lnTo>
                <a:lnTo>
                  <a:pt x="1479084" y="1017142"/>
                </a:lnTo>
                <a:lnTo>
                  <a:pt x="1436216" y="1024542"/>
                </a:lnTo>
                <a:lnTo>
                  <a:pt x="1394915" y="1032409"/>
                </a:lnTo>
                <a:lnTo>
                  <a:pt x="1355060" y="1040686"/>
                </a:lnTo>
                <a:lnTo>
                  <a:pt x="1316531" y="1049313"/>
                </a:lnTo>
                <a:lnTo>
                  <a:pt x="1279208" y="1058230"/>
                </a:lnTo>
                <a:lnTo>
                  <a:pt x="1207694" y="1076700"/>
                </a:lnTo>
                <a:lnTo>
                  <a:pt x="1139555" y="1095623"/>
                </a:lnTo>
                <a:lnTo>
                  <a:pt x="1073827" y="1114525"/>
                </a:lnTo>
                <a:lnTo>
                  <a:pt x="1041566" y="1123820"/>
                </a:lnTo>
                <a:lnTo>
                  <a:pt x="977646" y="1141803"/>
                </a:lnTo>
                <a:lnTo>
                  <a:pt x="913725" y="1158580"/>
                </a:lnTo>
                <a:lnTo>
                  <a:pt x="848841" y="1173679"/>
                </a:lnTo>
                <a:lnTo>
                  <a:pt x="782028" y="1186626"/>
                </a:lnTo>
                <a:lnTo>
                  <a:pt x="712322" y="1196947"/>
                </a:lnTo>
                <a:lnTo>
                  <a:pt x="638760" y="1204169"/>
                </a:lnTo>
                <a:lnTo>
                  <a:pt x="600231" y="1206470"/>
                </a:lnTo>
                <a:lnTo>
                  <a:pt x="560376" y="1207818"/>
                </a:lnTo>
                <a:lnTo>
                  <a:pt x="519075" y="1208155"/>
                </a:lnTo>
                <a:lnTo>
                  <a:pt x="476207" y="1207421"/>
                </a:lnTo>
                <a:lnTo>
                  <a:pt x="431652" y="1205557"/>
                </a:lnTo>
                <a:lnTo>
                  <a:pt x="385289" y="1202503"/>
                </a:lnTo>
                <a:lnTo>
                  <a:pt x="336997" y="1198202"/>
                </a:lnTo>
                <a:lnTo>
                  <a:pt x="286656" y="1192592"/>
                </a:lnTo>
                <a:lnTo>
                  <a:pt x="234146" y="1185616"/>
                </a:lnTo>
                <a:lnTo>
                  <a:pt x="179346" y="1177214"/>
                </a:lnTo>
                <a:lnTo>
                  <a:pt x="122135" y="1167327"/>
                </a:lnTo>
                <a:lnTo>
                  <a:pt x="62393" y="1155895"/>
                </a:lnTo>
                <a:lnTo>
                  <a:pt x="0" y="1142860"/>
                </a:lnTo>
                <a:lnTo>
                  <a:pt x="0" y="0"/>
                </a:lnTo>
                <a:close/>
              </a:path>
            </a:pathLst>
          </a:custGeom>
          <a:ln w="25907">
            <a:solidFill>
              <a:srgbClr val="385D89"/>
            </a:solidFill>
          </a:ln>
        </p:spPr>
        <p:txBody>
          <a:bodyPr wrap="square" lIns="0" tIns="0" rIns="0" bIns="0" rtlCol="0"/>
          <a:lstStyle/>
          <a:p>
            <a:endParaRPr/>
          </a:p>
        </p:txBody>
      </p:sp>
      <p:sp>
        <p:nvSpPr>
          <p:cNvPr id="26" name="object 26"/>
          <p:cNvSpPr txBox="1"/>
          <p:nvPr/>
        </p:nvSpPr>
        <p:spPr>
          <a:xfrm>
            <a:off x="7278369" y="5604154"/>
            <a:ext cx="1141730" cy="299720"/>
          </a:xfrm>
          <a:prstGeom prst="rect">
            <a:avLst/>
          </a:prstGeom>
        </p:spPr>
        <p:txBody>
          <a:bodyPr vert="horz" wrap="square" lIns="0" tIns="12700" rIns="0" bIns="0" rtlCol="0">
            <a:spAutoFit/>
          </a:bodyPr>
          <a:lstStyle/>
          <a:p>
            <a:pPr marL="12700">
              <a:lnSpc>
                <a:spcPct val="100000"/>
              </a:lnSpc>
              <a:spcBef>
                <a:spcPts val="100"/>
              </a:spcBef>
            </a:pPr>
            <a:r>
              <a:rPr sz="1800" b="1" spc="-5" dirty="0">
                <a:latin typeface="Calibri"/>
                <a:cs typeface="Calibri"/>
              </a:rPr>
              <a:t>SOLIDARIT</a:t>
            </a:r>
            <a:r>
              <a:rPr lang="fr-FR" sz="1800" b="1" spc="-5" dirty="0">
                <a:latin typeface="Calibri"/>
                <a:cs typeface="Calibri"/>
              </a:rPr>
              <a:t>É</a:t>
            </a:r>
            <a:endParaRPr sz="1800" dirty="0">
              <a:latin typeface="Calibri"/>
              <a:cs typeface="Calibri"/>
            </a:endParaRPr>
          </a:p>
        </p:txBody>
      </p:sp>
      <p:sp>
        <p:nvSpPr>
          <p:cNvPr id="27" name="object 27"/>
          <p:cNvSpPr txBox="1"/>
          <p:nvPr/>
        </p:nvSpPr>
        <p:spPr>
          <a:xfrm>
            <a:off x="243840" y="188976"/>
            <a:ext cx="8351520" cy="764952"/>
          </a:xfrm>
          <a:prstGeom prst="rect">
            <a:avLst/>
          </a:prstGeom>
          <a:solidFill>
            <a:srgbClr val="00A9C2"/>
          </a:solidFill>
          <a:ln w="9144">
            <a:solidFill>
              <a:srgbClr val="548ED4"/>
            </a:solidFill>
          </a:ln>
        </p:spPr>
        <p:txBody>
          <a:bodyPr vert="horz" wrap="square" lIns="0" tIns="26034" rIns="0" bIns="0" rtlCol="0">
            <a:spAutoFit/>
          </a:bodyPr>
          <a:lstStyle/>
          <a:p>
            <a:pPr algn="ctr">
              <a:lnSpc>
                <a:spcPct val="100000"/>
              </a:lnSpc>
              <a:spcBef>
                <a:spcPts val="204"/>
              </a:spcBef>
              <a:tabLst>
                <a:tab pos="2964180" algn="l"/>
              </a:tabLst>
            </a:pPr>
            <a:r>
              <a:rPr sz="2400" b="1" spc="-5" dirty="0">
                <a:solidFill>
                  <a:srgbClr val="FFFFFF"/>
                </a:solidFill>
                <a:latin typeface="Calibri"/>
                <a:cs typeface="Calibri"/>
              </a:rPr>
              <a:t>2- </a:t>
            </a:r>
            <a:r>
              <a:rPr sz="2400" b="1" dirty="0">
                <a:solidFill>
                  <a:srgbClr val="FFFFFF"/>
                </a:solidFill>
                <a:latin typeface="Calibri"/>
                <a:cs typeface="Calibri"/>
              </a:rPr>
              <a:t>EN ÉTANT</a:t>
            </a:r>
            <a:r>
              <a:rPr sz="2400" b="1" spc="-20" dirty="0">
                <a:solidFill>
                  <a:srgbClr val="FFFFFF"/>
                </a:solidFill>
                <a:latin typeface="Calibri"/>
                <a:cs typeface="Calibri"/>
              </a:rPr>
              <a:t> </a:t>
            </a:r>
            <a:r>
              <a:rPr sz="2400" b="1" spc="-5" dirty="0">
                <a:solidFill>
                  <a:srgbClr val="FFFFFF"/>
                </a:solidFill>
                <a:latin typeface="Calibri"/>
                <a:cs typeface="Calibri"/>
              </a:rPr>
              <a:t>CRÉATIF </a:t>
            </a:r>
            <a:r>
              <a:rPr sz="2400" b="1" dirty="0">
                <a:solidFill>
                  <a:srgbClr val="FFFFFF"/>
                </a:solidFill>
                <a:latin typeface="Calibri"/>
                <a:cs typeface="Calibri"/>
              </a:rPr>
              <a:t>:	</a:t>
            </a:r>
            <a:r>
              <a:rPr sz="2400" b="1" spc="-5" dirty="0">
                <a:solidFill>
                  <a:srgbClr val="FFFFFF"/>
                </a:solidFill>
                <a:latin typeface="Calibri"/>
                <a:cs typeface="Calibri"/>
              </a:rPr>
              <a:t>DÉFINIR </a:t>
            </a:r>
            <a:r>
              <a:rPr sz="2400" b="1" dirty="0">
                <a:solidFill>
                  <a:srgbClr val="FFFFFF"/>
                </a:solidFill>
                <a:latin typeface="Calibri"/>
                <a:cs typeface="Calibri"/>
              </a:rPr>
              <a:t>UNE </a:t>
            </a:r>
            <a:r>
              <a:rPr sz="2400" b="1" spc="-5" dirty="0">
                <a:solidFill>
                  <a:srgbClr val="FFFFFF"/>
                </a:solidFill>
                <a:latin typeface="Calibri"/>
                <a:cs typeface="Calibri"/>
              </a:rPr>
              <a:t>MISSION PARMI CES</a:t>
            </a:r>
            <a:r>
              <a:rPr sz="2400" b="1" spc="-85" dirty="0">
                <a:solidFill>
                  <a:srgbClr val="FFFFFF"/>
                </a:solidFill>
                <a:latin typeface="Calibri"/>
                <a:cs typeface="Calibri"/>
              </a:rPr>
              <a:t> </a:t>
            </a:r>
            <a:r>
              <a:rPr lang="fr-FR" sz="2400" b="1" spc="-85" dirty="0">
                <a:solidFill>
                  <a:srgbClr val="FFFFFF"/>
                </a:solidFill>
                <a:latin typeface="Calibri"/>
                <a:cs typeface="Calibri"/>
              </a:rPr>
              <a:t>9</a:t>
            </a:r>
            <a:endParaRPr sz="2400" dirty="0">
              <a:latin typeface="Calibri"/>
              <a:cs typeface="Calibri"/>
            </a:endParaRPr>
          </a:p>
          <a:p>
            <a:pPr algn="ctr">
              <a:lnSpc>
                <a:spcPct val="100000"/>
              </a:lnSpc>
            </a:pPr>
            <a:r>
              <a:rPr sz="2400" b="1" dirty="0">
                <a:solidFill>
                  <a:srgbClr val="FFFFFF"/>
                </a:solidFill>
                <a:latin typeface="Calibri"/>
                <a:cs typeface="Calibri"/>
              </a:rPr>
              <a:t>AXES</a:t>
            </a:r>
            <a:endParaRPr sz="2400" dirty="0">
              <a:latin typeface="Calibri"/>
              <a:cs typeface="Calibri"/>
            </a:endParaRPr>
          </a:p>
        </p:txBody>
      </p:sp>
      <p:sp>
        <p:nvSpPr>
          <p:cNvPr id="28" name="object 28"/>
          <p:cNvSpPr/>
          <p:nvPr/>
        </p:nvSpPr>
        <p:spPr>
          <a:xfrm>
            <a:off x="3553967" y="2688589"/>
            <a:ext cx="2899257" cy="2198877"/>
          </a:xfrm>
          <a:prstGeom prst="rect">
            <a:avLst/>
          </a:prstGeom>
          <a:blipFill>
            <a:blip r:embed="rId11" cstate="print"/>
            <a:stretch>
              <a:fillRect/>
            </a:stretch>
          </a:blipFill>
        </p:spPr>
        <p:txBody>
          <a:bodyPr wrap="square" lIns="0" tIns="0" rIns="0" bIns="0" rtlCol="0"/>
          <a:lstStyle/>
          <a:p>
            <a:endParaRPr/>
          </a:p>
        </p:txBody>
      </p:sp>
      <p:sp>
        <p:nvSpPr>
          <p:cNvPr id="30" name="object 21">
            <a:extLst>
              <a:ext uri="{FF2B5EF4-FFF2-40B4-BE49-F238E27FC236}">
                <a16:creationId xmlns:a16="http://schemas.microsoft.com/office/drawing/2014/main" id="{ECDFE6B3-035C-1447-A2E1-5F1E00D73DFF}"/>
              </a:ext>
            </a:extLst>
          </p:cNvPr>
          <p:cNvSpPr/>
          <p:nvPr/>
        </p:nvSpPr>
        <p:spPr>
          <a:xfrm>
            <a:off x="2114115" y="5244038"/>
            <a:ext cx="1454331" cy="1276823"/>
          </a:xfrm>
          <a:prstGeom prst="rect">
            <a:avLst/>
          </a:prstGeom>
          <a:blipFill>
            <a:blip r:embed="rId9" cstate="print"/>
            <a:stretch>
              <a:fillRect/>
            </a:stretch>
          </a:blipFill>
          <a:ln w="28575">
            <a:solidFill>
              <a:schemeClr val="accent1"/>
            </a:solidFill>
          </a:ln>
        </p:spPr>
        <p:txBody>
          <a:bodyPr wrap="square" lIns="0" tIns="0" rIns="0" bIns="0" rtlCol="0"/>
          <a:lstStyle/>
          <a:p>
            <a:endParaRPr lang="fr-FR" dirty="0"/>
          </a:p>
          <a:p>
            <a:pPr algn="ctr"/>
            <a:r>
              <a:rPr lang="fr-FR" b="1" dirty="0"/>
              <a:t>Citoyenneté européenne</a:t>
            </a:r>
            <a:endParaRPr b="1"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8511285" y="6285991"/>
            <a:ext cx="168910" cy="193675"/>
          </a:xfrm>
          <a:prstGeom prst="rect">
            <a:avLst/>
          </a:prstGeom>
        </p:spPr>
        <p:txBody>
          <a:bodyPr vert="horz" wrap="square" lIns="0" tIns="12700" rIns="0" bIns="0" rtlCol="0">
            <a:spAutoFit/>
          </a:bodyPr>
          <a:lstStyle/>
          <a:p>
            <a:pPr marL="12700">
              <a:lnSpc>
                <a:spcPct val="100000"/>
              </a:lnSpc>
              <a:spcBef>
                <a:spcPts val="100"/>
              </a:spcBef>
            </a:pPr>
            <a:r>
              <a:rPr sz="1100" dirty="0">
                <a:solidFill>
                  <a:srgbClr val="888888"/>
                </a:solidFill>
                <a:latin typeface="Calibri"/>
                <a:cs typeface="Calibri"/>
              </a:rPr>
              <a:t>15</a:t>
            </a:r>
            <a:endParaRPr sz="1100">
              <a:latin typeface="Calibri"/>
              <a:cs typeface="Calibri"/>
            </a:endParaRPr>
          </a:p>
        </p:txBody>
      </p:sp>
      <p:sp>
        <p:nvSpPr>
          <p:cNvPr id="3" name="object 3"/>
          <p:cNvSpPr txBox="1">
            <a:spLocks noGrp="1"/>
          </p:cNvSpPr>
          <p:nvPr>
            <p:ph type="title"/>
          </p:nvPr>
        </p:nvSpPr>
        <p:spPr>
          <a:xfrm>
            <a:off x="539495" y="236220"/>
            <a:ext cx="7777480" cy="832485"/>
          </a:xfrm>
          <a:prstGeom prst="rect">
            <a:avLst/>
          </a:prstGeom>
          <a:solidFill>
            <a:srgbClr val="00A9C2"/>
          </a:solidFill>
          <a:ln w="9144">
            <a:solidFill>
              <a:srgbClr val="92D050"/>
            </a:solidFill>
          </a:ln>
        </p:spPr>
        <p:txBody>
          <a:bodyPr vert="horz" wrap="square" lIns="0" tIns="26669" rIns="0" bIns="0" rtlCol="0">
            <a:spAutoFit/>
          </a:bodyPr>
          <a:lstStyle/>
          <a:p>
            <a:pPr marL="3376929" marR="202565" indent="-3169285">
              <a:lnSpc>
                <a:spcPct val="100000"/>
              </a:lnSpc>
              <a:spcBef>
                <a:spcPts val="209"/>
              </a:spcBef>
              <a:tabLst>
                <a:tab pos="1877060" algn="l"/>
                <a:tab pos="6600825" algn="l"/>
              </a:tabLst>
            </a:pPr>
            <a:r>
              <a:rPr spc="-5" dirty="0"/>
              <a:t>3. </a:t>
            </a:r>
            <a:r>
              <a:rPr dirty="0"/>
              <a:t>EN</a:t>
            </a:r>
            <a:r>
              <a:rPr spc="-10" dirty="0"/>
              <a:t> </a:t>
            </a:r>
            <a:r>
              <a:rPr spc="-40" dirty="0"/>
              <a:t>ÉTANT	</a:t>
            </a:r>
            <a:r>
              <a:rPr spc="-20" dirty="0"/>
              <a:t>FÉDÉRATEUR </a:t>
            </a:r>
            <a:r>
              <a:rPr dirty="0"/>
              <a:t>SUR UN</a:t>
            </a:r>
            <a:r>
              <a:rPr spc="-30" dirty="0"/>
              <a:t> </a:t>
            </a:r>
            <a:r>
              <a:rPr spc="-15" dirty="0"/>
              <a:t>PROJET</a:t>
            </a:r>
            <a:r>
              <a:rPr spc="5" dirty="0"/>
              <a:t> </a:t>
            </a:r>
            <a:r>
              <a:rPr spc="-10" dirty="0"/>
              <a:t>PORTÉ	</a:t>
            </a:r>
            <a:r>
              <a:rPr spc="-60" dirty="0"/>
              <a:t>PAR</a:t>
            </a:r>
            <a:r>
              <a:rPr spc="-90" dirty="0"/>
              <a:t> </a:t>
            </a:r>
            <a:r>
              <a:rPr dirty="0"/>
              <a:t>UN  </a:t>
            </a:r>
            <a:r>
              <a:rPr spc="-5" dirty="0"/>
              <a:t>TUTEUR</a:t>
            </a:r>
          </a:p>
        </p:txBody>
      </p:sp>
      <p:sp>
        <p:nvSpPr>
          <p:cNvPr id="6" name="object 6"/>
          <p:cNvSpPr/>
          <p:nvPr/>
        </p:nvSpPr>
        <p:spPr>
          <a:xfrm>
            <a:off x="2282063" y="1709420"/>
            <a:ext cx="4076065" cy="4076065"/>
          </a:xfrm>
          <a:custGeom>
            <a:avLst/>
            <a:gdLst/>
            <a:ahLst/>
            <a:cxnLst/>
            <a:rect l="l" t="t" r="r" b="b"/>
            <a:pathLst>
              <a:path w="4076065" h="4076065">
                <a:moveTo>
                  <a:pt x="2037969" y="0"/>
                </a:moveTo>
                <a:lnTo>
                  <a:pt x="2086071" y="556"/>
                </a:lnTo>
                <a:lnTo>
                  <a:pt x="2133899" y="2218"/>
                </a:lnTo>
                <a:lnTo>
                  <a:pt x="2181443" y="4972"/>
                </a:lnTo>
                <a:lnTo>
                  <a:pt x="2228689" y="8807"/>
                </a:lnTo>
                <a:lnTo>
                  <a:pt x="2275625" y="13709"/>
                </a:lnTo>
                <a:lnTo>
                  <a:pt x="2322239" y="19668"/>
                </a:lnTo>
                <a:lnTo>
                  <a:pt x="2368518" y="26671"/>
                </a:lnTo>
                <a:lnTo>
                  <a:pt x="2414451" y="34706"/>
                </a:lnTo>
                <a:lnTo>
                  <a:pt x="2460025" y="43759"/>
                </a:lnTo>
                <a:lnTo>
                  <a:pt x="2505229" y="53820"/>
                </a:lnTo>
                <a:lnTo>
                  <a:pt x="2550048" y="64876"/>
                </a:lnTo>
                <a:lnTo>
                  <a:pt x="2594473" y="76914"/>
                </a:lnTo>
                <a:lnTo>
                  <a:pt x="2638489" y="89923"/>
                </a:lnTo>
                <a:lnTo>
                  <a:pt x="2682086" y="103890"/>
                </a:lnTo>
                <a:lnTo>
                  <a:pt x="2725251" y="118802"/>
                </a:lnTo>
                <a:lnTo>
                  <a:pt x="2767971" y="134649"/>
                </a:lnTo>
                <a:lnTo>
                  <a:pt x="2810234" y="151417"/>
                </a:lnTo>
                <a:lnTo>
                  <a:pt x="2852029" y="169094"/>
                </a:lnTo>
                <a:lnTo>
                  <a:pt x="2893342" y="187668"/>
                </a:lnTo>
                <a:lnTo>
                  <a:pt x="2934162" y="207127"/>
                </a:lnTo>
                <a:lnTo>
                  <a:pt x="2974476" y="227459"/>
                </a:lnTo>
                <a:lnTo>
                  <a:pt x="3014273" y="248651"/>
                </a:lnTo>
                <a:lnTo>
                  <a:pt x="3053540" y="270691"/>
                </a:lnTo>
                <a:lnTo>
                  <a:pt x="3092264" y="293566"/>
                </a:lnTo>
                <a:lnTo>
                  <a:pt x="3130434" y="317266"/>
                </a:lnTo>
                <a:lnTo>
                  <a:pt x="3168037" y="341777"/>
                </a:lnTo>
                <a:lnTo>
                  <a:pt x="3205061" y="367087"/>
                </a:lnTo>
                <a:lnTo>
                  <a:pt x="3241494" y="393183"/>
                </a:lnTo>
                <a:lnTo>
                  <a:pt x="3277323" y="420055"/>
                </a:lnTo>
                <a:lnTo>
                  <a:pt x="3312537" y="447689"/>
                </a:lnTo>
                <a:lnTo>
                  <a:pt x="3347123" y="476073"/>
                </a:lnTo>
                <a:lnTo>
                  <a:pt x="3381068" y="505195"/>
                </a:lnTo>
                <a:lnTo>
                  <a:pt x="3414362" y="535043"/>
                </a:lnTo>
                <a:lnTo>
                  <a:pt x="3446990" y="565605"/>
                </a:lnTo>
                <a:lnTo>
                  <a:pt x="3478942" y="596868"/>
                </a:lnTo>
                <a:lnTo>
                  <a:pt x="3510205" y="628820"/>
                </a:lnTo>
                <a:lnTo>
                  <a:pt x="3540767" y="661448"/>
                </a:lnTo>
                <a:lnTo>
                  <a:pt x="3570615" y="694742"/>
                </a:lnTo>
                <a:lnTo>
                  <a:pt x="3599737" y="728687"/>
                </a:lnTo>
                <a:lnTo>
                  <a:pt x="3628121" y="763273"/>
                </a:lnTo>
                <a:lnTo>
                  <a:pt x="3655755" y="798487"/>
                </a:lnTo>
                <a:lnTo>
                  <a:pt x="3682627" y="834316"/>
                </a:lnTo>
                <a:lnTo>
                  <a:pt x="3708723" y="870749"/>
                </a:lnTo>
                <a:lnTo>
                  <a:pt x="3734033" y="907773"/>
                </a:lnTo>
                <a:lnTo>
                  <a:pt x="3758544" y="945376"/>
                </a:lnTo>
                <a:lnTo>
                  <a:pt x="3782244" y="983546"/>
                </a:lnTo>
                <a:lnTo>
                  <a:pt x="3805119" y="1022270"/>
                </a:lnTo>
                <a:lnTo>
                  <a:pt x="3827159" y="1061537"/>
                </a:lnTo>
                <a:lnTo>
                  <a:pt x="3848351" y="1101334"/>
                </a:lnTo>
                <a:lnTo>
                  <a:pt x="3868683" y="1141648"/>
                </a:lnTo>
                <a:lnTo>
                  <a:pt x="3888142" y="1182468"/>
                </a:lnTo>
                <a:lnTo>
                  <a:pt x="3906716" y="1223781"/>
                </a:lnTo>
                <a:lnTo>
                  <a:pt x="3924393" y="1265576"/>
                </a:lnTo>
                <a:lnTo>
                  <a:pt x="3941161" y="1307839"/>
                </a:lnTo>
                <a:lnTo>
                  <a:pt x="3957008" y="1350559"/>
                </a:lnTo>
                <a:lnTo>
                  <a:pt x="3971920" y="1393724"/>
                </a:lnTo>
                <a:lnTo>
                  <a:pt x="3985887" y="1437321"/>
                </a:lnTo>
                <a:lnTo>
                  <a:pt x="3998896" y="1481337"/>
                </a:lnTo>
                <a:lnTo>
                  <a:pt x="4010934" y="1525762"/>
                </a:lnTo>
                <a:lnTo>
                  <a:pt x="4021990" y="1570581"/>
                </a:lnTo>
                <a:lnTo>
                  <a:pt x="4032051" y="1615785"/>
                </a:lnTo>
                <a:lnTo>
                  <a:pt x="4041104" y="1661359"/>
                </a:lnTo>
                <a:lnTo>
                  <a:pt x="4049139" y="1707292"/>
                </a:lnTo>
                <a:lnTo>
                  <a:pt x="4056142" y="1753571"/>
                </a:lnTo>
                <a:lnTo>
                  <a:pt x="4062101" y="1800185"/>
                </a:lnTo>
                <a:lnTo>
                  <a:pt x="4067003" y="1847121"/>
                </a:lnTo>
                <a:lnTo>
                  <a:pt x="4070838" y="1894367"/>
                </a:lnTo>
                <a:lnTo>
                  <a:pt x="4073592" y="1941911"/>
                </a:lnTo>
                <a:lnTo>
                  <a:pt x="4075254" y="1989739"/>
                </a:lnTo>
                <a:lnTo>
                  <a:pt x="4075811" y="2037841"/>
                </a:lnTo>
                <a:lnTo>
                  <a:pt x="4075254" y="2085944"/>
                </a:lnTo>
                <a:lnTo>
                  <a:pt x="4073592" y="2133773"/>
                </a:lnTo>
                <a:lnTo>
                  <a:pt x="4070838" y="2181316"/>
                </a:lnTo>
                <a:lnTo>
                  <a:pt x="4067003" y="2228563"/>
                </a:lnTo>
                <a:lnTo>
                  <a:pt x="4062101" y="2275499"/>
                </a:lnTo>
                <a:lnTo>
                  <a:pt x="4056142" y="2322113"/>
                </a:lnTo>
                <a:lnTo>
                  <a:pt x="4049139" y="2368393"/>
                </a:lnTo>
                <a:lnTo>
                  <a:pt x="4041104" y="2414327"/>
                </a:lnTo>
                <a:lnTo>
                  <a:pt x="4032051" y="2459902"/>
                </a:lnTo>
                <a:lnTo>
                  <a:pt x="4021990" y="2505106"/>
                </a:lnTo>
                <a:lnTo>
                  <a:pt x="4010934" y="2549926"/>
                </a:lnTo>
                <a:lnTo>
                  <a:pt x="3998896" y="2594352"/>
                </a:lnTo>
                <a:lnTo>
                  <a:pt x="3985887" y="2638369"/>
                </a:lnTo>
                <a:lnTo>
                  <a:pt x="3971920" y="2681967"/>
                </a:lnTo>
                <a:lnTo>
                  <a:pt x="3957008" y="2725133"/>
                </a:lnTo>
                <a:lnTo>
                  <a:pt x="3941161" y="2767854"/>
                </a:lnTo>
                <a:lnTo>
                  <a:pt x="3924393" y="2810118"/>
                </a:lnTo>
                <a:lnTo>
                  <a:pt x="3906716" y="2851914"/>
                </a:lnTo>
                <a:lnTo>
                  <a:pt x="3888142" y="2893229"/>
                </a:lnTo>
                <a:lnTo>
                  <a:pt x="3868683" y="2934050"/>
                </a:lnTo>
                <a:lnTo>
                  <a:pt x="3848351" y="2974366"/>
                </a:lnTo>
                <a:lnTo>
                  <a:pt x="3827159" y="3014164"/>
                </a:lnTo>
                <a:lnTo>
                  <a:pt x="3805119" y="3053432"/>
                </a:lnTo>
                <a:lnTo>
                  <a:pt x="3782244" y="3092158"/>
                </a:lnTo>
                <a:lnTo>
                  <a:pt x="3758544" y="3130329"/>
                </a:lnTo>
                <a:lnTo>
                  <a:pt x="3734033" y="3167933"/>
                </a:lnTo>
                <a:lnTo>
                  <a:pt x="3708723" y="3204959"/>
                </a:lnTo>
                <a:lnTo>
                  <a:pt x="3682627" y="3241393"/>
                </a:lnTo>
                <a:lnTo>
                  <a:pt x="3655755" y="3277224"/>
                </a:lnTo>
                <a:lnTo>
                  <a:pt x="3628121" y="3312440"/>
                </a:lnTo>
                <a:lnTo>
                  <a:pt x="3599737" y="3347027"/>
                </a:lnTo>
                <a:lnTo>
                  <a:pt x="3570615" y="3380975"/>
                </a:lnTo>
                <a:lnTo>
                  <a:pt x="3540767" y="3414269"/>
                </a:lnTo>
                <a:lnTo>
                  <a:pt x="3510205" y="3446900"/>
                </a:lnTo>
                <a:lnTo>
                  <a:pt x="3478942" y="3478853"/>
                </a:lnTo>
                <a:lnTo>
                  <a:pt x="3446990" y="3510118"/>
                </a:lnTo>
                <a:lnTo>
                  <a:pt x="3414362" y="3540681"/>
                </a:lnTo>
                <a:lnTo>
                  <a:pt x="3381068" y="3570531"/>
                </a:lnTo>
                <a:lnTo>
                  <a:pt x="3347123" y="3599654"/>
                </a:lnTo>
                <a:lnTo>
                  <a:pt x="3312537" y="3628040"/>
                </a:lnTo>
                <a:lnTo>
                  <a:pt x="3277323" y="3655676"/>
                </a:lnTo>
                <a:lnTo>
                  <a:pt x="3241494" y="3682549"/>
                </a:lnTo>
                <a:lnTo>
                  <a:pt x="3205061" y="3708647"/>
                </a:lnTo>
                <a:lnTo>
                  <a:pt x="3168037" y="3733959"/>
                </a:lnTo>
                <a:lnTo>
                  <a:pt x="3130434" y="3758471"/>
                </a:lnTo>
                <a:lnTo>
                  <a:pt x="3092264" y="3782172"/>
                </a:lnTo>
                <a:lnTo>
                  <a:pt x="3053540" y="3805049"/>
                </a:lnTo>
                <a:lnTo>
                  <a:pt x="3014273" y="3827091"/>
                </a:lnTo>
                <a:lnTo>
                  <a:pt x="2974476" y="3848284"/>
                </a:lnTo>
                <a:lnTo>
                  <a:pt x="2934162" y="3868617"/>
                </a:lnTo>
                <a:lnTo>
                  <a:pt x="2893342" y="3888077"/>
                </a:lnTo>
                <a:lnTo>
                  <a:pt x="2852029" y="3906653"/>
                </a:lnTo>
                <a:lnTo>
                  <a:pt x="2810234" y="3924331"/>
                </a:lnTo>
                <a:lnTo>
                  <a:pt x="2767971" y="3941100"/>
                </a:lnTo>
                <a:lnTo>
                  <a:pt x="2725251" y="3956948"/>
                </a:lnTo>
                <a:lnTo>
                  <a:pt x="2682086" y="3971862"/>
                </a:lnTo>
                <a:lnTo>
                  <a:pt x="2638489" y="3985830"/>
                </a:lnTo>
                <a:lnTo>
                  <a:pt x="2594473" y="3998839"/>
                </a:lnTo>
                <a:lnTo>
                  <a:pt x="2550048" y="4010878"/>
                </a:lnTo>
                <a:lnTo>
                  <a:pt x="2505229" y="4021935"/>
                </a:lnTo>
                <a:lnTo>
                  <a:pt x="2460025" y="4031996"/>
                </a:lnTo>
                <a:lnTo>
                  <a:pt x="2414451" y="4041051"/>
                </a:lnTo>
                <a:lnTo>
                  <a:pt x="2368518" y="4049086"/>
                </a:lnTo>
                <a:lnTo>
                  <a:pt x="2322239" y="4056089"/>
                </a:lnTo>
                <a:lnTo>
                  <a:pt x="2275625" y="4062049"/>
                </a:lnTo>
                <a:lnTo>
                  <a:pt x="2228689" y="4066952"/>
                </a:lnTo>
                <a:lnTo>
                  <a:pt x="2181443" y="4070787"/>
                </a:lnTo>
                <a:lnTo>
                  <a:pt x="2133899" y="4073541"/>
                </a:lnTo>
                <a:lnTo>
                  <a:pt x="2086071" y="4075203"/>
                </a:lnTo>
                <a:lnTo>
                  <a:pt x="2037969" y="4075760"/>
                </a:lnTo>
                <a:lnTo>
                  <a:pt x="1989861" y="4075203"/>
                </a:lnTo>
                <a:lnTo>
                  <a:pt x="1942027" y="4073541"/>
                </a:lnTo>
                <a:lnTo>
                  <a:pt x="1894478" y="4070787"/>
                </a:lnTo>
                <a:lnTo>
                  <a:pt x="1847228" y="4066952"/>
                </a:lnTo>
                <a:lnTo>
                  <a:pt x="1800287" y="4062049"/>
                </a:lnTo>
                <a:lnTo>
                  <a:pt x="1753668" y="4056089"/>
                </a:lnTo>
                <a:lnTo>
                  <a:pt x="1707384" y="4049086"/>
                </a:lnTo>
                <a:lnTo>
                  <a:pt x="1661447" y="4041051"/>
                </a:lnTo>
                <a:lnTo>
                  <a:pt x="1615869" y="4031996"/>
                </a:lnTo>
                <a:lnTo>
                  <a:pt x="1570661" y="4021935"/>
                </a:lnTo>
                <a:lnTo>
                  <a:pt x="1525838" y="4010878"/>
                </a:lnTo>
                <a:lnTo>
                  <a:pt x="1481409" y="3998839"/>
                </a:lnTo>
                <a:lnTo>
                  <a:pt x="1437389" y="3985830"/>
                </a:lnTo>
                <a:lnTo>
                  <a:pt x="1393789" y="3971862"/>
                </a:lnTo>
                <a:lnTo>
                  <a:pt x="1350621" y="3956948"/>
                </a:lnTo>
                <a:lnTo>
                  <a:pt x="1307898" y="3941100"/>
                </a:lnTo>
                <a:lnTo>
                  <a:pt x="1265631" y="3924331"/>
                </a:lnTo>
                <a:lnTo>
                  <a:pt x="1223834" y="3906653"/>
                </a:lnTo>
                <a:lnTo>
                  <a:pt x="1182517" y="3888077"/>
                </a:lnTo>
                <a:lnTo>
                  <a:pt x="1141694" y="3868617"/>
                </a:lnTo>
                <a:lnTo>
                  <a:pt x="1101377" y="3848284"/>
                </a:lnTo>
                <a:lnTo>
                  <a:pt x="1061578" y="3827091"/>
                </a:lnTo>
                <a:lnTo>
                  <a:pt x="1022309" y="3805049"/>
                </a:lnTo>
                <a:lnTo>
                  <a:pt x="983582" y="3782172"/>
                </a:lnTo>
                <a:lnTo>
                  <a:pt x="945410" y="3758471"/>
                </a:lnTo>
                <a:lnTo>
                  <a:pt x="907805" y="3733959"/>
                </a:lnTo>
                <a:lnTo>
                  <a:pt x="870779" y="3708647"/>
                </a:lnTo>
                <a:lnTo>
                  <a:pt x="834344" y="3682549"/>
                </a:lnTo>
                <a:lnTo>
                  <a:pt x="798512" y="3655676"/>
                </a:lnTo>
                <a:lnTo>
                  <a:pt x="763297" y="3628040"/>
                </a:lnTo>
                <a:lnTo>
                  <a:pt x="728709" y="3599654"/>
                </a:lnTo>
                <a:lnTo>
                  <a:pt x="694762" y="3570531"/>
                </a:lnTo>
                <a:lnTo>
                  <a:pt x="661467" y="3540681"/>
                </a:lnTo>
                <a:lnTo>
                  <a:pt x="628837" y="3510118"/>
                </a:lnTo>
                <a:lnTo>
                  <a:pt x="596884" y="3478853"/>
                </a:lnTo>
                <a:lnTo>
                  <a:pt x="565619" y="3446900"/>
                </a:lnTo>
                <a:lnTo>
                  <a:pt x="535057" y="3414269"/>
                </a:lnTo>
                <a:lnTo>
                  <a:pt x="505208" y="3380975"/>
                </a:lnTo>
                <a:lnTo>
                  <a:pt x="476084" y="3347027"/>
                </a:lnTo>
                <a:lnTo>
                  <a:pt x="447699" y="3312440"/>
                </a:lnTo>
                <a:lnTo>
                  <a:pt x="420064" y="3277224"/>
                </a:lnTo>
                <a:lnTo>
                  <a:pt x="393191" y="3241393"/>
                </a:lnTo>
                <a:lnTo>
                  <a:pt x="367094" y="3204959"/>
                </a:lnTo>
                <a:lnTo>
                  <a:pt x="341783" y="3167933"/>
                </a:lnTo>
                <a:lnTo>
                  <a:pt x="317272" y="3130329"/>
                </a:lnTo>
                <a:lnTo>
                  <a:pt x="293571" y="3092158"/>
                </a:lnTo>
                <a:lnTo>
                  <a:pt x="270695" y="3053432"/>
                </a:lnTo>
                <a:lnTo>
                  <a:pt x="248655" y="3014164"/>
                </a:lnTo>
                <a:lnTo>
                  <a:pt x="227462" y="2974366"/>
                </a:lnTo>
                <a:lnTo>
                  <a:pt x="207130" y="2934050"/>
                </a:lnTo>
                <a:lnTo>
                  <a:pt x="187671" y="2893229"/>
                </a:lnTo>
                <a:lnTo>
                  <a:pt x="169096" y="2851914"/>
                </a:lnTo>
                <a:lnTo>
                  <a:pt x="151419" y="2810118"/>
                </a:lnTo>
                <a:lnTo>
                  <a:pt x="134650" y="2767854"/>
                </a:lnTo>
                <a:lnTo>
                  <a:pt x="118804" y="2725133"/>
                </a:lnTo>
                <a:lnTo>
                  <a:pt x="103891" y="2681967"/>
                </a:lnTo>
                <a:lnTo>
                  <a:pt x="89924" y="2638369"/>
                </a:lnTo>
                <a:lnTo>
                  <a:pt x="76915" y="2594352"/>
                </a:lnTo>
                <a:lnTo>
                  <a:pt x="64876" y="2549926"/>
                </a:lnTo>
                <a:lnTo>
                  <a:pt x="53820" y="2505106"/>
                </a:lnTo>
                <a:lnTo>
                  <a:pt x="43760" y="2459902"/>
                </a:lnTo>
                <a:lnTo>
                  <a:pt x="34706" y="2414327"/>
                </a:lnTo>
                <a:lnTo>
                  <a:pt x="26671" y="2368393"/>
                </a:lnTo>
                <a:lnTo>
                  <a:pt x="19669" y="2322113"/>
                </a:lnTo>
                <a:lnTo>
                  <a:pt x="13710" y="2275499"/>
                </a:lnTo>
                <a:lnTo>
                  <a:pt x="8807" y="2228563"/>
                </a:lnTo>
                <a:lnTo>
                  <a:pt x="4972" y="2181316"/>
                </a:lnTo>
                <a:lnTo>
                  <a:pt x="2218" y="2133773"/>
                </a:lnTo>
                <a:lnTo>
                  <a:pt x="556" y="2085944"/>
                </a:lnTo>
                <a:lnTo>
                  <a:pt x="0" y="2037841"/>
                </a:lnTo>
                <a:lnTo>
                  <a:pt x="525" y="1991383"/>
                </a:lnTo>
                <a:lnTo>
                  <a:pt x="2111" y="1944973"/>
                </a:lnTo>
                <a:lnTo>
                  <a:pt x="4768" y="1898610"/>
                </a:lnTo>
                <a:lnTo>
                  <a:pt x="8509" y="1852294"/>
                </a:lnTo>
                <a:lnTo>
                  <a:pt x="1023238" y="1945131"/>
                </a:lnTo>
                <a:lnTo>
                  <a:pt x="1019970" y="1992992"/>
                </a:lnTo>
                <a:lnTo>
                  <a:pt x="1018930" y="2040484"/>
                </a:lnTo>
                <a:lnTo>
                  <a:pt x="1020074" y="2087554"/>
                </a:lnTo>
                <a:lnTo>
                  <a:pt x="1023358" y="2134147"/>
                </a:lnTo>
                <a:lnTo>
                  <a:pt x="1028739" y="2180213"/>
                </a:lnTo>
                <a:lnTo>
                  <a:pt x="1036171" y="2225696"/>
                </a:lnTo>
                <a:lnTo>
                  <a:pt x="1045610" y="2270544"/>
                </a:lnTo>
                <a:lnTo>
                  <a:pt x="1057012" y="2314704"/>
                </a:lnTo>
                <a:lnTo>
                  <a:pt x="1070333" y="2358123"/>
                </a:lnTo>
                <a:lnTo>
                  <a:pt x="1085528" y="2400747"/>
                </a:lnTo>
                <a:lnTo>
                  <a:pt x="1102554" y="2442523"/>
                </a:lnTo>
                <a:lnTo>
                  <a:pt x="1121366" y="2483398"/>
                </a:lnTo>
                <a:lnTo>
                  <a:pt x="1141919" y="2523320"/>
                </a:lnTo>
                <a:lnTo>
                  <a:pt x="1164170" y="2562234"/>
                </a:lnTo>
                <a:lnTo>
                  <a:pt x="1188074" y="2600087"/>
                </a:lnTo>
                <a:lnTo>
                  <a:pt x="1213586" y="2636827"/>
                </a:lnTo>
                <a:lnTo>
                  <a:pt x="1240664" y="2672400"/>
                </a:lnTo>
                <a:lnTo>
                  <a:pt x="1269261" y="2706753"/>
                </a:lnTo>
                <a:lnTo>
                  <a:pt x="1299335" y="2739833"/>
                </a:lnTo>
                <a:lnTo>
                  <a:pt x="1330841" y="2771587"/>
                </a:lnTo>
                <a:lnTo>
                  <a:pt x="1363734" y="2801961"/>
                </a:lnTo>
                <a:lnTo>
                  <a:pt x="1397970" y="2830902"/>
                </a:lnTo>
                <a:lnTo>
                  <a:pt x="1433505" y="2858358"/>
                </a:lnTo>
                <a:lnTo>
                  <a:pt x="1470295" y="2884274"/>
                </a:lnTo>
                <a:lnTo>
                  <a:pt x="1508295" y="2908599"/>
                </a:lnTo>
                <a:lnTo>
                  <a:pt x="1547462" y="2931278"/>
                </a:lnTo>
                <a:lnTo>
                  <a:pt x="1587750" y="2952258"/>
                </a:lnTo>
                <a:lnTo>
                  <a:pt x="1629116" y="2971487"/>
                </a:lnTo>
                <a:lnTo>
                  <a:pt x="1671515" y="2988910"/>
                </a:lnTo>
                <a:lnTo>
                  <a:pt x="1714903" y="3004476"/>
                </a:lnTo>
                <a:lnTo>
                  <a:pt x="1759237" y="3018130"/>
                </a:lnTo>
                <a:lnTo>
                  <a:pt x="1804470" y="3029820"/>
                </a:lnTo>
                <a:lnTo>
                  <a:pt x="1850560" y="3039492"/>
                </a:lnTo>
                <a:lnTo>
                  <a:pt x="1897462" y="3047094"/>
                </a:lnTo>
                <a:lnTo>
                  <a:pt x="1945132" y="3052572"/>
                </a:lnTo>
                <a:lnTo>
                  <a:pt x="1992993" y="3055840"/>
                </a:lnTo>
                <a:lnTo>
                  <a:pt x="2040485" y="3056880"/>
                </a:lnTo>
                <a:lnTo>
                  <a:pt x="2087556" y="3055736"/>
                </a:lnTo>
                <a:lnTo>
                  <a:pt x="2134152" y="3052452"/>
                </a:lnTo>
                <a:lnTo>
                  <a:pt x="2180219" y="3047071"/>
                </a:lnTo>
                <a:lnTo>
                  <a:pt x="2225705" y="3039639"/>
                </a:lnTo>
                <a:lnTo>
                  <a:pt x="2270556" y="3030200"/>
                </a:lnTo>
                <a:lnTo>
                  <a:pt x="2314719" y="3018798"/>
                </a:lnTo>
                <a:lnTo>
                  <a:pt x="2358141" y="3005477"/>
                </a:lnTo>
                <a:lnTo>
                  <a:pt x="2400769" y="2990282"/>
                </a:lnTo>
                <a:lnTo>
                  <a:pt x="2442549" y="2973256"/>
                </a:lnTo>
                <a:lnTo>
                  <a:pt x="2483428" y="2954444"/>
                </a:lnTo>
                <a:lnTo>
                  <a:pt x="2523353" y="2933891"/>
                </a:lnTo>
                <a:lnTo>
                  <a:pt x="2562270" y="2911640"/>
                </a:lnTo>
                <a:lnTo>
                  <a:pt x="2600127" y="2887736"/>
                </a:lnTo>
                <a:lnTo>
                  <a:pt x="2636870" y="2862224"/>
                </a:lnTo>
                <a:lnTo>
                  <a:pt x="2672446" y="2835146"/>
                </a:lnTo>
                <a:lnTo>
                  <a:pt x="2706802" y="2806549"/>
                </a:lnTo>
                <a:lnTo>
                  <a:pt x="2739884" y="2776475"/>
                </a:lnTo>
                <a:lnTo>
                  <a:pt x="2771640" y="2744969"/>
                </a:lnTo>
                <a:lnTo>
                  <a:pt x="2802016" y="2712076"/>
                </a:lnTo>
                <a:lnTo>
                  <a:pt x="2830958" y="2677840"/>
                </a:lnTo>
                <a:lnTo>
                  <a:pt x="2858414" y="2642305"/>
                </a:lnTo>
                <a:lnTo>
                  <a:pt x="2884331" y="2605515"/>
                </a:lnTo>
                <a:lnTo>
                  <a:pt x="2908654" y="2567515"/>
                </a:lnTo>
                <a:lnTo>
                  <a:pt x="2931332" y="2528348"/>
                </a:lnTo>
                <a:lnTo>
                  <a:pt x="2952310" y="2488060"/>
                </a:lnTo>
                <a:lnTo>
                  <a:pt x="2971535" y="2446694"/>
                </a:lnTo>
                <a:lnTo>
                  <a:pt x="2988955" y="2404295"/>
                </a:lnTo>
                <a:lnTo>
                  <a:pt x="3004516" y="2360907"/>
                </a:lnTo>
                <a:lnTo>
                  <a:pt x="3018164" y="2316573"/>
                </a:lnTo>
                <a:lnTo>
                  <a:pt x="3029847" y="2271340"/>
                </a:lnTo>
                <a:lnTo>
                  <a:pt x="3039512" y="2225250"/>
                </a:lnTo>
                <a:lnTo>
                  <a:pt x="3047104" y="2178348"/>
                </a:lnTo>
                <a:lnTo>
                  <a:pt x="3052572" y="2130679"/>
                </a:lnTo>
                <a:lnTo>
                  <a:pt x="3055840" y="2082807"/>
                </a:lnTo>
                <a:lnTo>
                  <a:pt x="3056880" y="2035305"/>
                </a:lnTo>
                <a:lnTo>
                  <a:pt x="3055736" y="1988227"/>
                </a:lnTo>
                <a:lnTo>
                  <a:pt x="3052452" y="1941624"/>
                </a:lnTo>
                <a:lnTo>
                  <a:pt x="3047071" y="1895550"/>
                </a:lnTo>
                <a:lnTo>
                  <a:pt x="3039639" y="1850059"/>
                </a:lnTo>
                <a:lnTo>
                  <a:pt x="3030200" y="1805204"/>
                </a:lnTo>
                <a:lnTo>
                  <a:pt x="3018798" y="1761037"/>
                </a:lnTo>
                <a:lnTo>
                  <a:pt x="3005477" y="1717612"/>
                </a:lnTo>
                <a:lnTo>
                  <a:pt x="2990282" y="1674983"/>
                </a:lnTo>
                <a:lnTo>
                  <a:pt x="2973256" y="1633201"/>
                </a:lnTo>
                <a:lnTo>
                  <a:pt x="2954444" y="1592321"/>
                </a:lnTo>
                <a:lnTo>
                  <a:pt x="2933891" y="1552395"/>
                </a:lnTo>
                <a:lnTo>
                  <a:pt x="2911640" y="1513477"/>
                </a:lnTo>
                <a:lnTo>
                  <a:pt x="2887736" y="1475620"/>
                </a:lnTo>
                <a:lnTo>
                  <a:pt x="2862224" y="1438876"/>
                </a:lnTo>
                <a:lnTo>
                  <a:pt x="2835146" y="1403300"/>
                </a:lnTo>
                <a:lnTo>
                  <a:pt x="2806549" y="1368944"/>
                </a:lnTo>
                <a:lnTo>
                  <a:pt x="2776475" y="1335862"/>
                </a:lnTo>
                <a:lnTo>
                  <a:pt x="2744969" y="1304106"/>
                </a:lnTo>
                <a:lnTo>
                  <a:pt x="2712076" y="1273730"/>
                </a:lnTo>
                <a:lnTo>
                  <a:pt x="2677840" y="1244787"/>
                </a:lnTo>
                <a:lnTo>
                  <a:pt x="2642305" y="1217330"/>
                </a:lnTo>
                <a:lnTo>
                  <a:pt x="2605515" y="1191413"/>
                </a:lnTo>
                <a:lnTo>
                  <a:pt x="2567515" y="1167087"/>
                </a:lnTo>
                <a:lnTo>
                  <a:pt x="2528348" y="1144408"/>
                </a:lnTo>
                <a:lnTo>
                  <a:pt x="2488060" y="1123427"/>
                </a:lnTo>
                <a:lnTo>
                  <a:pt x="2446694" y="1104197"/>
                </a:lnTo>
                <a:lnTo>
                  <a:pt x="2404295" y="1086773"/>
                </a:lnTo>
                <a:lnTo>
                  <a:pt x="2360907" y="1071207"/>
                </a:lnTo>
                <a:lnTo>
                  <a:pt x="2316573" y="1057553"/>
                </a:lnTo>
                <a:lnTo>
                  <a:pt x="2271340" y="1045863"/>
                </a:lnTo>
                <a:lnTo>
                  <a:pt x="2225250" y="1036191"/>
                </a:lnTo>
                <a:lnTo>
                  <a:pt x="2178348" y="1028589"/>
                </a:lnTo>
                <a:lnTo>
                  <a:pt x="2130679" y="1023112"/>
                </a:lnTo>
                <a:lnTo>
                  <a:pt x="2084323" y="1019968"/>
                </a:lnTo>
                <a:lnTo>
                  <a:pt x="2037969" y="1018920"/>
                </a:lnTo>
                <a:lnTo>
                  <a:pt x="2037969" y="0"/>
                </a:lnTo>
                <a:close/>
              </a:path>
            </a:pathLst>
          </a:custGeom>
          <a:ln w="19812">
            <a:solidFill>
              <a:srgbClr val="FFFFFF"/>
            </a:solidFill>
          </a:ln>
        </p:spPr>
        <p:txBody>
          <a:bodyPr wrap="square" lIns="0" tIns="0" rIns="0" bIns="0" rtlCol="0"/>
          <a:lstStyle/>
          <a:p>
            <a:endParaRPr/>
          </a:p>
        </p:txBody>
      </p:sp>
      <p:sp>
        <p:nvSpPr>
          <p:cNvPr id="8" name="object 8"/>
          <p:cNvSpPr/>
          <p:nvPr/>
        </p:nvSpPr>
        <p:spPr>
          <a:xfrm>
            <a:off x="2290572" y="2174494"/>
            <a:ext cx="1381760" cy="1480185"/>
          </a:xfrm>
          <a:custGeom>
            <a:avLst/>
            <a:gdLst/>
            <a:ahLst/>
            <a:cxnLst/>
            <a:rect l="l" t="t" r="r" b="b"/>
            <a:pathLst>
              <a:path w="1381760" h="1480185">
                <a:moveTo>
                  <a:pt x="0" y="1387220"/>
                </a:moveTo>
                <a:lnTo>
                  <a:pt x="5092" y="1338087"/>
                </a:lnTo>
                <a:lnTo>
                  <a:pt x="11357" y="1289205"/>
                </a:lnTo>
                <a:lnTo>
                  <a:pt x="18785" y="1240594"/>
                </a:lnTo>
                <a:lnTo>
                  <a:pt x="27366" y="1192271"/>
                </a:lnTo>
                <a:lnTo>
                  <a:pt x="37090" y="1144256"/>
                </a:lnTo>
                <a:lnTo>
                  <a:pt x="47947" y="1096566"/>
                </a:lnTo>
                <a:lnTo>
                  <a:pt x="59928" y="1049221"/>
                </a:lnTo>
                <a:lnTo>
                  <a:pt x="73023" y="1002239"/>
                </a:lnTo>
                <a:lnTo>
                  <a:pt x="87221" y="955638"/>
                </a:lnTo>
                <a:lnTo>
                  <a:pt x="102514" y="909438"/>
                </a:lnTo>
                <a:lnTo>
                  <a:pt x="118890" y="863656"/>
                </a:lnTo>
                <a:lnTo>
                  <a:pt x="136341" y="818312"/>
                </a:lnTo>
                <a:lnTo>
                  <a:pt x="154857" y="773423"/>
                </a:lnTo>
                <a:lnTo>
                  <a:pt x="174427" y="729009"/>
                </a:lnTo>
                <a:lnTo>
                  <a:pt x="195041" y="685088"/>
                </a:lnTo>
                <a:lnTo>
                  <a:pt x="216691" y="641679"/>
                </a:lnTo>
                <a:lnTo>
                  <a:pt x="239366" y="598800"/>
                </a:lnTo>
                <a:lnTo>
                  <a:pt x="263056" y="556470"/>
                </a:lnTo>
                <a:lnTo>
                  <a:pt x="287752" y="514707"/>
                </a:lnTo>
                <a:lnTo>
                  <a:pt x="313443" y="473530"/>
                </a:lnTo>
                <a:lnTo>
                  <a:pt x="340120" y="432957"/>
                </a:lnTo>
                <a:lnTo>
                  <a:pt x="367773" y="393008"/>
                </a:lnTo>
                <a:lnTo>
                  <a:pt x="396392" y="353700"/>
                </a:lnTo>
                <a:lnTo>
                  <a:pt x="425967" y="315053"/>
                </a:lnTo>
                <a:lnTo>
                  <a:pt x="456488" y="277084"/>
                </a:lnTo>
                <a:lnTo>
                  <a:pt x="487947" y="239813"/>
                </a:lnTo>
                <a:lnTo>
                  <a:pt x="520332" y="203257"/>
                </a:lnTo>
                <a:lnTo>
                  <a:pt x="553633" y="167436"/>
                </a:lnTo>
                <a:lnTo>
                  <a:pt x="587842" y="132368"/>
                </a:lnTo>
                <a:lnTo>
                  <a:pt x="622948" y="98072"/>
                </a:lnTo>
                <a:lnTo>
                  <a:pt x="658942" y="64566"/>
                </a:lnTo>
                <a:lnTo>
                  <a:pt x="695813" y="31869"/>
                </a:lnTo>
                <a:lnTo>
                  <a:pt x="733551" y="0"/>
                </a:lnTo>
                <a:lnTo>
                  <a:pt x="1381505" y="786383"/>
                </a:lnTo>
                <a:lnTo>
                  <a:pt x="1343063" y="819702"/>
                </a:lnTo>
                <a:lnTo>
                  <a:pt x="1306488" y="854736"/>
                </a:lnTo>
                <a:lnTo>
                  <a:pt x="1271824" y="891407"/>
                </a:lnTo>
                <a:lnTo>
                  <a:pt x="1239115" y="929632"/>
                </a:lnTo>
                <a:lnTo>
                  <a:pt x="1208402" y="969330"/>
                </a:lnTo>
                <a:lnTo>
                  <a:pt x="1179730" y="1010420"/>
                </a:lnTo>
                <a:lnTo>
                  <a:pt x="1153142" y="1052822"/>
                </a:lnTo>
                <a:lnTo>
                  <a:pt x="1128680" y="1096454"/>
                </a:lnTo>
                <a:lnTo>
                  <a:pt x="1106389" y="1141235"/>
                </a:lnTo>
                <a:lnTo>
                  <a:pt x="1086310" y="1187083"/>
                </a:lnTo>
                <a:lnTo>
                  <a:pt x="1068487" y="1233919"/>
                </a:lnTo>
                <a:lnTo>
                  <a:pt x="1052964" y="1281660"/>
                </a:lnTo>
                <a:lnTo>
                  <a:pt x="1039784" y="1330225"/>
                </a:lnTo>
                <a:lnTo>
                  <a:pt x="1028989" y="1379534"/>
                </a:lnTo>
                <a:lnTo>
                  <a:pt x="1020623" y="1429505"/>
                </a:lnTo>
                <a:lnTo>
                  <a:pt x="1014729" y="1480057"/>
                </a:lnTo>
                <a:lnTo>
                  <a:pt x="0" y="1387220"/>
                </a:lnTo>
                <a:close/>
              </a:path>
            </a:pathLst>
          </a:custGeom>
          <a:ln w="19812">
            <a:solidFill>
              <a:srgbClr val="FFFFFF"/>
            </a:solidFill>
          </a:ln>
        </p:spPr>
        <p:txBody>
          <a:bodyPr wrap="square" lIns="0" tIns="0" rIns="0" bIns="0" rtlCol="0"/>
          <a:lstStyle/>
          <a:p>
            <a:endParaRPr/>
          </a:p>
        </p:txBody>
      </p:sp>
      <p:sp>
        <p:nvSpPr>
          <p:cNvPr id="10" name="object 10"/>
          <p:cNvSpPr/>
          <p:nvPr/>
        </p:nvSpPr>
        <p:spPr>
          <a:xfrm>
            <a:off x="3024123" y="1713229"/>
            <a:ext cx="1234440" cy="1247775"/>
          </a:xfrm>
          <a:custGeom>
            <a:avLst/>
            <a:gdLst/>
            <a:ahLst/>
            <a:cxnLst/>
            <a:rect l="l" t="t" r="r" b="b"/>
            <a:pathLst>
              <a:path w="1234439" h="1247775">
                <a:moveTo>
                  <a:pt x="0" y="461264"/>
                </a:moveTo>
                <a:lnTo>
                  <a:pt x="38677" y="430183"/>
                </a:lnTo>
                <a:lnTo>
                  <a:pt x="78026" y="400107"/>
                </a:lnTo>
                <a:lnTo>
                  <a:pt x="118027" y="371041"/>
                </a:lnTo>
                <a:lnTo>
                  <a:pt x="158661" y="342995"/>
                </a:lnTo>
                <a:lnTo>
                  <a:pt x="199906" y="315976"/>
                </a:lnTo>
                <a:lnTo>
                  <a:pt x="241743" y="289992"/>
                </a:lnTo>
                <a:lnTo>
                  <a:pt x="284152" y="265052"/>
                </a:lnTo>
                <a:lnTo>
                  <a:pt x="327114" y="241163"/>
                </a:lnTo>
                <a:lnTo>
                  <a:pt x="370607" y="218332"/>
                </a:lnTo>
                <a:lnTo>
                  <a:pt x="414611" y="196569"/>
                </a:lnTo>
                <a:lnTo>
                  <a:pt x="459108" y="175881"/>
                </a:lnTo>
                <a:lnTo>
                  <a:pt x="504077" y="156277"/>
                </a:lnTo>
                <a:lnTo>
                  <a:pt x="549497" y="137763"/>
                </a:lnTo>
                <a:lnTo>
                  <a:pt x="595349" y="120348"/>
                </a:lnTo>
                <a:lnTo>
                  <a:pt x="641612" y="104040"/>
                </a:lnTo>
                <a:lnTo>
                  <a:pt x="688268" y="88847"/>
                </a:lnTo>
                <a:lnTo>
                  <a:pt x="735295" y="74778"/>
                </a:lnTo>
                <a:lnTo>
                  <a:pt x="782673" y="61839"/>
                </a:lnTo>
                <a:lnTo>
                  <a:pt x="830383" y="50039"/>
                </a:lnTo>
                <a:lnTo>
                  <a:pt x="878405" y="39386"/>
                </a:lnTo>
                <a:lnTo>
                  <a:pt x="926718" y="29888"/>
                </a:lnTo>
                <a:lnTo>
                  <a:pt x="975303" y="21553"/>
                </a:lnTo>
                <a:lnTo>
                  <a:pt x="1024139" y="14388"/>
                </a:lnTo>
                <a:lnTo>
                  <a:pt x="1073206" y="8402"/>
                </a:lnTo>
                <a:lnTo>
                  <a:pt x="1122485" y="3604"/>
                </a:lnTo>
                <a:lnTo>
                  <a:pt x="1171955" y="0"/>
                </a:lnTo>
                <a:lnTo>
                  <a:pt x="1233931" y="1017016"/>
                </a:lnTo>
                <a:lnTo>
                  <a:pt x="1184557" y="1021230"/>
                </a:lnTo>
                <a:lnTo>
                  <a:pt x="1135605" y="1027817"/>
                </a:lnTo>
                <a:lnTo>
                  <a:pt x="1087156" y="1036743"/>
                </a:lnTo>
                <a:lnTo>
                  <a:pt x="1039290" y="1047976"/>
                </a:lnTo>
                <a:lnTo>
                  <a:pt x="992088" y="1061485"/>
                </a:lnTo>
                <a:lnTo>
                  <a:pt x="945628" y="1077237"/>
                </a:lnTo>
                <a:lnTo>
                  <a:pt x="899992" y="1095201"/>
                </a:lnTo>
                <a:lnTo>
                  <a:pt x="855259" y="1115346"/>
                </a:lnTo>
                <a:lnTo>
                  <a:pt x="811511" y="1137638"/>
                </a:lnTo>
                <a:lnTo>
                  <a:pt x="768825" y="1162046"/>
                </a:lnTo>
                <a:lnTo>
                  <a:pt x="727284" y="1188538"/>
                </a:lnTo>
                <a:lnTo>
                  <a:pt x="686967" y="1217083"/>
                </a:lnTo>
                <a:lnTo>
                  <a:pt x="647953" y="1247648"/>
                </a:lnTo>
                <a:lnTo>
                  <a:pt x="0" y="461264"/>
                </a:lnTo>
                <a:close/>
              </a:path>
            </a:pathLst>
          </a:custGeom>
          <a:ln w="19812">
            <a:solidFill>
              <a:srgbClr val="FFFFFF"/>
            </a:solidFill>
          </a:ln>
        </p:spPr>
        <p:txBody>
          <a:bodyPr wrap="square" lIns="0" tIns="0" rIns="0" bIns="0" rtlCol="0"/>
          <a:lstStyle/>
          <a:p>
            <a:endParaRPr/>
          </a:p>
        </p:txBody>
      </p:sp>
      <p:graphicFrame>
        <p:nvGraphicFramePr>
          <p:cNvPr id="24" name="Graphique 23">
            <a:extLst>
              <a:ext uri="{FF2B5EF4-FFF2-40B4-BE49-F238E27FC236}">
                <a16:creationId xmlns:a16="http://schemas.microsoft.com/office/drawing/2014/main" id="{1DAD8A30-4FD7-4342-ADCB-F79B3FFE83B9}"/>
              </a:ext>
            </a:extLst>
          </p:cNvPr>
          <p:cNvGraphicFramePr/>
          <p:nvPr>
            <p:extLst>
              <p:ext uri="{D42A27DB-BD31-4B8C-83A1-F6EECF244321}">
                <p14:modId xmlns:p14="http://schemas.microsoft.com/office/powerpoint/2010/main" val="4207245345"/>
              </p:ext>
            </p:extLst>
          </p:nvPr>
        </p:nvGraphicFramePr>
        <p:xfrm>
          <a:off x="1141569" y="1709420"/>
          <a:ext cx="6357051" cy="3955511"/>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24840" y="33528"/>
            <a:ext cx="7777480" cy="493084"/>
          </a:xfrm>
          <a:prstGeom prst="rect">
            <a:avLst/>
          </a:prstGeom>
          <a:solidFill>
            <a:srgbClr val="00A9C2"/>
          </a:solidFill>
          <a:ln w="9144">
            <a:solidFill>
              <a:srgbClr val="92D050"/>
            </a:solidFill>
          </a:ln>
        </p:spPr>
        <p:txBody>
          <a:bodyPr vert="horz" wrap="square" lIns="0" tIns="122555" rIns="0" bIns="0" rtlCol="0">
            <a:spAutoFit/>
          </a:bodyPr>
          <a:lstStyle/>
          <a:p>
            <a:pPr marL="273050" algn="ctr">
              <a:lnSpc>
                <a:spcPct val="100000"/>
              </a:lnSpc>
              <a:spcBef>
                <a:spcPts val="965"/>
              </a:spcBef>
            </a:pPr>
            <a:r>
              <a:rPr spc="-10" dirty="0"/>
              <a:t>RÔLE </a:t>
            </a:r>
            <a:r>
              <a:rPr spc="-5" dirty="0"/>
              <a:t>DU</a:t>
            </a:r>
            <a:r>
              <a:rPr spc="-30" dirty="0"/>
              <a:t> </a:t>
            </a:r>
            <a:r>
              <a:rPr spc="-5" dirty="0"/>
              <a:t>TUTEUR</a:t>
            </a:r>
          </a:p>
        </p:txBody>
      </p:sp>
      <p:sp>
        <p:nvSpPr>
          <p:cNvPr id="3" name="object 3"/>
          <p:cNvSpPr txBox="1"/>
          <p:nvPr/>
        </p:nvSpPr>
        <p:spPr>
          <a:xfrm>
            <a:off x="1392174" y="825830"/>
            <a:ext cx="7486650" cy="5738109"/>
          </a:xfrm>
          <a:prstGeom prst="rect">
            <a:avLst/>
          </a:prstGeom>
        </p:spPr>
        <p:txBody>
          <a:bodyPr vert="horz" wrap="square" lIns="0" tIns="13335" rIns="0" bIns="0" rtlCol="0">
            <a:spAutoFit/>
          </a:bodyPr>
          <a:lstStyle/>
          <a:p>
            <a:pPr marL="414020" indent="-342900">
              <a:lnSpc>
                <a:spcPct val="100000"/>
              </a:lnSpc>
              <a:spcBef>
                <a:spcPts val="105"/>
              </a:spcBef>
              <a:buFont typeface="Wingdings"/>
              <a:buChar char=""/>
              <a:tabLst>
                <a:tab pos="414655" algn="l"/>
              </a:tabLst>
            </a:pPr>
            <a:r>
              <a:rPr sz="2000" b="1" spc="-20" dirty="0">
                <a:latin typeface="Calibri"/>
                <a:cs typeface="Calibri"/>
              </a:rPr>
              <a:t>Référent </a:t>
            </a:r>
            <a:r>
              <a:rPr sz="2000" b="1" dirty="0">
                <a:latin typeface="Calibri"/>
                <a:cs typeface="Calibri"/>
              </a:rPr>
              <a:t>principal du</a:t>
            </a:r>
            <a:r>
              <a:rPr sz="2000" b="1" spc="-25" dirty="0">
                <a:latin typeface="Calibri"/>
                <a:cs typeface="Calibri"/>
              </a:rPr>
              <a:t> </a:t>
            </a:r>
            <a:r>
              <a:rPr sz="2000" b="1" spc="-5" dirty="0" err="1">
                <a:latin typeface="Calibri"/>
                <a:cs typeface="Calibri"/>
              </a:rPr>
              <a:t>jeune</a:t>
            </a:r>
            <a:br>
              <a:rPr lang="fr-FR" sz="2000" b="1" spc="-5" dirty="0">
                <a:latin typeface="Calibri"/>
                <a:cs typeface="Calibri"/>
              </a:rPr>
            </a:br>
            <a:endParaRPr sz="2000" dirty="0">
              <a:latin typeface="Calibri"/>
              <a:cs typeface="Calibri"/>
            </a:endParaRPr>
          </a:p>
          <a:p>
            <a:pPr marL="355600" indent="-342900">
              <a:lnSpc>
                <a:spcPct val="100000"/>
              </a:lnSpc>
              <a:buFont typeface="Wingdings"/>
              <a:buChar char=""/>
              <a:tabLst>
                <a:tab pos="355600" algn="l"/>
              </a:tabLst>
            </a:pPr>
            <a:r>
              <a:rPr sz="2000" b="1" spc="-20" dirty="0" err="1">
                <a:latin typeface="Calibri"/>
                <a:cs typeface="Calibri"/>
              </a:rPr>
              <a:t>Garant</a:t>
            </a:r>
            <a:r>
              <a:rPr sz="2000" b="1" spc="-20" dirty="0">
                <a:latin typeface="Calibri"/>
                <a:cs typeface="Calibri"/>
              </a:rPr>
              <a:t> </a:t>
            </a:r>
            <a:r>
              <a:rPr sz="2000" b="1" dirty="0">
                <a:latin typeface="Calibri"/>
                <a:cs typeface="Calibri"/>
              </a:rPr>
              <a:t>du bon </a:t>
            </a:r>
            <a:r>
              <a:rPr sz="2000" b="1" spc="-5" dirty="0">
                <a:latin typeface="Calibri"/>
                <a:cs typeface="Calibri"/>
              </a:rPr>
              <a:t>déroulement </a:t>
            </a:r>
            <a:r>
              <a:rPr sz="2000" b="1" dirty="0">
                <a:latin typeface="Calibri"/>
                <a:cs typeface="Calibri"/>
              </a:rPr>
              <a:t>de la</a:t>
            </a:r>
            <a:r>
              <a:rPr sz="2000" b="1" spc="-35" dirty="0">
                <a:latin typeface="Calibri"/>
                <a:cs typeface="Calibri"/>
              </a:rPr>
              <a:t> </a:t>
            </a:r>
            <a:r>
              <a:rPr sz="2000" b="1" dirty="0">
                <a:latin typeface="Calibri"/>
                <a:cs typeface="Calibri"/>
              </a:rPr>
              <a:t>mission</a:t>
            </a:r>
            <a:endParaRPr sz="2000" dirty="0">
              <a:latin typeface="Calibri"/>
              <a:cs typeface="Calibri"/>
            </a:endParaRPr>
          </a:p>
          <a:p>
            <a:pPr marL="400050" lvl="1" indent="-328930">
              <a:lnSpc>
                <a:spcPct val="100000"/>
              </a:lnSpc>
              <a:spcBef>
                <a:spcPts val="1125"/>
              </a:spcBef>
              <a:buFont typeface="Wingdings"/>
              <a:buChar char=""/>
              <a:tabLst>
                <a:tab pos="414655" algn="l"/>
              </a:tabLst>
            </a:pPr>
            <a:r>
              <a:rPr sz="2000" b="1" dirty="0">
                <a:latin typeface="Calibri"/>
                <a:cs typeface="Calibri"/>
              </a:rPr>
              <a:t>Accompagne le jeune dans son</a:t>
            </a:r>
            <a:r>
              <a:rPr sz="2000" b="1" spc="-60" dirty="0">
                <a:latin typeface="Calibri"/>
                <a:cs typeface="Calibri"/>
              </a:rPr>
              <a:t> </a:t>
            </a:r>
            <a:r>
              <a:rPr sz="2000" b="1" spc="-10" dirty="0">
                <a:latin typeface="Calibri"/>
                <a:cs typeface="Calibri"/>
              </a:rPr>
              <a:t>parcours</a:t>
            </a:r>
            <a:endParaRPr sz="2000" dirty="0">
              <a:latin typeface="Calibri"/>
              <a:cs typeface="Calibri"/>
            </a:endParaRPr>
          </a:p>
          <a:p>
            <a:pPr marL="414020">
              <a:lnSpc>
                <a:spcPct val="100000"/>
              </a:lnSpc>
            </a:pPr>
            <a:r>
              <a:rPr sz="2000" b="1" spc="-20" dirty="0">
                <a:latin typeface="Calibri"/>
                <a:cs typeface="Calibri"/>
              </a:rPr>
              <a:t>d’engagement </a:t>
            </a:r>
            <a:r>
              <a:rPr sz="2000" b="1" spc="-10" dirty="0">
                <a:latin typeface="Calibri"/>
                <a:cs typeface="Calibri"/>
              </a:rPr>
              <a:t>volontaire </a:t>
            </a:r>
            <a:r>
              <a:rPr sz="2000" b="1" spc="-5" dirty="0">
                <a:latin typeface="Calibri"/>
                <a:cs typeface="Calibri"/>
              </a:rPr>
              <a:t>et </a:t>
            </a:r>
            <a:r>
              <a:rPr sz="2000" b="1" dirty="0">
                <a:latin typeface="Calibri"/>
                <a:cs typeface="Calibri"/>
              </a:rPr>
              <a:t>dans son </a:t>
            </a:r>
            <a:r>
              <a:rPr sz="2000" b="1" spc="-5" dirty="0">
                <a:latin typeface="Calibri"/>
                <a:cs typeface="Calibri"/>
              </a:rPr>
              <a:t>projet</a:t>
            </a:r>
            <a:r>
              <a:rPr sz="2000" b="1" spc="-40" dirty="0">
                <a:latin typeface="Calibri"/>
                <a:cs typeface="Calibri"/>
              </a:rPr>
              <a:t> </a:t>
            </a:r>
            <a:r>
              <a:rPr sz="2000" b="1" spc="-25" dirty="0">
                <a:latin typeface="Calibri"/>
                <a:cs typeface="Calibri"/>
              </a:rPr>
              <a:t>d’avenir</a:t>
            </a:r>
            <a:endParaRPr sz="2000" dirty="0">
              <a:latin typeface="Calibri"/>
              <a:cs typeface="Calibri"/>
            </a:endParaRPr>
          </a:p>
          <a:p>
            <a:pPr marL="400050" lvl="1" indent="-328930">
              <a:lnSpc>
                <a:spcPct val="100000"/>
              </a:lnSpc>
              <a:spcBef>
                <a:spcPts val="860"/>
              </a:spcBef>
              <a:buFont typeface="Wingdings"/>
              <a:buChar char=""/>
              <a:tabLst>
                <a:tab pos="414655" algn="l"/>
              </a:tabLst>
            </a:pPr>
            <a:r>
              <a:rPr sz="2000" b="1" dirty="0">
                <a:latin typeface="Calibri"/>
                <a:cs typeface="Calibri"/>
              </a:rPr>
              <a:t>Donne un </a:t>
            </a:r>
            <a:r>
              <a:rPr sz="2000" b="1" spc="-10" dirty="0">
                <a:latin typeface="Calibri"/>
                <a:cs typeface="Calibri"/>
              </a:rPr>
              <a:t>cadre et </a:t>
            </a:r>
            <a:r>
              <a:rPr sz="2000" b="1" dirty="0">
                <a:latin typeface="Calibri"/>
                <a:cs typeface="Calibri"/>
              </a:rPr>
              <a:t>des </a:t>
            </a:r>
            <a:r>
              <a:rPr sz="2000" b="1" spc="-10" dirty="0">
                <a:latin typeface="Calibri"/>
                <a:cs typeface="Calibri"/>
              </a:rPr>
              <a:t>repères </a:t>
            </a:r>
            <a:r>
              <a:rPr sz="2000" b="1" dirty="0">
                <a:latin typeface="Calibri"/>
                <a:cs typeface="Calibri"/>
              </a:rPr>
              <a:t>de</a:t>
            </a:r>
            <a:r>
              <a:rPr sz="2000" b="1" spc="10" dirty="0">
                <a:latin typeface="Calibri"/>
                <a:cs typeface="Calibri"/>
              </a:rPr>
              <a:t> </a:t>
            </a:r>
            <a:r>
              <a:rPr sz="2000" b="1" spc="-5" dirty="0">
                <a:latin typeface="Calibri"/>
                <a:cs typeface="Calibri"/>
              </a:rPr>
              <a:t>fonctionnement</a:t>
            </a:r>
            <a:endParaRPr sz="2000" dirty="0">
              <a:latin typeface="Calibri"/>
              <a:cs typeface="Calibri"/>
            </a:endParaRPr>
          </a:p>
          <a:p>
            <a:pPr marL="414020">
              <a:lnSpc>
                <a:spcPct val="100000"/>
              </a:lnSpc>
            </a:pPr>
            <a:r>
              <a:rPr sz="2000" b="1" dirty="0">
                <a:latin typeface="Calibri"/>
                <a:cs typeface="Calibri"/>
              </a:rPr>
              <a:t>en </a:t>
            </a:r>
            <a:r>
              <a:rPr sz="2000" b="1" spc="-5" dirty="0">
                <a:latin typeface="Calibri"/>
                <a:cs typeface="Calibri"/>
              </a:rPr>
              <a:t>vie</a:t>
            </a:r>
            <a:r>
              <a:rPr sz="2000" b="1" spc="-15" dirty="0">
                <a:latin typeface="Calibri"/>
                <a:cs typeface="Calibri"/>
              </a:rPr>
              <a:t> </a:t>
            </a:r>
            <a:r>
              <a:rPr sz="2000" b="1" spc="-5" dirty="0">
                <a:latin typeface="Calibri"/>
                <a:cs typeface="Calibri"/>
              </a:rPr>
              <a:t>collective</a:t>
            </a:r>
            <a:endParaRPr sz="2000" dirty="0">
              <a:latin typeface="Calibri"/>
              <a:cs typeface="Calibri"/>
            </a:endParaRPr>
          </a:p>
          <a:p>
            <a:pPr marL="400050" marR="770890" lvl="1" indent="-342900">
              <a:lnSpc>
                <a:spcPct val="100000"/>
              </a:lnSpc>
              <a:spcBef>
                <a:spcPts val="1390"/>
              </a:spcBef>
              <a:buFont typeface="Wingdings"/>
              <a:buChar char=""/>
              <a:tabLst>
                <a:tab pos="400050" algn="l"/>
              </a:tabLst>
            </a:pPr>
            <a:r>
              <a:rPr sz="2000" b="1" spc="-10" dirty="0">
                <a:latin typeface="Calibri"/>
                <a:cs typeface="Calibri"/>
              </a:rPr>
              <a:t>Gère </a:t>
            </a:r>
            <a:r>
              <a:rPr sz="2000" b="1" dirty="0">
                <a:latin typeface="Calibri"/>
                <a:cs typeface="Calibri"/>
              </a:rPr>
              <a:t>la </a:t>
            </a:r>
            <a:r>
              <a:rPr sz="2000" b="1" spc="-10" dirty="0">
                <a:latin typeface="Calibri"/>
                <a:cs typeface="Calibri"/>
              </a:rPr>
              <a:t>motivation </a:t>
            </a:r>
            <a:r>
              <a:rPr sz="2000" b="1" dirty="0">
                <a:latin typeface="Calibri"/>
                <a:cs typeface="Calibri"/>
              </a:rPr>
              <a:t>du </a:t>
            </a:r>
            <a:r>
              <a:rPr sz="2000" b="1" spc="-10" dirty="0">
                <a:latin typeface="Calibri"/>
                <a:cs typeface="Calibri"/>
              </a:rPr>
              <a:t>volontaire </a:t>
            </a:r>
            <a:r>
              <a:rPr sz="2000" b="1" spc="-5" dirty="0">
                <a:latin typeface="Calibri"/>
                <a:cs typeface="Calibri"/>
              </a:rPr>
              <a:t>(et </a:t>
            </a:r>
            <a:r>
              <a:rPr sz="2000" b="1" dirty="0">
                <a:latin typeface="Calibri"/>
                <a:cs typeface="Calibri"/>
              </a:rPr>
              <a:t>du </a:t>
            </a:r>
            <a:r>
              <a:rPr sz="2000" b="1" spc="-5" dirty="0">
                <a:latin typeface="Calibri"/>
                <a:cs typeface="Calibri"/>
              </a:rPr>
              <a:t>groupe projet) </a:t>
            </a:r>
            <a:r>
              <a:rPr sz="2000" b="1" spc="-10" dirty="0">
                <a:latin typeface="Calibri"/>
                <a:cs typeface="Calibri"/>
              </a:rPr>
              <a:t>et </a:t>
            </a:r>
            <a:r>
              <a:rPr sz="2000" b="1" dirty="0">
                <a:latin typeface="Calibri"/>
                <a:cs typeface="Calibri"/>
              </a:rPr>
              <a:t>les  </a:t>
            </a:r>
            <a:r>
              <a:rPr sz="2000" b="1" spc="-10" dirty="0">
                <a:latin typeface="Calibri"/>
                <a:cs typeface="Calibri"/>
              </a:rPr>
              <a:t>éventuels </a:t>
            </a:r>
            <a:r>
              <a:rPr sz="2000" b="1" spc="-5" dirty="0">
                <a:latin typeface="Calibri"/>
                <a:cs typeface="Calibri"/>
              </a:rPr>
              <a:t>problèmes disciplinaires </a:t>
            </a:r>
            <a:r>
              <a:rPr sz="2000" b="1" dirty="0">
                <a:latin typeface="Calibri"/>
                <a:cs typeface="Calibri"/>
              </a:rPr>
              <a:t>ou de</a:t>
            </a:r>
            <a:r>
              <a:rPr sz="2000" b="1" spc="-35" dirty="0">
                <a:latin typeface="Calibri"/>
                <a:cs typeface="Calibri"/>
              </a:rPr>
              <a:t> </a:t>
            </a:r>
            <a:r>
              <a:rPr sz="2000" b="1" spc="-5" dirty="0">
                <a:latin typeface="Calibri"/>
                <a:cs typeface="Calibri"/>
              </a:rPr>
              <a:t>comportement</a:t>
            </a:r>
            <a:endParaRPr sz="2000" dirty="0">
              <a:latin typeface="Calibri"/>
              <a:cs typeface="Calibri"/>
            </a:endParaRPr>
          </a:p>
          <a:p>
            <a:pPr marL="414020" lvl="1" indent="-342900">
              <a:lnSpc>
                <a:spcPct val="100000"/>
              </a:lnSpc>
              <a:spcBef>
                <a:spcPts val="1360"/>
              </a:spcBef>
              <a:buFont typeface="Wingdings"/>
              <a:buChar char=""/>
              <a:tabLst>
                <a:tab pos="414655" algn="l"/>
              </a:tabLst>
            </a:pPr>
            <a:r>
              <a:rPr sz="2000" b="1" spc="-10" dirty="0">
                <a:latin typeface="Calibri"/>
                <a:cs typeface="Calibri"/>
              </a:rPr>
              <a:t>Est </a:t>
            </a:r>
            <a:r>
              <a:rPr sz="2000" b="1" dirty="0">
                <a:latin typeface="Calibri"/>
                <a:cs typeface="Calibri"/>
              </a:rPr>
              <a:t>le </a:t>
            </a:r>
            <a:r>
              <a:rPr sz="2000" b="1" spc="-20" dirty="0">
                <a:latin typeface="Calibri"/>
                <a:cs typeface="Calibri"/>
              </a:rPr>
              <a:t>référent </a:t>
            </a:r>
            <a:r>
              <a:rPr sz="2000" b="1" dirty="0">
                <a:latin typeface="Calibri"/>
                <a:cs typeface="Calibri"/>
              </a:rPr>
              <a:t>des </a:t>
            </a:r>
            <a:r>
              <a:rPr sz="2000" b="1" spc="-10" dirty="0">
                <a:latin typeface="Calibri"/>
                <a:cs typeface="Calibri"/>
              </a:rPr>
              <a:t>autres acteurs </a:t>
            </a:r>
            <a:r>
              <a:rPr sz="2000" b="1" dirty="0">
                <a:latin typeface="Calibri"/>
                <a:cs typeface="Calibri"/>
              </a:rPr>
              <a:t>qui </a:t>
            </a:r>
            <a:r>
              <a:rPr sz="2000" b="1" spc="-20" dirty="0">
                <a:latin typeface="Calibri"/>
                <a:cs typeface="Calibri"/>
              </a:rPr>
              <a:t>gravitent </a:t>
            </a:r>
            <a:r>
              <a:rPr sz="2000" b="1" spc="-5" dirty="0">
                <a:latin typeface="Calibri"/>
                <a:cs typeface="Calibri"/>
              </a:rPr>
              <a:t>autour</a:t>
            </a:r>
            <a:r>
              <a:rPr sz="2000" b="1" spc="20" dirty="0">
                <a:latin typeface="Calibri"/>
                <a:cs typeface="Calibri"/>
              </a:rPr>
              <a:t> </a:t>
            </a:r>
            <a:r>
              <a:rPr sz="2000" b="1" dirty="0">
                <a:latin typeface="Calibri"/>
                <a:cs typeface="Calibri"/>
              </a:rPr>
              <a:t>du</a:t>
            </a:r>
            <a:endParaRPr sz="2000" dirty="0">
              <a:latin typeface="Calibri"/>
              <a:cs typeface="Calibri"/>
            </a:endParaRPr>
          </a:p>
          <a:p>
            <a:pPr marL="414020">
              <a:lnSpc>
                <a:spcPct val="100000"/>
              </a:lnSpc>
            </a:pPr>
            <a:r>
              <a:rPr sz="2000" b="1" spc="-10" dirty="0">
                <a:latin typeface="Calibri"/>
                <a:cs typeface="Calibri"/>
              </a:rPr>
              <a:t>volontaire</a:t>
            </a:r>
            <a:endParaRPr sz="2000" dirty="0">
              <a:latin typeface="Calibri"/>
              <a:cs typeface="Calibri"/>
            </a:endParaRPr>
          </a:p>
          <a:p>
            <a:pPr marL="385445" marR="1408430" lvl="1" indent="-342900">
              <a:lnSpc>
                <a:spcPct val="100000"/>
              </a:lnSpc>
              <a:spcBef>
                <a:spcPts val="1795"/>
              </a:spcBef>
              <a:buFont typeface="Wingdings"/>
              <a:buChar char=""/>
              <a:tabLst>
                <a:tab pos="386080" algn="l"/>
              </a:tabLst>
            </a:pPr>
            <a:r>
              <a:rPr sz="2000" b="1" dirty="0">
                <a:latin typeface="Calibri"/>
                <a:cs typeface="Calibri"/>
              </a:rPr>
              <a:t>Suit </a:t>
            </a:r>
            <a:r>
              <a:rPr sz="2000" b="1" spc="-15" dirty="0">
                <a:latin typeface="Calibri"/>
                <a:cs typeface="Calibri"/>
              </a:rPr>
              <a:t>l’évolution </a:t>
            </a:r>
            <a:r>
              <a:rPr sz="2000" b="1" dirty="0">
                <a:latin typeface="Calibri"/>
                <a:cs typeface="Calibri"/>
              </a:rPr>
              <a:t>du </a:t>
            </a:r>
            <a:r>
              <a:rPr sz="2000" b="1" spc="-5" dirty="0">
                <a:latin typeface="Calibri"/>
                <a:cs typeface="Calibri"/>
              </a:rPr>
              <a:t>projet </a:t>
            </a:r>
            <a:r>
              <a:rPr sz="2000" b="1" spc="-10" dirty="0">
                <a:latin typeface="Calibri"/>
                <a:cs typeface="Calibri"/>
              </a:rPr>
              <a:t>et </a:t>
            </a:r>
            <a:r>
              <a:rPr sz="2000" b="1" spc="-15" dirty="0">
                <a:latin typeface="Calibri"/>
                <a:cs typeface="Calibri"/>
              </a:rPr>
              <a:t>réajuste </a:t>
            </a:r>
            <a:r>
              <a:rPr sz="2000" b="1" dirty="0">
                <a:latin typeface="Calibri"/>
                <a:cs typeface="Calibri"/>
              </a:rPr>
              <a:t>les </a:t>
            </a:r>
            <a:r>
              <a:rPr sz="2000" b="1" spc="-10" dirty="0">
                <a:latin typeface="Calibri"/>
                <a:cs typeface="Calibri"/>
              </a:rPr>
              <a:t>contours </a:t>
            </a:r>
            <a:r>
              <a:rPr sz="2000" b="1" dirty="0">
                <a:latin typeface="Calibri"/>
                <a:cs typeface="Calibri"/>
              </a:rPr>
              <a:t>de la  mission </a:t>
            </a:r>
            <a:r>
              <a:rPr sz="2000" b="1" spc="-5" dirty="0">
                <a:latin typeface="Calibri"/>
                <a:cs typeface="Calibri"/>
              </a:rPr>
              <a:t>en fonction </a:t>
            </a:r>
            <a:r>
              <a:rPr sz="2000" b="1" dirty="0">
                <a:latin typeface="Calibri"/>
                <a:cs typeface="Calibri"/>
              </a:rPr>
              <a:t>de</a:t>
            </a:r>
            <a:r>
              <a:rPr sz="2000" b="1" spc="-55" dirty="0">
                <a:latin typeface="Calibri"/>
                <a:cs typeface="Calibri"/>
              </a:rPr>
              <a:t> </a:t>
            </a:r>
            <a:r>
              <a:rPr sz="2000" b="1" spc="-15" dirty="0">
                <a:latin typeface="Calibri"/>
                <a:cs typeface="Calibri"/>
              </a:rPr>
              <a:t>l’avancement</a:t>
            </a:r>
            <a:endParaRPr sz="2000" dirty="0">
              <a:latin typeface="Calibri"/>
              <a:cs typeface="Calibri"/>
            </a:endParaRPr>
          </a:p>
          <a:p>
            <a:pPr lvl="1">
              <a:lnSpc>
                <a:spcPct val="100000"/>
              </a:lnSpc>
              <a:spcBef>
                <a:spcPts val="40"/>
              </a:spcBef>
              <a:buFont typeface="Wingdings"/>
              <a:buChar char=""/>
            </a:pPr>
            <a:endParaRPr sz="2050" dirty="0">
              <a:latin typeface="Times New Roman"/>
              <a:cs typeface="Times New Roman"/>
            </a:endParaRPr>
          </a:p>
          <a:p>
            <a:pPr marL="385445" lvl="1" indent="-342900">
              <a:lnSpc>
                <a:spcPct val="100000"/>
              </a:lnSpc>
              <a:spcBef>
                <a:spcPts val="5"/>
              </a:spcBef>
              <a:buFont typeface="Wingdings"/>
              <a:buChar char=""/>
              <a:tabLst>
                <a:tab pos="386080" algn="l"/>
              </a:tabLst>
            </a:pPr>
            <a:r>
              <a:rPr sz="2000" b="1" spc="-10" dirty="0">
                <a:latin typeface="Calibri"/>
                <a:cs typeface="Calibri"/>
              </a:rPr>
              <a:t>Elaboration d’un </a:t>
            </a:r>
            <a:r>
              <a:rPr sz="2000" b="1" spc="-5" dirty="0">
                <a:latin typeface="Calibri"/>
                <a:cs typeface="Calibri"/>
              </a:rPr>
              <a:t>bilan fin </a:t>
            </a:r>
            <a:r>
              <a:rPr sz="2000" b="1" dirty="0">
                <a:latin typeface="Calibri"/>
                <a:cs typeface="Calibri"/>
              </a:rPr>
              <a:t>de</a:t>
            </a:r>
            <a:r>
              <a:rPr sz="2000" b="1" spc="-30" dirty="0">
                <a:latin typeface="Calibri"/>
                <a:cs typeface="Calibri"/>
              </a:rPr>
              <a:t> </a:t>
            </a:r>
            <a:r>
              <a:rPr sz="2000" b="1" dirty="0">
                <a:latin typeface="Calibri"/>
                <a:cs typeface="Calibri"/>
              </a:rPr>
              <a:t>mission</a:t>
            </a:r>
            <a:endParaRPr sz="2000" dirty="0">
              <a:latin typeface="Calibri"/>
              <a:cs typeface="Calibri"/>
            </a:endParaRPr>
          </a:p>
          <a:p>
            <a:pPr marR="5080" algn="r">
              <a:lnSpc>
                <a:spcPct val="100000"/>
              </a:lnSpc>
              <a:spcBef>
                <a:spcPts val="315"/>
              </a:spcBef>
            </a:pPr>
            <a:r>
              <a:rPr sz="1400" b="1" spc="-5" dirty="0">
                <a:solidFill>
                  <a:srgbClr val="888888"/>
                </a:solidFill>
                <a:latin typeface="Calibri"/>
                <a:cs typeface="Calibri"/>
              </a:rPr>
              <a:t>16</a:t>
            </a:r>
            <a:endParaRPr sz="1400" dirty="0">
              <a:latin typeface="Calibri"/>
              <a:cs typeface="Calibri"/>
            </a:endParaRPr>
          </a:p>
        </p:txBody>
      </p:sp>
      <p:sp>
        <p:nvSpPr>
          <p:cNvPr id="4" name="object 4"/>
          <p:cNvSpPr/>
          <p:nvPr/>
        </p:nvSpPr>
        <p:spPr>
          <a:xfrm>
            <a:off x="16640" y="611306"/>
            <a:ext cx="999016" cy="1114369"/>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467868" y="301752"/>
            <a:ext cx="8676640" cy="1754505"/>
          </a:xfrm>
          <a:custGeom>
            <a:avLst/>
            <a:gdLst/>
            <a:ahLst/>
            <a:cxnLst/>
            <a:rect l="l" t="t" r="r" b="b"/>
            <a:pathLst>
              <a:path w="8676640" h="1754505">
                <a:moveTo>
                  <a:pt x="0" y="1754124"/>
                </a:moveTo>
                <a:lnTo>
                  <a:pt x="8676131" y="1754124"/>
                </a:lnTo>
                <a:lnTo>
                  <a:pt x="8676131" y="0"/>
                </a:lnTo>
                <a:lnTo>
                  <a:pt x="0" y="0"/>
                </a:lnTo>
                <a:lnTo>
                  <a:pt x="0" y="1754124"/>
                </a:lnTo>
                <a:close/>
              </a:path>
            </a:pathLst>
          </a:custGeom>
          <a:solidFill>
            <a:srgbClr val="00A9C2"/>
          </a:solidFill>
        </p:spPr>
        <p:txBody>
          <a:bodyPr wrap="square" lIns="0" tIns="0" rIns="0" bIns="0" rtlCol="0"/>
          <a:lstStyle/>
          <a:p>
            <a:endParaRPr/>
          </a:p>
        </p:txBody>
      </p:sp>
      <p:sp>
        <p:nvSpPr>
          <p:cNvPr id="3" name="object 3"/>
          <p:cNvSpPr txBox="1">
            <a:spLocks noGrp="1"/>
          </p:cNvSpPr>
          <p:nvPr>
            <p:ph type="title"/>
          </p:nvPr>
        </p:nvSpPr>
        <p:spPr>
          <a:xfrm>
            <a:off x="1375917" y="290017"/>
            <a:ext cx="6895465" cy="1671955"/>
          </a:xfrm>
          <a:prstGeom prst="rect">
            <a:avLst/>
          </a:prstGeom>
        </p:spPr>
        <p:txBody>
          <a:bodyPr vert="horz" wrap="square" lIns="0" tIns="12700" rIns="0" bIns="0" rtlCol="0">
            <a:spAutoFit/>
          </a:bodyPr>
          <a:lstStyle/>
          <a:p>
            <a:pPr marL="673735" marR="5080" indent="-661670">
              <a:lnSpc>
                <a:spcPct val="100000"/>
              </a:lnSpc>
              <a:spcBef>
                <a:spcPts val="100"/>
              </a:spcBef>
              <a:tabLst>
                <a:tab pos="4067175" algn="l"/>
              </a:tabLst>
            </a:pPr>
            <a:r>
              <a:rPr sz="5400" spc="-5" dirty="0"/>
              <a:t>IV-</a:t>
            </a:r>
            <a:r>
              <a:rPr sz="5400" dirty="0"/>
              <a:t> </a:t>
            </a:r>
            <a:r>
              <a:rPr sz="5400" spc="-15" dirty="0"/>
              <a:t>Comment	</a:t>
            </a:r>
            <a:r>
              <a:rPr sz="5400" spc="-30" dirty="0"/>
              <a:t>mettre</a:t>
            </a:r>
            <a:r>
              <a:rPr sz="5400" spc="-90" dirty="0"/>
              <a:t> </a:t>
            </a:r>
            <a:r>
              <a:rPr sz="5400" spc="-5" dirty="0"/>
              <a:t>en  </a:t>
            </a:r>
            <a:r>
              <a:rPr sz="5400" dirty="0"/>
              <a:t>place </a:t>
            </a:r>
            <a:r>
              <a:rPr sz="5400" spc="-10" dirty="0"/>
              <a:t>une </a:t>
            </a:r>
            <a:r>
              <a:rPr sz="5400" dirty="0"/>
              <a:t>mission</a:t>
            </a:r>
            <a:r>
              <a:rPr sz="5400" spc="-70" dirty="0"/>
              <a:t> </a:t>
            </a:r>
            <a:r>
              <a:rPr sz="5400" dirty="0"/>
              <a:t>?</a:t>
            </a:r>
            <a:endParaRPr sz="5400"/>
          </a:p>
        </p:txBody>
      </p:sp>
      <p:sp>
        <p:nvSpPr>
          <p:cNvPr id="5" name="object 5"/>
          <p:cNvSpPr txBox="1">
            <a:spLocks noGrp="1"/>
          </p:cNvSpPr>
          <p:nvPr>
            <p:ph type="sldNum" sz="quarter" idx="7"/>
          </p:nvPr>
        </p:nvSpPr>
        <p:spPr>
          <a:prstGeom prst="rect">
            <a:avLst/>
          </a:prstGeom>
        </p:spPr>
        <p:txBody>
          <a:bodyPr vert="horz" wrap="square" lIns="0" tIns="0" rIns="0" bIns="0" rtlCol="0">
            <a:spAutoFit/>
          </a:bodyPr>
          <a:lstStyle/>
          <a:p>
            <a:pPr marL="101600">
              <a:lnSpc>
                <a:spcPts val="1370"/>
              </a:lnSpc>
            </a:pPr>
            <a:fld id="{81D60167-4931-47E6-BA6A-407CBD079E47}" type="slidenum">
              <a:rPr dirty="0">
                <a:solidFill>
                  <a:srgbClr val="888888"/>
                </a:solidFill>
              </a:rPr>
              <a:t>18</a:t>
            </a:fld>
            <a:endParaRPr dirty="0">
              <a:solidFill>
                <a:srgbClr val="888888"/>
              </a:solidFill>
            </a:endParaRPr>
          </a:p>
        </p:txBody>
      </p:sp>
      <p:sp>
        <p:nvSpPr>
          <p:cNvPr id="4" name="object 4"/>
          <p:cNvSpPr txBox="1"/>
          <p:nvPr/>
        </p:nvSpPr>
        <p:spPr>
          <a:xfrm>
            <a:off x="546303" y="2396841"/>
            <a:ext cx="8204834" cy="3475952"/>
          </a:xfrm>
          <a:prstGeom prst="rect">
            <a:avLst/>
          </a:prstGeom>
        </p:spPr>
        <p:txBody>
          <a:bodyPr vert="horz" wrap="square" lIns="0" tIns="109855" rIns="0" bIns="0" rtlCol="0">
            <a:spAutoFit/>
          </a:bodyPr>
          <a:lstStyle/>
          <a:p>
            <a:pPr marL="527685" indent="-514984">
              <a:lnSpc>
                <a:spcPct val="100000"/>
              </a:lnSpc>
              <a:spcBef>
                <a:spcPts val="865"/>
              </a:spcBef>
              <a:buAutoNum type="arabicPeriod"/>
              <a:tabLst>
                <a:tab pos="527685" algn="l"/>
                <a:tab pos="528320" algn="l"/>
              </a:tabLst>
            </a:pPr>
            <a:r>
              <a:rPr sz="3200" b="1" spc="-10" dirty="0">
                <a:latin typeface="Calibri"/>
                <a:cs typeface="Calibri"/>
              </a:rPr>
              <a:t>Caractéristiques</a:t>
            </a:r>
            <a:endParaRPr sz="3200" dirty="0">
              <a:latin typeface="Calibri"/>
              <a:cs typeface="Calibri"/>
            </a:endParaRPr>
          </a:p>
          <a:p>
            <a:pPr marL="527685" indent="-514984">
              <a:lnSpc>
                <a:spcPct val="100000"/>
              </a:lnSpc>
              <a:spcBef>
                <a:spcPts val="765"/>
              </a:spcBef>
              <a:buAutoNum type="arabicPeriod"/>
              <a:tabLst>
                <a:tab pos="527685" algn="l"/>
                <a:tab pos="528320" algn="l"/>
              </a:tabLst>
            </a:pPr>
            <a:r>
              <a:rPr sz="3200" b="1" dirty="0">
                <a:latin typeface="Calibri"/>
                <a:cs typeface="Calibri"/>
              </a:rPr>
              <a:t>Les </a:t>
            </a:r>
            <a:r>
              <a:rPr lang="fr-FR" sz="3200" b="1" dirty="0">
                <a:latin typeface="Calibri"/>
                <a:cs typeface="Calibri"/>
              </a:rPr>
              <a:t>9</a:t>
            </a:r>
            <a:r>
              <a:rPr sz="3200" b="1" dirty="0">
                <a:latin typeface="Calibri"/>
                <a:cs typeface="Calibri"/>
              </a:rPr>
              <a:t> </a:t>
            </a:r>
            <a:r>
              <a:rPr sz="3200" b="1" spc="-25" dirty="0">
                <a:latin typeface="Calibri"/>
                <a:cs typeface="Calibri"/>
              </a:rPr>
              <a:t>axes</a:t>
            </a:r>
            <a:r>
              <a:rPr sz="3200" b="1" spc="-35" dirty="0">
                <a:latin typeface="Calibri"/>
                <a:cs typeface="Calibri"/>
              </a:rPr>
              <a:t> </a:t>
            </a:r>
            <a:r>
              <a:rPr sz="3200" b="1" dirty="0">
                <a:latin typeface="Calibri"/>
                <a:cs typeface="Calibri"/>
              </a:rPr>
              <a:t>possibles</a:t>
            </a:r>
            <a:endParaRPr sz="3200" dirty="0">
              <a:latin typeface="Calibri"/>
              <a:cs typeface="Calibri"/>
            </a:endParaRPr>
          </a:p>
          <a:p>
            <a:pPr marL="527685" indent="-514984">
              <a:lnSpc>
                <a:spcPct val="100000"/>
              </a:lnSpc>
              <a:spcBef>
                <a:spcPts val="770"/>
              </a:spcBef>
              <a:buAutoNum type="arabicPeriod"/>
              <a:tabLst>
                <a:tab pos="527685" algn="l"/>
                <a:tab pos="528320" algn="l"/>
              </a:tabLst>
            </a:pPr>
            <a:r>
              <a:rPr sz="3200" b="1" dirty="0">
                <a:latin typeface="Calibri"/>
                <a:cs typeface="Calibri"/>
              </a:rPr>
              <a:t>Les 4 </a:t>
            </a:r>
            <a:r>
              <a:rPr sz="3200" b="1" spc="-25" dirty="0">
                <a:latin typeface="Calibri"/>
                <a:cs typeface="Calibri"/>
              </a:rPr>
              <a:t>axes </a:t>
            </a:r>
            <a:r>
              <a:rPr sz="3200" b="1" spc="-20" dirty="0">
                <a:latin typeface="Calibri"/>
                <a:cs typeface="Calibri"/>
              </a:rPr>
              <a:t>et </a:t>
            </a:r>
            <a:r>
              <a:rPr sz="3200" b="1" spc="-15" dirty="0">
                <a:latin typeface="Calibri"/>
                <a:cs typeface="Calibri"/>
              </a:rPr>
              <a:t>Devoirs</a:t>
            </a:r>
            <a:r>
              <a:rPr sz="3200" b="1" spc="-10" dirty="0">
                <a:latin typeface="Calibri"/>
                <a:cs typeface="Calibri"/>
              </a:rPr>
              <a:t> </a:t>
            </a:r>
            <a:r>
              <a:rPr sz="3200" b="1" spc="-20" dirty="0">
                <a:latin typeface="Calibri"/>
                <a:cs typeface="Calibri"/>
              </a:rPr>
              <a:t>Faits</a:t>
            </a:r>
            <a:endParaRPr sz="3200" dirty="0">
              <a:latin typeface="Calibri"/>
              <a:cs typeface="Calibri"/>
            </a:endParaRPr>
          </a:p>
          <a:p>
            <a:pPr marL="527685" marR="5080" indent="-514984">
              <a:lnSpc>
                <a:spcPct val="100000"/>
              </a:lnSpc>
              <a:spcBef>
                <a:spcPts val="770"/>
              </a:spcBef>
              <a:buAutoNum type="arabicPeriod"/>
              <a:tabLst>
                <a:tab pos="527685" algn="l"/>
                <a:tab pos="528320" algn="l"/>
              </a:tabLst>
            </a:pPr>
            <a:r>
              <a:rPr sz="3200" b="1" dirty="0">
                <a:latin typeface="Calibri"/>
                <a:cs typeface="Calibri"/>
              </a:rPr>
              <a:t>Missions </a:t>
            </a:r>
            <a:r>
              <a:rPr sz="3200" b="1" spc="-15" dirty="0">
                <a:latin typeface="Calibri"/>
                <a:cs typeface="Calibri"/>
              </a:rPr>
              <a:t>et </a:t>
            </a:r>
            <a:r>
              <a:rPr sz="3200" b="1" spc="-10" dirty="0">
                <a:latin typeface="Calibri"/>
                <a:cs typeface="Calibri"/>
              </a:rPr>
              <a:t>nombre </a:t>
            </a:r>
            <a:r>
              <a:rPr sz="3200" b="1" dirty="0">
                <a:latin typeface="Calibri"/>
                <a:cs typeface="Calibri"/>
              </a:rPr>
              <a:t>de </a:t>
            </a:r>
            <a:r>
              <a:rPr sz="3200" b="1" spc="-10" dirty="0">
                <a:latin typeface="Calibri"/>
                <a:cs typeface="Calibri"/>
              </a:rPr>
              <a:t>volontaires </a:t>
            </a:r>
            <a:r>
              <a:rPr sz="3200" b="1" dirty="0">
                <a:latin typeface="Calibri"/>
                <a:cs typeface="Calibri"/>
              </a:rPr>
              <a:t>:</a:t>
            </a:r>
            <a:r>
              <a:rPr sz="3200" b="1" spc="-114" dirty="0">
                <a:latin typeface="Calibri"/>
                <a:cs typeface="Calibri"/>
              </a:rPr>
              <a:t> </a:t>
            </a:r>
            <a:r>
              <a:rPr sz="3200" b="1" spc="-5" dirty="0">
                <a:latin typeface="Calibri"/>
                <a:cs typeface="Calibri"/>
              </a:rPr>
              <a:t>quelques  </a:t>
            </a:r>
            <a:r>
              <a:rPr sz="3200" b="1" spc="-10" dirty="0">
                <a:latin typeface="Calibri"/>
                <a:cs typeface="Calibri"/>
              </a:rPr>
              <a:t>changements</a:t>
            </a:r>
            <a:endParaRPr sz="3200" dirty="0">
              <a:latin typeface="Calibri"/>
              <a:cs typeface="Calibri"/>
            </a:endParaRPr>
          </a:p>
          <a:p>
            <a:pPr marL="527685" indent="-514984">
              <a:lnSpc>
                <a:spcPct val="100000"/>
              </a:lnSpc>
              <a:spcBef>
                <a:spcPts val="770"/>
              </a:spcBef>
              <a:buAutoNum type="arabicPeriod"/>
              <a:tabLst>
                <a:tab pos="527685" algn="l"/>
                <a:tab pos="528320" algn="l"/>
              </a:tabLst>
            </a:pPr>
            <a:r>
              <a:rPr sz="3200" b="1" spc="-5" dirty="0">
                <a:latin typeface="Calibri"/>
                <a:cs typeface="Calibri"/>
              </a:rPr>
              <a:t>Des </a:t>
            </a:r>
            <a:r>
              <a:rPr sz="3200" b="1" spc="-20" dirty="0">
                <a:latin typeface="Calibri"/>
                <a:cs typeface="Calibri"/>
              </a:rPr>
              <a:t>exemples </a:t>
            </a:r>
            <a:r>
              <a:rPr sz="3200" b="1" dirty="0">
                <a:latin typeface="Calibri"/>
                <a:cs typeface="Calibri"/>
              </a:rPr>
              <a:t>pour </a:t>
            </a:r>
            <a:r>
              <a:rPr sz="3200" b="1" spc="-5" dirty="0">
                <a:latin typeface="Calibri"/>
                <a:cs typeface="Calibri"/>
              </a:rPr>
              <a:t>chaque </a:t>
            </a:r>
            <a:r>
              <a:rPr sz="3200" b="1" spc="-30" dirty="0">
                <a:latin typeface="Calibri"/>
                <a:cs typeface="Calibri"/>
              </a:rPr>
              <a:t>axe </a:t>
            </a:r>
            <a:r>
              <a:rPr sz="3200" b="1" dirty="0">
                <a:latin typeface="Calibri"/>
                <a:cs typeface="Calibri"/>
              </a:rPr>
              <a:t>de</a:t>
            </a:r>
            <a:r>
              <a:rPr sz="3200" b="1" spc="-40" dirty="0">
                <a:latin typeface="Calibri"/>
                <a:cs typeface="Calibri"/>
              </a:rPr>
              <a:t> </a:t>
            </a:r>
            <a:r>
              <a:rPr sz="3200" b="1" dirty="0">
                <a:latin typeface="Calibri"/>
                <a:cs typeface="Calibri"/>
              </a:rPr>
              <a:t>mission</a:t>
            </a:r>
            <a:endParaRPr sz="3200" dirty="0">
              <a:latin typeface="Calibri"/>
              <a:cs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object 6"/>
          <p:cNvSpPr txBox="1"/>
          <p:nvPr/>
        </p:nvSpPr>
        <p:spPr>
          <a:xfrm>
            <a:off x="914400" y="265333"/>
            <a:ext cx="7417434" cy="462280"/>
          </a:xfrm>
          <a:prstGeom prst="rect">
            <a:avLst/>
          </a:prstGeom>
          <a:solidFill>
            <a:srgbClr val="00A9C2"/>
          </a:solidFill>
          <a:ln w="9144">
            <a:solidFill>
              <a:srgbClr val="92D050"/>
            </a:solidFill>
          </a:ln>
        </p:spPr>
        <p:txBody>
          <a:bodyPr vert="horz" wrap="square" lIns="0" tIns="26034" rIns="0" bIns="0" rtlCol="0">
            <a:spAutoFit/>
          </a:bodyPr>
          <a:lstStyle/>
          <a:p>
            <a:pPr marL="1265555">
              <a:lnSpc>
                <a:spcPct val="100000"/>
              </a:lnSpc>
              <a:spcBef>
                <a:spcPts val="204"/>
              </a:spcBef>
            </a:pPr>
            <a:r>
              <a:rPr sz="2400" b="1" spc="-5" dirty="0">
                <a:solidFill>
                  <a:srgbClr val="FFFFFF"/>
                </a:solidFill>
                <a:latin typeface="Calibri"/>
                <a:cs typeface="Calibri"/>
              </a:rPr>
              <a:t>1- </a:t>
            </a:r>
            <a:r>
              <a:rPr sz="2400" b="1" spc="-10" dirty="0">
                <a:solidFill>
                  <a:srgbClr val="FFFFFF"/>
                </a:solidFill>
                <a:latin typeface="Calibri"/>
                <a:cs typeface="Calibri"/>
              </a:rPr>
              <a:t>CARACTERISTIQUES </a:t>
            </a:r>
            <a:r>
              <a:rPr sz="2400" b="1" dirty="0">
                <a:solidFill>
                  <a:srgbClr val="FFFFFF"/>
                </a:solidFill>
                <a:latin typeface="Calibri"/>
                <a:cs typeface="Calibri"/>
              </a:rPr>
              <a:t>D’UNE</a:t>
            </a:r>
            <a:r>
              <a:rPr sz="2400" b="1" spc="-35" dirty="0">
                <a:solidFill>
                  <a:srgbClr val="FFFFFF"/>
                </a:solidFill>
                <a:latin typeface="Calibri"/>
                <a:cs typeface="Calibri"/>
              </a:rPr>
              <a:t> </a:t>
            </a:r>
            <a:r>
              <a:rPr sz="2400" b="1" spc="-5" dirty="0">
                <a:solidFill>
                  <a:srgbClr val="FFFFFF"/>
                </a:solidFill>
                <a:latin typeface="Calibri"/>
                <a:cs typeface="Calibri"/>
              </a:rPr>
              <a:t>MISSION</a:t>
            </a:r>
            <a:endParaRPr sz="2400" dirty="0">
              <a:latin typeface="Calibri"/>
              <a:cs typeface="Calibri"/>
            </a:endParaRPr>
          </a:p>
        </p:txBody>
      </p:sp>
      <p:sp>
        <p:nvSpPr>
          <p:cNvPr id="10" name="ZoneTexte 9">
            <a:extLst>
              <a:ext uri="{FF2B5EF4-FFF2-40B4-BE49-F238E27FC236}">
                <a16:creationId xmlns:a16="http://schemas.microsoft.com/office/drawing/2014/main" id="{96AC5121-B080-42A3-B3E5-59B55D74D01C}"/>
              </a:ext>
            </a:extLst>
          </p:cNvPr>
          <p:cNvSpPr txBox="1"/>
          <p:nvPr/>
        </p:nvSpPr>
        <p:spPr>
          <a:xfrm>
            <a:off x="527305" y="6172200"/>
            <a:ext cx="8072626" cy="369332"/>
          </a:xfrm>
          <a:prstGeom prst="rect">
            <a:avLst/>
          </a:prstGeom>
          <a:noFill/>
        </p:spPr>
        <p:txBody>
          <a:bodyPr wrap="square" rtlCol="0">
            <a:spAutoFit/>
          </a:bodyPr>
          <a:lstStyle/>
          <a:p>
            <a:r>
              <a:rPr lang="fr-FR" dirty="0"/>
              <a:t>NB en général, les missions doivent être d’une durée entre 6 mois et 12 mois</a:t>
            </a:r>
          </a:p>
        </p:txBody>
      </p:sp>
      <p:graphicFrame>
        <p:nvGraphicFramePr>
          <p:cNvPr id="11" name="Objet 10">
            <a:extLst>
              <a:ext uri="{FF2B5EF4-FFF2-40B4-BE49-F238E27FC236}">
                <a16:creationId xmlns:a16="http://schemas.microsoft.com/office/drawing/2014/main" id="{1873E83D-757B-3FAF-0C7C-F6812974FF0A}"/>
              </a:ext>
            </a:extLst>
          </p:cNvPr>
          <p:cNvGraphicFramePr>
            <a:graphicFrameLocks noChangeAspect="1"/>
          </p:cNvGraphicFramePr>
          <p:nvPr>
            <p:extLst>
              <p:ext uri="{D42A27DB-BD31-4B8C-83A1-F6EECF244321}">
                <p14:modId xmlns:p14="http://schemas.microsoft.com/office/powerpoint/2010/main" val="2491901857"/>
              </p:ext>
            </p:extLst>
          </p:nvPr>
        </p:nvGraphicFramePr>
        <p:xfrm>
          <a:off x="806723" y="727613"/>
          <a:ext cx="8239160" cy="6276199"/>
        </p:xfrm>
        <a:graphic>
          <a:graphicData uri="http://schemas.openxmlformats.org/presentationml/2006/ole">
            <mc:AlternateContent xmlns:mc="http://schemas.openxmlformats.org/markup-compatibility/2006">
              <mc:Choice xmlns:v="urn:schemas-microsoft-com:vml" Requires="v">
                <p:oleObj name="Slide" r:id="rId3" imgW="4203588" imgH="3152207" progId="PowerPoint.Slide.12">
                  <p:embed/>
                </p:oleObj>
              </mc:Choice>
              <mc:Fallback>
                <p:oleObj name="Slide" r:id="rId3" imgW="4203588" imgH="3152207" progId="PowerPoint.Slide.12">
                  <p:embed/>
                  <p:pic>
                    <p:nvPicPr>
                      <p:cNvPr id="11" name="Objet 10">
                        <a:extLst>
                          <a:ext uri="{FF2B5EF4-FFF2-40B4-BE49-F238E27FC236}">
                            <a16:creationId xmlns:a16="http://schemas.microsoft.com/office/drawing/2014/main" id="{1873E83D-757B-3FAF-0C7C-F6812974FF0A}"/>
                          </a:ext>
                        </a:extLst>
                      </p:cNvPr>
                      <p:cNvPicPr>
                        <a:picLocks noChangeAspect="1" noChangeArrowheads="1"/>
                      </p:cNvPicPr>
                      <p:nvPr/>
                    </p:nvPicPr>
                    <p:blipFill>
                      <a:blip r:embed="rId4"/>
                      <a:srcRect/>
                      <a:stretch>
                        <a:fillRect/>
                      </a:stretch>
                    </p:blipFill>
                    <p:spPr bwMode="auto">
                      <a:xfrm>
                        <a:off x="806723" y="727613"/>
                        <a:ext cx="8239160" cy="6276199"/>
                      </a:xfrm>
                      <a:prstGeom prst="rect">
                        <a:avLst/>
                      </a:prstGeom>
                      <a:noFill/>
                    </p:spPr>
                  </p:pic>
                </p:oleObj>
              </mc:Fallback>
            </mc:AlternateContent>
          </a:graphicData>
        </a:graphic>
      </p:graphicFrame>
      <p:sp>
        <p:nvSpPr>
          <p:cNvPr id="12" name="Rectangle 11">
            <a:extLst>
              <a:ext uri="{FF2B5EF4-FFF2-40B4-BE49-F238E27FC236}">
                <a16:creationId xmlns:a16="http://schemas.microsoft.com/office/drawing/2014/main" id="{318912F9-9126-6F8C-179E-404A0788FD5C}"/>
              </a:ext>
            </a:extLst>
          </p:cNvPr>
          <p:cNvSpPr/>
          <p:nvPr/>
        </p:nvSpPr>
        <p:spPr>
          <a:xfrm>
            <a:off x="1295400" y="1981200"/>
            <a:ext cx="91440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111,35</a:t>
            </a:r>
          </a:p>
        </p:txBody>
      </p:sp>
      <p:sp>
        <p:nvSpPr>
          <p:cNvPr id="14" name="Rectangle 13">
            <a:extLst>
              <a:ext uri="{FF2B5EF4-FFF2-40B4-BE49-F238E27FC236}">
                <a16:creationId xmlns:a16="http://schemas.microsoft.com/office/drawing/2014/main" id="{43DDEE9D-0EB8-2B3D-CB2D-5D5C1A8E7C03}"/>
              </a:ext>
            </a:extLst>
          </p:cNvPr>
          <p:cNvSpPr/>
          <p:nvPr/>
        </p:nvSpPr>
        <p:spPr>
          <a:xfrm>
            <a:off x="7620000" y="1905000"/>
            <a:ext cx="12192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489,59</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object 6"/>
          <p:cNvSpPr txBox="1"/>
          <p:nvPr/>
        </p:nvSpPr>
        <p:spPr>
          <a:xfrm>
            <a:off x="8492235" y="6464985"/>
            <a:ext cx="128270" cy="178435"/>
          </a:xfrm>
          <a:prstGeom prst="rect">
            <a:avLst/>
          </a:prstGeom>
        </p:spPr>
        <p:txBody>
          <a:bodyPr vert="horz" wrap="square" lIns="0" tIns="0" rIns="0" bIns="0" rtlCol="0">
            <a:spAutoFit/>
          </a:bodyPr>
          <a:lstStyle/>
          <a:p>
            <a:pPr marL="25400">
              <a:lnSpc>
                <a:spcPts val="1240"/>
              </a:lnSpc>
            </a:pPr>
            <a:fld id="{81D60167-4931-47E6-BA6A-407CBD079E47}" type="slidenum">
              <a:rPr sz="1200" dirty="0">
                <a:solidFill>
                  <a:srgbClr val="888888"/>
                </a:solidFill>
                <a:latin typeface="Calibri"/>
                <a:cs typeface="Calibri"/>
              </a:rPr>
              <a:t>2</a:t>
            </a:fld>
            <a:endParaRPr sz="1200">
              <a:latin typeface="Calibri"/>
              <a:cs typeface="Calibri"/>
            </a:endParaRPr>
          </a:p>
        </p:txBody>
      </p:sp>
      <p:sp>
        <p:nvSpPr>
          <p:cNvPr id="2" name="object 2"/>
          <p:cNvSpPr txBox="1">
            <a:spLocks noGrp="1"/>
          </p:cNvSpPr>
          <p:nvPr>
            <p:ph type="title"/>
          </p:nvPr>
        </p:nvSpPr>
        <p:spPr>
          <a:xfrm>
            <a:off x="409955" y="856488"/>
            <a:ext cx="8248015" cy="524510"/>
          </a:xfrm>
          <a:prstGeom prst="rect">
            <a:avLst/>
          </a:prstGeom>
          <a:solidFill>
            <a:srgbClr val="00A9C2"/>
          </a:solidFill>
        </p:spPr>
        <p:txBody>
          <a:bodyPr vert="horz" wrap="square" lIns="0" tIns="22860" rIns="0" bIns="0" rtlCol="0">
            <a:spAutoFit/>
          </a:bodyPr>
          <a:lstStyle/>
          <a:p>
            <a:pPr marL="1270" algn="ctr">
              <a:lnSpc>
                <a:spcPct val="100000"/>
              </a:lnSpc>
              <a:spcBef>
                <a:spcPts val="180"/>
              </a:spcBef>
            </a:pPr>
            <a:r>
              <a:rPr sz="2800" spc="-10" dirty="0"/>
              <a:t>PLAN</a:t>
            </a:r>
            <a:endParaRPr sz="2800"/>
          </a:p>
        </p:txBody>
      </p:sp>
      <p:sp>
        <p:nvSpPr>
          <p:cNvPr id="3" name="object 3"/>
          <p:cNvSpPr txBox="1"/>
          <p:nvPr/>
        </p:nvSpPr>
        <p:spPr>
          <a:xfrm>
            <a:off x="1119327" y="3867658"/>
            <a:ext cx="405130" cy="452120"/>
          </a:xfrm>
          <a:prstGeom prst="rect">
            <a:avLst/>
          </a:prstGeom>
        </p:spPr>
        <p:txBody>
          <a:bodyPr vert="horz" wrap="square" lIns="0" tIns="12065" rIns="0" bIns="0" rtlCol="0">
            <a:spAutoFit/>
          </a:bodyPr>
          <a:lstStyle/>
          <a:p>
            <a:pPr marL="12700">
              <a:lnSpc>
                <a:spcPct val="100000"/>
              </a:lnSpc>
              <a:spcBef>
                <a:spcPts val="95"/>
              </a:spcBef>
            </a:pPr>
            <a:r>
              <a:rPr sz="2800" b="1" i="1" spc="-5" dirty="0">
                <a:latin typeface="Calibri"/>
                <a:cs typeface="Calibri"/>
              </a:rPr>
              <a:t>III.</a:t>
            </a:r>
            <a:endParaRPr sz="2800">
              <a:latin typeface="Calibri"/>
              <a:cs typeface="Calibri"/>
            </a:endParaRPr>
          </a:p>
        </p:txBody>
      </p:sp>
      <p:sp>
        <p:nvSpPr>
          <p:cNvPr id="4" name="object 4"/>
          <p:cNvSpPr txBox="1"/>
          <p:nvPr/>
        </p:nvSpPr>
        <p:spPr>
          <a:xfrm>
            <a:off x="1119327" y="2330962"/>
            <a:ext cx="7242809" cy="1988820"/>
          </a:xfrm>
          <a:prstGeom prst="rect">
            <a:avLst/>
          </a:prstGeom>
        </p:spPr>
        <p:txBody>
          <a:bodyPr vert="horz" wrap="square" lIns="0" tIns="76200" rIns="0" bIns="0" rtlCol="0">
            <a:spAutoFit/>
          </a:bodyPr>
          <a:lstStyle/>
          <a:p>
            <a:pPr marL="664845" indent="-652145">
              <a:lnSpc>
                <a:spcPct val="100000"/>
              </a:lnSpc>
              <a:spcBef>
                <a:spcPts val="600"/>
              </a:spcBef>
              <a:buAutoNum type="romanUcPeriod"/>
              <a:tabLst>
                <a:tab pos="664845" algn="l"/>
                <a:tab pos="665480" algn="l"/>
              </a:tabLst>
            </a:pPr>
            <a:r>
              <a:rPr sz="2800" b="1" i="1" spc="-5" dirty="0">
                <a:latin typeface="Calibri"/>
                <a:cs typeface="Calibri"/>
              </a:rPr>
              <a:t>Le </a:t>
            </a:r>
            <a:r>
              <a:rPr sz="2800" b="1" i="1" spc="-15" dirty="0">
                <a:latin typeface="Calibri"/>
                <a:cs typeface="Calibri"/>
              </a:rPr>
              <a:t>SERVICE </a:t>
            </a:r>
            <a:r>
              <a:rPr sz="2800" b="1" i="1" spc="-5" dirty="0">
                <a:latin typeface="Calibri"/>
                <a:cs typeface="Calibri"/>
              </a:rPr>
              <a:t>CIVIQUE : Les</a:t>
            </a:r>
            <a:r>
              <a:rPr sz="2800" b="1" i="1" spc="75" dirty="0">
                <a:latin typeface="Calibri"/>
                <a:cs typeface="Calibri"/>
              </a:rPr>
              <a:t> </a:t>
            </a:r>
            <a:r>
              <a:rPr sz="2800" b="1" i="1" spc="-5" dirty="0">
                <a:latin typeface="Calibri"/>
                <a:cs typeface="Calibri"/>
              </a:rPr>
              <a:t>principes</a:t>
            </a:r>
            <a:endParaRPr sz="2800">
              <a:latin typeface="Calibri"/>
              <a:cs typeface="Calibri"/>
            </a:endParaRPr>
          </a:p>
          <a:p>
            <a:pPr marL="584200" marR="5080" indent="-571500">
              <a:lnSpc>
                <a:spcPts val="3870"/>
              </a:lnSpc>
              <a:spcBef>
                <a:spcPts val="209"/>
              </a:spcBef>
              <a:buAutoNum type="romanUcPeriod"/>
              <a:tabLst>
                <a:tab pos="583565" algn="l"/>
                <a:tab pos="584835" algn="l"/>
              </a:tabLst>
            </a:pPr>
            <a:r>
              <a:rPr sz="2800" b="1" i="1" spc="-10" dirty="0">
                <a:latin typeface="Calibri"/>
                <a:cs typeface="Calibri"/>
              </a:rPr>
              <a:t>Pourquoi </a:t>
            </a:r>
            <a:r>
              <a:rPr sz="2800" b="1" i="1" spc="-5" dirty="0">
                <a:latin typeface="Calibri"/>
                <a:cs typeface="Calibri"/>
              </a:rPr>
              <a:t>accueillir un service civique dans </a:t>
            </a:r>
            <a:r>
              <a:rPr sz="2800" b="1" i="1" spc="-10" dirty="0">
                <a:latin typeface="Calibri"/>
                <a:cs typeface="Calibri"/>
              </a:rPr>
              <a:t>un  établissement catholique</a:t>
            </a:r>
            <a:r>
              <a:rPr sz="2800" b="1" i="1" spc="60" dirty="0">
                <a:latin typeface="Calibri"/>
                <a:cs typeface="Calibri"/>
              </a:rPr>
              <a:t> </a:t>
            </a:r>
            <a:r>
              <a:rPr sz="2800" b="1" i="1" spc="-5" dirty="0">
                <a:latin typeface="Calibri"/>
                <a:cs typeface="Calibri"/>
              </a:rPr>
              <a:t>?</a:t>
            </a:r>
            <a:endParaRPr sz="2800">
              <a:latin typeface="Calibri"/>
              <a:cs typeface="Calibri"/>
            </a:endParaRPr>
          </a:p>
          <a:p>
            <a:pPr marL="664845">
              <a:lnSpc>
                <a:spcPct val="100000"/>
              </a:lnSpc>
              <a:spcBef>
                <a:spcPts val="285"/>
              </a:spcBef>
            </a:pPr>
            <a:r>
              <a:rPr sz="2800" b="1" i="1" spc="-105" dirty="0">
                <a:latin typeface="Calibri"/>
                <a:cs typeface="Calibri"/>
              </a:rPr>
              <a:t>L’ </a:t>
            </a:r>
            <a:r>
              <a:rPr sz="2800" b="1" i="1" spc="-10" dirty="0">
                <a:latin typeface="Calibri"/>
                <a:cs typeface="Calibri"/>
              </a:rPr>
              <a:t>établissement, acteur </a:t>
            </a:r>
            <a:r>
              <a:rPr sz="2800" b="1" i="1" spc="-5" dirty="0">
                <a:latin typeface="Calibri"/>
                <a:cs typeface="Calibri"/>
              </a:rPr>
              <a:t>du </a:t>
            </a:r>
            <a:r>
              <a:rPr sz="2800" b="1" i="1" spc="-10" dirty="0">
                <a:latin typeface="Calibri"/>
                <a:cs typeface="Calibri"/>
              </a:rPr>
              <a:t>service</a:t>
            </a:r>
            <a:r>
              <a:rPr sz="2800" b="1" i="1" spc="235" dirty="0">
                <a:latin typeface="Calibri"/>
                <a:cs typeface="Calibri"/>
              </a:rPr>
              <a:t> </a:t>
            </a:r>
            <a:r>
              <a:rPr sz="2800" b="1" i="1" spc="-5" dirty="0">
                <a:latin typeface="Calibri"/>
                <a:cs typeface="Calibri"/>
              </a:rPr>
              <a:t>civique</a:t>
            </a:r>
            <a:endParaRPr sz="2800">
              <a:latin typeface="Calibri"/>
              <a:cs typeface="Calibri"/>
            </a:endParaRPr>
          </a:p>
        </p:txBody>
      </p:sp>
      <p:sp>
        <p:nvSpPr>
          <p:cNvPr id="5" name="object 5"/>
          <p:cNvSpPr txBox="1"/>
          <p:nvPr/>
        </p:nvSpPr>
        <p:spPr>
          <a:xfrm>
            <a:off x="1119327" y="4293087"/>
            <a:ext cx="6410325" cy="1994136"/>
          </a:xfrm>
          <a:prstGeom prst="rect">
            <a:avLst/>
          </a:prstGeom>
        </p:spPr>
        <p:txBody>
          <a:bodyPr vert="horz" wrap="square" lIns="0" tIns="77470" rIns="0" bIns="0" rtlCol="0">
            <a:spAutoFit/>
          </a:bodyPr>
          <a:lstStyle/>
          <a:p>
            <a:pPr marL="584200" indent="-571500">
              <a:lnSpc>
                <a:spcPct val="100000"/>
              </a:lnSpc>
              <a:spcBef>
                <a:spcPts val="610"/>
              </a:spcBef>
              <a:buAutoNum type="romanUcPeriod" startAt="4"/>
              <a:tabLst>
                <a:tab pos="583565" algn="l"/>
                <a:tab pos="584835" algn="l"/>
              </a:tabLst>
            </a:pPr>
            <a:r>
              <a:rPr sz="2800" b="1" i="1" spc="-5" dirty="0">
                <a:latin typeface="Calibri"/>
                <a:cs typeface="Calibri"/>
              </a:rPr>
              <a:t>Comment </a:t>
            </a:r>
            <a:r>
              <a:rPr sz="2800" b="1" i="1" spc="-10" dirty="0">
                <a:latin typeface="Calibri"/>
                <a:cs typeface="Calibri"/>
              </a:rPr>
              <a:t>mettre </a:t>
            </a:r>
            <a:r>
              <a:rPr sz="2800" b="1" i="1" spc="-5" dirty="0">
                <a:latin typeface="Calibri"/>
                <a:cs typeface="Calibri"/>
              </a:rPr>
              <a:t>en </a:t>
            </a:r>
            <a:r>
              <a:rPr sz="2800" b="1" i="1" spc="-10" dirty="0">
                <a:latin typeface="Calibri"/>
                <a:cs typeface="Calibri"/>
              </a:rPr>
              <a:t>place </a:t>
            </a:r>
            <a:r>
              <a:rPr sz="2800" b="1" i="1" spc="-5" dirty="0">
                <a:latin typeface="Calibri"/>
                <a:cs typeface="Calibri"/>
              </a:rPr>
              <a:t>une</a:t>
            </a:r>
            <a:r>
              <a:rPr sz="2800" b="1" i="1" spc="85" dirty="0">
                <a:latin typeface="Calibri"/>
                <a:cs typeface="Calibri"/>
              </a:rPr>
              <a:t> </a:t>
            </a:r>
            <a:r>
              <a:rPr sz="2800" b="1" i="1" spc="-5" dirty="0">
                <a:latin typeface="Calibri"/>
                <a:cs typeface="Calibri"/>
              </a:rPr>
              <a:t>mission?</a:t>
            </a:r>
            <a:endParaRPr sz="2800" dirty="0">
              <a:latin typeface="Calibri"/>
              <a:cs typeface="Calibri"/>
            </a:endParaRPr>
          </a:p>
          <a:p>
            <a:pPr marL="584200" indent="-571500">
              <a:lnSpc>
                <a:spcPct val="100000"/>
              </a:lnSpc>
              <a:spcBef>
                <a:spcPts val="505"/>
              </a:spcBef>
              <a:buAutoNum type="romanUcPeriod" startAt="4"/>
              <a:tabLst>
                <a:tab pos="583565" algn="l"/>
                <a:tab pos="584835" algn="l"/>
              </a:tabLst>
            </a:pPr>
            <a:r>
              <a:rPr sz="2800" b="1" i="1" spc="-5" dirty="0">
                <a:latin typeface="Calibri"/>
                <a:cs typeface="Calibri"/>
              </a:rPr>
              <a:t>Conclusion</a:t>
            </a:r>
            <a:endParaRPr lang="fr-FR" sz="2800" b="1" i="1" spc="-5" dirty="0">
              <a:latin typeface="Calibri"/>
              <a:cs typeface="Calibri"/>
            </a:endParaRPr>
          </a:p>
          <a:p>
            <a:pPr marL="584200" indent="-571500">
              <a:lnSpc>
                <a:spcPct val="100000"/>
              </a:lnSpc>
              <a:spcBef>
                <a:spcPts val="505"/>
              </a:spcBef>
              <a:buAutoNum type="romanUcPeriod" startAt="4"/>
              <a:tabLst>
                <a:tab pos="583565" algn="l"/>
                <a:tab pos="584835" algn="l"/>
              </a:tabLst>
            </a:pPr>
            <a:endParaRPr lang="fr-FR" sz="2800" b="1" i="1" spc="-5" dirty="0">
              <a:latin typeface="Calibri"/>
              <a:cs typeface="Calibri"/>
            </a:endParaRPr>
          </a:p>
          <a:p>
            <a:pPr marL="584200" indent="-571500">
              <a:lnSpc>
                <a:spcPct val="100000"/>
              </a:lnSpc>
              <a:spcBef>
                <a:spcPts val="505"/>
              </a:spcBef>
              <a:buAutoNum type="romanUcPeriod" startAt="4"/>
              <a:tabLst>
                <a:tab pos="583565" algn="l"/>
                <a:tab pos="584835" algn="l"/>
              </a:tabLst>
            </a:pPr>
            <a:r>
              <a:rPr lang="fr-FR" sz="2800" b="1" i="1" spc="-5" dirty="0">
                <a:latin typeface="Calibri"/>
                <a:cs typeface="Calibri"/>
              </a:rPr>
              <a:t>Questions-réponses</a:t>
            </a:r>
            <a:endParaRPr sz="2800" dirty="0">
              <a:latin typeface="Calibri"/>
              <a:cs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EDFDDB49-2B85-4779-8287-50F436F8D827}"/>
              </a:ext>
            </a:extLst>
          </p:cNvPr>
          <p:cNvSpPr txBox="1"/>
          <p:nvPr/>
        </p:nvSpPr>
        <p:spPr>
          <a:xfrm>
            <a:off x="2133600" y="533400"/>
            <a:ext cx="4572000" cy="646331"/>
          </a:xfrm>
          <a:prstGeom prst="rect">
            <a:avLst/>
          </a:prstGeom>
          <a:noFill/>
        </p:spPr>
        <p:txBody>
          <a:bodyPr wrap="square">
            <a:spAutoFit/>
          </a:bodyPr>
          <a:lstStyle/>
          <a:p>
            <a:pPr algn="ctr" fontAlgn="ctr"/>
            <a:r>
              <a:rPr lang="fr-FR" sz="1800" b="1" i="0" u="none" strike="noStrike" dirty="0">
                <a:solidFill>
                  <a:schemeClr val="accent5">
                    <a:lumMod val="75000"/>
                  </a:schemeClr>
                </a:solidFill>
                <a:effectLst/>
                <a:latin typeface="Calibri" panose="020F0502020204030204" pitchFamily="34" charset="0"/>
              </a:rPr>
              <a:t>2- LES 8 AXES DE MISSION ET LEUR RÉPARTITION</a:t>
            </a:r>
            <a:endParaRPr lang="fr-FR" sz="2400" b="0" i="0" u="none" strike="noStrike" dirty="0">
              <a:solidFill>
                <a:schemeClr val="accent5">
                  <a:lumMod val="75000"/>
                </a:schemeClr>
              </a:solidFill>
              <a:effectLst/>
              <a:latin typeface="Arial" panose="020B0604020202020204" pitchFamily="34" charset="0"/>
            </a:endParaRPr>
          </a:p>
        </p:txBody>
      </p:sp>
      <p:graphicFrame>
        <p:nvGraphicFramePr>
          <p:cNvPr id="6" name="Graphique 5">
            <a:extLst>
              <a:ext uri="{FF2B5EF4-FFF2-40B4-BE49-F238E27FC236}">
                <a16:creationId xmlns:a16="http://schemas.microsoft.com/office/drawing/2014/main" id="{C983F4D0-7705-447D-AE05-D51D4716DFF2}"/>
              </a:ext>
            </a:extLst>
          </p:cNvPr>
          <p:cNvGraphicFramePr/>
          <p:nvPr>
            <p:extLst>
              <p:ext uri="{D42A27DB-BD31-4B8C-83A1-F6EECF244321}">
                <p14:modId xmlns:p14="http://schemas.microsoft.com/office/powerpoint/2010/main" val="164721500"/>
              </p:ext>
            </p:extLst>
          </p:nvPr>
        </p:nvGraphicFramePr>
        <p:xfrm>
          <a:off x="685800" y="1409700"/>
          <a:ext cx="7162800" cy="46101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8351011" y="6374993"/>
            <a:ext cx="257175" cy="300355"/>
          </a:xfrm>
          <a:prstGeom prst="rect">
            <a:avLst/>
          </a:prstGeom>
        </p:spPr>
        <p:txBody>
          <a:bodyPr vert="horz" wrap="square" lIns="0" tIns="12700" rIns="0" bIns="0" rtlCol="0">
            <a:spAutoFit/>
          </a:bodyPr>
          <a:lstStyle/>
          <a:p>
            <a:pPr marL="12700">
              <a:lnSpc>
                <a:spcPct val="100000"/>
              </a:lnSpc>
              <a:spcBef>
                <a:spcPts val="100"/>
              </a:spcBef>
            </a:pPr>
            <a:r>
              <a:rPr sz="1800" spc="-5" dirty="0">
                <a:latin typeface="Calibri"/>
                <a:cs typeface="Calibri"/>
              </a:rPr>
              <a:t>21</a:t>
            </a:r>
            <a:endParaRPr sz="1800">
              <a:latin typeface="Calibri"/>
              <a:cs typeface="Calibri"/>
            </a:endParaRPr>
          </a:p>
        </p:txBody>
      </p:sp>
      <p:sp>
        <p:nvSpPr>
          <p:cNvPr id="3" name="object 3"/>
          <p:cNvSpPr/>
          <p:nvPr/>
        </p:nvSpPr>
        <p:spPr>
          <a:xfrm>
            <a:off x="621030" y="875538"/>
            <a:ext cx="1872995" cy="1349554"/>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621030" y="875538"/>
            <a:ext cx="1873250" cy="1350010"/>
          </a:xfrm>
          <a:custGeom>
            <a:avLst/>
            <a:gdLst/>
            <a:ahLst/>
            <a:cxnLst/>
            <a:rect l="l" t="t" r="r" b="b"/>
            <a:pathLst>
              <a:path w="1873250" h="1350010">
                <a:moveTo>
                  <a:pt x="0" y="0"/>
                </a:moveTo>
                <a:lnTo>
                  <a:pt x="1872995" y="0"/>
                </a:lnTo>
                <a:lnTo>
                  <a:pt x="1872995" y="1096264"/>
                </a:lnTo>
                <a:lnTo>
                  <a:pt x="1813228" y="1096845"/>
                </a:lnTo>
                <a:lnTo>
                  <a:pt x="1756001" y="1098544"/>
                </a:lnTo>
                <a:lnTo>
                  <a:pt x="1701198" y="1101296"/>
                </a:lnTo>
                <a:lnTo>
                  <a:pt x="1648704" y="1105033"/>
                </a:lnTo>
                <a:lnTo>
                  <a:pt x="1598404" y="1109691"/>
                </a:lnTo>
                <a:lnTo>
                  <a:pt x="1550182" y="1115202"/>
                </a:lnTo>
                <a:lnTo>
                  <a:pt x="1503923" y="1121501"/>
                </a:lnTo>
                <a:lnTo>
                  <a:pt x="1459511" y="1128522"/>
                </a:lnTo>
                <a:lnTo>
                  <a:pt x="1416831" y="1136198"/>
                </a:lnTo>
                <a:lnTo>
                  <a:pt x="1375767" y="1144463"/>
                </a:lnTo>
                <a:lnTo>
                  <a:pt x="1336204" y="1153251"/>
                </a:lnTo>
                <a:lnTo>
                  <a:pt x="1298027" y="1162496"/>
                </a:lnTo>
                <a:lnTo>
                  <a:pt x="1261120" y="1172133"/>
                </a:lnTo>
                <a:lnTo>
                  <a:pt x="1190654" y="1192313"/>
                </a:lnTo>
                <a:lnTo>
                  <a:pt x="1123882" y="1213264"/>
                </a:lnTo>
                <a:lnTo>
                  <a:pt x="1059881" y="1234455"/>
                </a:lnTo>
                <a:lnTo>
                  <a:pt x="1028631" y="1244976"/>
                </a:lnTo>
                <a:lnTo>
                  <a:pt x="997727" y="1255358"/>
                </a:lnTo>
                <a:lnTo>
                  <a:pt x="936498" y="1275445"/>
                </a:lnTo>
                <a:lnTo>
                  <a:pt x="875268" y="1294185"/>
                </a:lnTo>
                <a:lnTo>
                  <a:pt x="813114" y="1311050"/>
                </a:lnTo>
                <a:lnTo>
                  <a:pt x="749113" y="1325511"/>
                </a:lnTo>
                <a:lnTo>
                  <a:pt x="682341" y="1337038"/>
                </a:lnTo>
                <a:lnTo>
                  <a:pt x="611875" y="1345104"/>
                </a:lnTo>
                <a:lnTo>
                  <a:pt x="536791" y="1349178"/>
                </a:lnTo>
                <a:lnTo>
                  <a:pt x="497228" y="1349554"/>
                </a:lnTo>
                <a:lnTo>
                  <a:pt x="456164" y="1348732"/>
                </a:lnTo>
                <a:lnTo>
                  <a:pt x="413484" y="1346649"/>
                </a:lnTo>
                <a:lnTo>
                  <a:pt x="369072" y="1343237"/>
                </a:lnTo>
                <a:lnTo>
                  <a:pt x="322813" y="1338431"/>
                </a:lnTo>
                <a:lnTo>
                  <a:pt x="274591" y="1332164"/>
                </a:lnTo>
                <a:lnTo>
                  <a:pt x="224291" y="1324370"/>
                </a:lnTo>
                <a:lnTo>
                  <a:pt x="171797" y="1314983"/>
                </a:lnTo>
                <a:lnTo>
                  <a:pt x="116994" y="1303937"/>
                </a:lnTo>
                <a:lnTo>
                  <a:pt x="59767" y="1291166"/>
                </a:lnTo>
                <a:lnTo>
                  <a:pt x="0" y="1276603"/>
                </a:lnTo>
                <a:lnTo>
                  <a:pt x="0" y="0"/>
                </a:lnTo>
                <a:close/>
              </a:path>
            </a:pathLst>
          </a:custGeom>
          <a:ln w="25908">
            <a:solidFill>
              <a:srgbClr val="385D89"/>
            </a:solidFill>
          </a:ln>
        </p:spPr>
        <p:txBody>
          <a:bodyPr wrap="square" lIns="0" tIns="0" rIns="0" bIns="0" rtlCol="0"/>
          <a:lstStyle/>
          <a:p>
            <a:endParaRPr/>
          </a:p>
        </p:txBody>
      </p:sp>
      <p:sp>
        <p:nvSpPr>
          <p:cNvPr id="5" name="object 5"/>
          <p:cNvSpPr txBox="1"/>
          <p:nvPr/>
        </p:nvSpPr>
        <p:spPr>
          <a:xfrm>
            <a:off x="972413" y="1120902"/>
            <a:ext cx="1169035" cy="574675"/>
          </a:xfrm>
          <a:prstGeom prst="rect">
            <a:avLst/>
          </a:prstGeom>
        </p:spPr>
        <p:txBody>
          <a:bodyPr vert="horz" wrap="square" lIns="0" tIns="12700" rIns="0" bIns="0" rtlCol="0">
            <a:spAutoFit/>
          </a:bodyPr>
          <a:lstStyle/>
          <a:p>
            <a:pPr marL="12700">
              <a:lnSpc>
                <a:spcPct val="100000"/>
              </a:lnSpc>
              <a:spcBef>
                <a:spcPts val="100"/>
              </a:spcBef>
            </a:pPr>
            <a:r>
              <a:rPr sz="1800" b="1" spc="-5" dirty="0">
                <a:latin typeface="Calibri"/>
                <a:cs typeface="Calibri"/>
              </a:rPr>
              <a:t>EDUCATION</a:t>
            </a:r>
            <a:endParaRPr sz="1800">
              <a:latin typeface="Calibri"/>
              <a:cs typeface="Calibri"/>
            </a:endParaRPr>
          </a:p>
          <a:p>
            <a:pPr marL="18415">
              <a:lnSpc>
                <a:spcPct val="100000"/>
              </a:lnSpc>
            </a:pPr>
            <a:r>
              <a:rPr sz="1800" b="1" spc="-5" dirty="0">
                <a:latin typeface="Calibri"/>
                <a:cs typeface="Calibri"/>
              </a:rPr>
              <a:t>POUR</a:t>
            </a:r>
            <a:r>
              <a:rPr sz="1800" b="1" spc="-90" dirty="0">
                <a:latin typeface="Calibri"/>
                <a:cs typeface="Calibri"/>
              </a:rPr>
              <a:t> </a:t>
            </a:r>
            <a:r>
              <a:rPr sz="1800" b="1" spc="-5" dirty="0">
                <a:latin typeface="Calibri"/>
                <a:cs typeface="Calibri"/>
              </a:rPr>
              <a:t>TOUS</a:t>
            </a:r>
            <a:endParaRPr sz="1800">
              <a:latin typeface="Calibri"/>
              <a:cs typeface="Calibri"/>
            </a:endParaRPr>
          </a:p>
        </p:txBody>
      </p:sp>
      <p:sp>
        <p:nvSpPr>
          <p:cNvPr id="6" name="object 6"/>
          <p:cNvSpPr/>
          <p:nvPr/>
        </p:nvSpPr>
        <p:spPr>
          <a:xfrm>
            <a:off x="5884926" y="1064513"/>
            <a:ext cx="2016252" cy="1278811"/>
          </a:xfrm>
          <a:prstGeom prst="rect">
            <a:avLst/>
          </a:prstGeom>
          <a:blipFill>
            <a:blip r:embed="rId4" cstate="print"/>
            <a:stretch>
              <a:fillRect/>
            </a:stretch>
          </a:blipFill>
        </p:spPr>
        <p:txBody>
          <a:bodyPr wrap="square" lIns="0" tIns="0" rIns="0" bIns="0" rtlCol="0"/>
          <a:lstStyle/>
          <a:p>
            <a:endParaRPr/>
          </a:p>
        </p:txBody>
      </p:sp>
      <p:sp>
        <p:nvSpPr>
          <p:cNvPr id="7" name="object 7"/>
          <p:cNvSpPr/>
          <p:nvPr/>
        </p:nvSpPr>
        <p:spPr>
          <a:xfrm>
            <a:off x="5884926" y="1064513"/>
            <a:ext cx="2016760" cy="1278890"/>
          </a:xfrm>
          <a:custGeom>
            <a:avLst/>
            <a:gdLst/>
            <a:ahLst/>
            <a:cxnLst/>
            <a:rect l="l" t="t" r="r" b="b"/>
            <a:pathLst>
              <a:path w="2016759" h="1278889">
                <a:moveTo>
                  <a:pt x="0" y="0"/>
                </a:moveTo>
                <a:lnTo>
                  <a:pt x="2016252" y="0"/>
                </a:lnTo>
                <a:lnTo>
                  <a:pt x="2016252" y="1038860"/>
                </a:lnTo>
                <a:lnTo>
                  <a:pt x="1954538" y="1039366"/>
                </a:lnTo>
                <a:lnTo>
                  <a:pt x="1895341" y="1040847"/>
                </a:lnTo>
                <a:lnTo>
                  <a:pt x="1838550" y="1043249"/>
                </a:lnTo>
                <a:lnTo>
                  <a:pt x="1784056" y="1046516"/>
                </a:lnTo>
                <a:lnTo>
                  <a:pt x="1731750" y="1050593"/>
                </a:lnTo>
                <a:lnTo>
                  <a:pt x="1681522" y="1055425"/>
                </a:lnTo>
                <a:lnTo>
                  <a:pt x="1633264" y="1060956"/>
                </a:lnTo>
                <a:lnTo>
                  <a:pt x="1586865" y="1067132"/>
                </a:lnTo>
                <a:lnTo>
                  <a:pt x="1542216" y="1073898"/>
                </a:lnTo>
                <a:lnTo>
                  <a:pt x="1499208" y="1081198"/>
                </a:lnTo>
                <a:lnTo>
                  <a:pt x="1457731" y="1088977"/>
                </a:lnTo>
                <a:lnTo>
                  <a:pt x="1417677" y="1097180"/>
                </a:lnTo>
                <a:lnTo>
                  <a:pt x="1378935" y="1105752"/>
                </a:lnTo>
                <a:lnTo>
                  <a:pt x="1341396" y="1114638"/>
                </a:lnTo>
                <a:lnTo>
                  <a:pt x="1269492" y="1133131"/>
                </a:lnTo>
                <a:lnTo>
                  <a:pt x="1201087" y="1152217"/>
                </a:lnTo>
                <a:lnTo>
                  <a:pt x="1135308" y="1171456"/>
                </a:lnTo>
                <a:lnTo>
                  <a:pt x="1103130" y="1180995"/>
                </a:lnTo>
                <a:lnTo>
                  <a:pt x="1071279" y="1190406"/>
                </a:lnTo>
                <a:lnTo>
                  <a:pt x="1008126" y="1208627"/>
                </a:lnTo>
                <a:lnTo>
                  <a:pt x="944972" y="1225676"/>
                </a:lnTo>
                <a:lnTo>
                  <a:pt x="880943" y="1241114"/>
                </a:lnTo>
                <a:lnTo>
                  <a:pt x="815164" y="1254499"/>
                </a:lnTo>
                <a:lnTo>
                  <a:pt x="746760" y="1265390"/>
                </a:lnTo>
                <a:lnTo>
                  <a:pt x="674855" y="1273346"/>
                </a:lnTo>
                <a:lnTo>
                  <a:pt x="598574" y="1277925"/>
                </a:lnTo>
                <a:lnTo>
                  <a:pt x="558520" y="1278811"/>
                </a:lnTo>
                <a:lnTo>
                  <a:pt x="517043" y="1278687"/>
                </a:lnTo>
                <a:lnTo>
                  <a:pt x="474035" y="1277499"/>
                </a:lnTo>
                <a:lnTo>
                  <a:pt x="429387" y="1275191"/>
                </a:lnTo>
                <a:lnTo>
                  <a:pt x="382987" y="1271708"/>
                </a:lnTo>
                <a:lnTo>
                  <a:pt x="334729" y="1266996"/>
                </a:lnTo>
                <a:lnTo>
                  <a:pt x="284501" y="1260998"/>
                </a:lnTo>
                <a:lnTo>
                  <a:pt x="232195" y="1253660"/>
                </a:lnTo>
                <a:lnTo>
                  <a:pt x="177701" y="1244926"/>
                </a:lnTo>
                <a:lnTo>
                  <a:pt x="120910" y="1234742"/>
                </a:lnTo>
                <a:lnTo>
                  <a:pt x="61713" y="1223052"/>
                </a:lnTo>
                <a:lnTo>
                  <a:pt x="0" y="1209802"/>
                </a:lnTo>
                <a:lnTo>
                  <a:pt x="0" y="0"/>
                </a:lnTo>
                <a:close/>
              </a:path>
            </a:pathLst>
          </a:custGeom>
          <a:ln w="25908">
            <a:solidFill>
              <a:srgbClr val="385D89"/>
            </a:solidFill>
          </a:ln>
        </p:spPr>
        <p:txBody>
          <a:bodyPr wrap="square" lIns="0" tIns="0" rIns="0" bIns="0" rtlCol="0"/>
          <a:lstStyle/>
          <a:p>
            <a:endParaRPr/>
          </a:p>
        </p:txBody>
      </p:sp>
      <p:sp>
        <p:nvSpPr>
          <p:cNvPr id="8" name="object 8"/>
          <p:cNvSpPr txBox="1"/>
          <p:nvPr/>
        </p:nvSpPr>
        <p:spPr>
          <a:xfrm>
            <a:off x="6308216" y="1281176"/>
            <a:ext cx="1170305" cy="574040"/>
          </a:xfrm>
          <a:prstGeom prst="rect">
            <a:avLst/>
          </a:prstGeom>
        </p:spPr>
        <p:txBody>
          <a:bodyPr vert="horz" wrap="square" lIns="0" tIns="12700" rIns="0" bIns="0" rtlCol="0">
            <a:spAutoFit/>
          </a:bodyPr>
          <a:lstStyle/>
          <a:p>
            <a:pPr marL="227329" marR="5080" indent="-215265">
              <a:lnSpc>
                <a:spcPct val="100000"/>
              </a:lnSpc>
              <a:spcBef>
                <a:spcPts val="100"/>
              </a:spcBef>
            </a:pPr>
            <a:r>
              <a:rPr sz="1800" b="1" spc="-10" dirty="0">
                <a:latin typeface="Calibri"/>
                <a:cs typeface="Calibri"/>
              </a:rPr>
              <a:t>CULTURE</a:t>
            </a:r>
            <a:r>
              <a:rPr sz="1800" b="1" spc="-60" dirty="0">
                <a:latin typeface="Calibri"/>
                <a:cs typeface="Calibri"/>
              </a:rPr>
              <a:t> </a:t>
            </a:r>
            <a:r>
              <a:rPr sz="1800" b="1" dirty="0">
                <a:latin typeface="Calibri"/>
                <a:cs typeface="Calibri"/>
              </a:rPr>
              <a:t>ET  </a:t>
            </a:r>
            <a:r>
              <a:rPr sz="1800" b="1" spc="-10" dirty="0">
                <a:latin typeface="Calibri"/>
                <a:cs typeface="Calibri"/>
              </a:rPr>
              <a:t>LOISIRS</a:t>
            </a:r>
            <a:endParaRPr sz="1800">
              <a:latin typeface="Calibri"/>
              <a:cs typeface="Calibri"/>
            </a:endParaRPr>
          </a:p>
        </p:txBody>
      </p:sp>
      <p:sp>
        <p:nvSpPr>
          <p:cNvPr id="9" name="object 9"/>
          <p:cNvSpPr/>
          <p:nvPr/>
        </p:nvSpPr>
        <p:spPr>
          <a:xfrm>
            <a:off x="605790" y="4222241"/>
            <a:ext cx="2493264" cy="1402278"/>
          </a:xfrm>
          <a:prstGeom prst="rect">
            <a:avLst/>
          </a:prstGeom>
          <a:blipFill>
            <a:blip r:embed="rId5" cstate="print"/>
            <a:stretch>
              <a:fillRect/>
            </a:stretch>
          </a:blipFill>
        </p:spPr>
        <p:txBody>
          <a:bodyPr wrap="square" lIns="0" tIns="0" rIns="0" bIns="0" rtlCol="0"/>
          <a:lstStyle/>
          <a:p>
            <a:endParaRPr/>
          </a:p>
        </p:txBody>
      </p:sp>
      <p:sp>
        <p:nvSpPr>
          <p:cNvPr id="10" name="object 10"/>
          <p:cNvSpPr/>
          <p:nvPr/>
        </p:nvSpPr>
        <p:spPr>
          <a:xfrm>
            <a:off x="605790" y="4222241"/>
            <a:ext cx="2493645" cy="1402715"/>
          </a:xfrm>
          <a:custGeom>
            <a:avLst/>
            <a:gdLst/>
            <a:ahLst/>
            <a:cxnLst/>
            <a:rect l="l" t="t" r="r" b="b"/>
            <a:pathLst>
              <a:path w="2493645" h="1402714">
                <a:moveTo>
                  <a:pt x="0" y="0"/>
                </a:moveTo>
                <a:lnTo>
                  <a:pt x="2493264" y="0"/>
                </a:lnTo>
                <a:lnTo>
                  <a:pt x="2493264" y="1139062"/>
                </a:lnTo>
                <a:lnTo>
                  <a:pt x="2429881" y="1139444"/>
                </a:lnTo>
                <a:lnTo>
                  <a:pt x="2368646" y="1140565"/>
                </a:lnTo>
                <a:lnTo>
                  <a:pt x="2309481" y="1142392"/>
                </a:lnTo>
                <a:lnTo>
                  <a:pt x="2252310" y="1144889"/>
                </a:lnTo>
                <a:lnTo>
                  <a:pt x="2197055" y="1148024"/>
                </a:lnTo>
                <a:lnTo>
                  <a:pt x="2143640" y="1151762"/>
                </a:lnTo>
                <a:lnTo>
                  <a:pt x="2091989" y="1156068"/>
                </a:lnTo>
                <a:lnTo>
                  <a:pt x="2042025" y="1160908"/>
                </a:lnTo>
                <a:lnTo>
                  <a:pt x="1993670" y="1166248"/>
                </a:lnTo>
                <a:lnTo>
                  <a:pt x="1946849" y="1172054"/>
                </a:lnTo>
                <a:lnTo>
                  <a:pt x="1901485" y="1178291"/>
                </a:lnTo>
                <a:lnTo>
                  <a:pt x="1857501" y="1184925"/>
                </a:lnTo>
                <a:lnTo>
                  <a:pt x="1814820" y="1191922"/>
                </a:lnTo>
                <a:lnTo>
                  <a:pt x="1773367" y="1199247"/>
                </a:lnTo>
                <a:lnTo>
                  <a:pt x="1733063" y="1206867"/>
                </a:lnTo>
                <a:lnTo>
                  <a:pt x="1693832" y="1214746"/>
                </a:lnTo>
                <a:lnTo>
                  <a:pt x="1655599" y="1222852"/>
                </a:lnTo>
                <a:lnTo>
                  <a:pt x="1618285" y="1231148"/>
                </a:lnTo>
                <a:lnTo>
                  <a:pt x="1546111" y="1248179"/>
                </a:lnTo>
                <a:lnTo>
                  <a:pt x="1476698" y="1265564"/>
                </a:lnTo>
                <a:lnTo>
                  <a:pt x="1409431" y="1283029"/>
                </a:lnTo>
                <a:lnTo>
                  <a:pt x="1376411" y="1291706"/>
                </a:lnTo>
                <a:lnTo>
                  <a:pt x="1343698" y="1300300"/>
                </a:lnTo>
                <a:lnTo>
                  <a:pt x="1278885" y="1317103"/>
                </a:lnTo>
                <a:lnTo>
                  <a:pt x="1214378" y="1333163"/>
                </a:lnTo>
                <a:lnTo>
                  <a:pt x="1149565" y="1348207"/>
                </a:lnTo>
                <a:lnTo>
                  <a:pt x="1083832" y="1361960"/>
                </a:lnTo>
                <a:lnTo>
                  <a:pt x="1016565" y="1374149"/>
                </a:lnTo>
                <a:lnTo>
                  <a:pt x="947152" y="1384498"/>
                </a:lnTo>
                <a:lnTo>
                  <a:pt x="874978" y="1392734"/>
                </a:lnTo>
                <a:lnTo>
                  <a:pt x="799431" y="1398582"/>
                </a:lnTo>
                <a:lnTo>
                  <a:pt x="760200" y="1400525"/>
                </a:lnTo>
                <a:lnTo>
                  <a:pt x="719896" y="1401768"/>
                </a:lnTo>
                <a:lnTo>
                  <a:pt x="678443" y="1402278"/>
                </a:lnTo>
                <a:lnTo>
                  <a:pt x="635762" y="1402019"/>
                </a:lnTo>
                <a:lnTo>
                  <a:pt x="591778" y="1400958"/>
                </a:lnTo>
                <a:lnTo>
                  <a:pt x="546414" y="1399060"/>
                </a:lnTo>
                <a:lnTo>
                  <a:pt x="499593" y="1396291"/>
                </a:lnTo>
                <a:lnTo>
                  <a:pt x="451238" y="1392616"/>
                </a:lnTo>
                <a:lnTo>
                  <a:pt x="401274" y="1388002"/>
                </a:lnTo>
                <a:lnTo>
                  <a:pt x="349623" y="1382414"/>
                </a:lnTo>
                <a:lnTo>
                  <a:pt x="296208" y="1375818"/>
                </a:lnTo>
                <a:lnTo>
                  <a:pt x="240953" y="1368179"/>
                </a:lnTo>
                <a:lnTo>
                  <a:pt x="183782" y="1359464"/>
                </a:lnTo>
                <a:lnTo>
                  <a:pt x="124617" y="1349637"/>
                </a:lnTo>
                <a:lnTo>
                  <a:pt x="63382" y="1338666"/>
                </a:lnTo>
                <a:lnTo>
                  <a:pt x="0" y="1326514"/>
                </a:lnTo>
                <a:lnTo>
                  <a:pt x="0" y="0"/>
                </a:lnTo>
                <a:close/>
              </a:path>
            </a:pathLst>
          </a:custGeom>
          <a:ln w="25908">
            <a:solidFill>
              <a:srgbClr val="385D89"/>
            </a:solidFill>
          </a:ln>
        </p:spPr>
        <p:txBody>
          <a:bodyPr wrap="square" lIns="0" tIns="0" rIns="0" bIns="0" rtlCol="0"/>
          <a:lstStyle/>
          <a:p>
            <a:endParaRPr/>
          </a:p>
        </p:txBody>
      </p:sp>
      <p:sp>
        <p:nvSpPr>
          <p:cNvPr id="11" name="object 11"/>
          <p:cNvSpPr txBox="1"/>
          <p:nvPr/>
        </p:nvSpPr>
        <p:spPr>
          <a:xfrm>
            <a:off x="997711" y="4489450"/>
            <a:ext cx="1708150" cy="574040"/>
          </a:xfrm>
          <a:prstGeom prst="rect">
            <a:avLst/>
          </a:prstGeom>
        </p:spPr>
        <p:txBody>
          <a:bodyPr vert="horz" wrap="square" lIns="0" tIns="12700" rIns="0" bIns="0" rtlCol="0">
            <a:spAutoFit/>
          </a:bodyPr>
          <a:lstStyle/>
          <a:p>
            <a:pPr marL="70485" marR="5080" indent="-58419">
              <a:lnSpc>
                <a:spcPct val="100000"/>
              </a:lnSpc>
              <a:spcBef>
                <a:spcPts val="100"/>
              </a:spcBef>
            </a:pPr>
            <a:r>
              <a:rPr sz="1800" b="1" dirty="0">
                <a:latin typeface="Calibri"/>
                <a:cs typeface="Calibri"/>
              </a:rPr>
              <a:t>DEVE</a:t>
            </a:r>
            <a:r>
              <a:rPr sz="1800" b="1" spc="-5" dirty="0">
                <a:latin typeface="Calibri"/>
                <a:cs typeface="Calibri"/>
              </a:rPr>
              <a:t>LOPPEM</a:t>
            </a:r>
            <a:r>
              <a:rPr sz="1800" b="1" spc="-10" dirty="0">
                <a:latin typeface="Calibri"/>
                <a:cs typeface="Calibri"/>
              </a:rPr>
              <a:t>E</a:t>
            </a:r>
            <a:r>
              <a:rPr sz="1800" b="1" dirty="0">
                <a:latin typeface="Calibri"/>
                <a:cs typeface="Calibri"/>
              </a:rPr>
              <a:t>NT  </a:t>
            </a:r>
            <a:r>
              <a:rPr sz="1800" b="1" spc="-5" dirty="0">
                <a:latin typeface="Calibri"/>
                <a:cs typeface="Calibri"/>
              </a:rPr>
              <a:t>INTERNATIONAL</a:t>
            </a:r>
            <a:endParaRPr sz="1800">
              <a:latin typeface="Calibri"/>
              <a:cs typeface="Calibri"/>
            </a:endParaRPr>
          </a:p>
        </p:txBody>
      </p:sp>
      <p:sp>
        <p:nvSpPr>
          <p:cNvPr id="12" name="object 12"/>
          <p:cNvSpPr/>
          <p:nvPr/>
        </p:nvSpPr>
        <p:spPr>
          <a:xfrm>
            <a:off x="6002273" y="4356353"/>
            <a:ext cx="1955292" cy="1209651"/>
          </a:xfrm>
          <a:prstGeom prst="rect">
            <a:avLst/>
          </a:prstGeom>
          <a:blipFill>
            <a:blip r:embed="rId6" cstate="print"/>
            <a:stretch>
              <a:fillRect/>
            </a:stretch>
          </a:blipFill>
        </p:spPr>
        <p:txBody>
          <a:bodyPr wrap="square" lIns="0" tIns="0" rIns="0" bIns="0" rtlCol="0"/>
          <a:lstStyle/>
          <a:p>
            <a:endParaRPr/>
          </a:p>
        </p:txBody>
      </p:sp>
      <p:sp>
        <p:nvSpPr>
          <p:cNvPr id="13" name="object 13"/>
          <p:cNvSpPr/>
          <p:nvPr/>
        </p:nvSpPr>
        <p:spPr>
          <a:xfrm>
            <a:off x="6002273" y="4356353"/>
            <a:ext cx="1955800" cy="1209675"/>
          </a:xfrm>
          <a:custGeom>
            <a:avLst/>
            <a:gdLst/>
            <a:ahLst/>
            <a:cxnLst/>
            <a:rect l="l" t="t" r="r" b="b"/>
            <a:pathLst>
              <a:path w="1955800" h="1209675">
                <a:moveTo>
                  <a:pt x="0" y="0"/>
                </a:moveTo>
                <a:lnTo>
                  <a:pt x="1955292" y="0"/>
                </a:lnTo>
                <a:lnTo>
                  <a:pt x="1955292" y="982599"/>
                </a:lnTo>
                <a:lnTo>
                  <a:pt x="1892898" y="983119"/>
                </a:lnTo>
                <a:lnTo>
                  <a:pt x="1833156" y="984643"/>
                </a:lnTo>
                <a:lnTo>
                  <a:pt x="1775945" y="987109"/>
                </a:lnTo>
                <a:lnTo>
                  <a:pt x="1721145" y="990460"/>
                </a:lnTo>
                <a:lnTo>
                  <a:pt x="1668635" y="994635"/>
                </a:lnTo>
                <a:lnTo>
                  <a:pt x="1618294" y="999575"/>
                </a:lnTo>
                <a:lnTo>
                  <a:pt x="1570002" y="1005221"/>
                </a:lnTo>
                <a:lnTo>
                  <a:pt x="1523639" y="1011514"/>
                </a:lnTo>
                <a:lnTo>
                  <a:pt x="1479084" y="1018395"/>
                </a:lnTo>
                <a:lnTo>
                  <a:pt x="1436216" y="1025804"/>
                </a:lnTo>
                <a:lnTo>
                  <a:pt x="1394915" y="1033681"/>
                </a:lnTo>
                <a:lnTo>
                  <a:pt x="1355060" y="1041969"/>
                </a:lnTo>
                <a:lnTo>
                  <a:pt x="1316531" y="1050607"/>
                </a:lnTo>
                <a:lnTo>
                  <a:pt x="1279208" y="1059535"/>
                </a:lnTo>
                <a:lnTo>
                  <a:pt x="1207694" y="1078030"/>
                </a:lnTo>
                <a:lnTo>
                  <a:pt x="1139555" y="1096977"/>
                </a:lnTo>
                <a:lnTo>
                  <a:pt x="1073827" y="1115903"/>
                </a:lnTo>
                <a:lnTo>
                  <a:pt x="1041566" y="1125210"/>
                </a:lnTo>
                <a:lnTo>
                  <a:pt x="977645" y="1143215"/>
                </a:lnTo>
                <a:lnTo>
                  <a:pt x="913725" y="1160014"/>
                </a:lnTo>
                <a:lnTo>
                  <a:pt x="848841" y="1175133"/>
                </a:lnTo>
                <a:lnTo>
                  <a:pt x="782028" y="1188096"/>
                </a:lnTo>
                <a:lnTo>
                  <a:pt x="712322" y="1198430"/>
                </a:lnTo>
                <a:lnTo>
                  <a:pt x="638760" y="1205661"/>
                </a:lnTo>
                <a:lnTo>
                  <a:pt x="600231" y="1207965"/>
                </a:lnTo>
                <a:lnTo>
                  <a:pt x="560376" y="1209315"/>
                </a:lnTo>
                <a:lnTo>
                  <a:pt x="519075" y="1209651"/>
                </a:lnTo>
                <a:lnTo>
                  <a:pt x="476207" y="1208916"/>
                </a:lnTo>
                <a:lnTo>
                  <a:pt x="431652" y="1207049"/>
                </a:lnTo>
                <a:lnTo>
                  <a:pt x="385289" y="1203992"/>
                </a:lnTo>
                <a:lnTo>
                  <a:pt x="336997" y="1199684"/>
                </a:lnTo>
                <a:lnTo>
                  <a:pt x="286656" y="1194068"/>
                </a:lnTo>
                <a:lnTo>
                  <a:pt x="234146" y="1187082"/>
                </a:lnTo>
                <a:lnTo>
                  <a:pt x="179346" y="1178669"/>
                </a:lnTo>
                <a:lnTo>
                  <a:pt x="122135" y="1168769"/>
                </a:lnTo>
                <a:lnTo>
                  <a:pt x="62393" y="1157322"/>
                </a:lnTo>
                <a:lnTo>
                  <a:pt x="0" y="1144270"/>
                </a:lnTo>
                <a:lnTo>
                  <a:pt x="0" y="0"/>
                </a:lnTo>
                <a:close/>
              </a:path>
            </a:pathLst>
          </a:custGeom>
          <a:ln w="25908">
            <a:solidFill>
              <a:srgbClr val="385D89"/>
            </a:solidFill>
          </a:ln>
        </p:spPr>
        <p:txBody>
          <a:bodyPr wrap="square" lIns="0" tIns="0" rIns="0" bIns="0" rtlCol="0"/>
          <a:lstStyle/>
          <a:p>
            <a:endParaRPr/>
          </a:p>
        </p:txBody>
      </p:sp>
      <p:sp>
        <p:nvSpPr>
          <p:cNvPr id="14" name="object 14"/>
          <p:cNvSpPr txBox="1"/>
          <p:nvPr/>
        </p:nvSpPr>
        <p:spPr>
          <a:xfrm>
            <a:off x="6408801" y="4682997"/>
            <a:ext cx="1141730" cy="299720"/>
          </a:xfrm>
          <a:prstGeom prst="rect">
            <a:avLst/>
          </a:prstGeom>
        </p:spPr>
        <p:txBody>
          <a:bodyPr vert="horz" wrap="square" lIns="0" tIns="12700" rIns="0" bIns="0" rtlCol="0">
            <a:spAutoFit/>
          </a:bodyPr>
          <a:lstStyle/>
          <a:p>
            <a:pPr marL="12700">
              <a:lnSpc>
                <a:spcPct val="100000"/>
              </a:lnSpc>
              <a:spcBef>
                <a:spcPts val="100"/>
              </a:spcBef>
            </a:pPr>
            <a:r>
              <a:rPr sz="1800" b="1" spc="-5" dirty="0">
                <a:latin typeface="Calibri"/>
                <a:cs typeface="Calibri"/>
              </a:rPr>
              <a:t>SOLIDARITE</a:t>
            </a:r>
            <a:endParaRPr sz="1800">
              <a:latin typeface="Calibri"/>
              <a:cs typeface="Calibri"/>
            </a:endParaRPr>
          </a:p>
        </p:txBody>
      </p:sp>
      <p:sp>
        <p:nvSpPr>
          <p:cNvPr id="15" name="object 15"/>
          <p:cNvSpPr txBox="1">
            <a:spLocks noGrp="1"/>
          </p:cNvSpPr>
          <p:nvPr>
            <p:ph type="title"/>
          </p:nvPr>
        </p:nvSpPr>
        <p:spPr>
          <a:xfrm>
            <a:off x="243840" y="188976"/>
            <a:ext cx="8351520" cy="462280"/>
          </a:xfrm>
          <a:prstGeom prst="rect">
            <a:avLst/>
          </a:prstGeom>
          <a:solidFill>
            <a:srgbClr val="00A9C2"/>
          </a:solidFill>
          <a:ln w="9144">
            <a:solidFill>
              <a:srgbClr val="548ED4"/>
            </a:solidFill>
          </a:ln>
        </p:spPr>
        <p:txBody>
          <a:bodyPr vert="horz" wrap="square" lIns="0" tIns="26034" rIns="0" bIns="0" rtlCol="0">
            <a:spAutoFit/>
          </a:bodyPr>
          <a:lstStyle/>
          <a:p>
            <a:pPr marL="1336040">
              <a:lnSpc>
                <a:spcPct val="100000"/>
              </a:lnSpc>
              <a:spcBef>
                <a:spcPts val="204"/>
              </a:spcBef>
              <a:tabLst>
                <a:tab pos="2433955" algn="l"/>
              </a:tabLst>
            </a:pPr>
            <a:r>
              <a:rPr spc="-5" dirty="0"/>
              <a:t>3-</a:t>
            </a:r>
            <a:r>
              <a:rPr spc="-10" dirty="0"/>
              <a:t> </a:t>
            </a:r>
            <a:r>
              <a:rPr dirty="0"/>
              <a:t>LES</a:t>
            </a:r>
            <a:r>
              <a:rPr spc="-5" dirty="0"/>
              <a:t> </a:t>
            </a:r>
            <a:r>
              <a:rPr dirty="0"/>
              <a:t>4	</a:t>
            </a:r>
            <a:r>
              <a:rPr spc="-5" dirty="0"/>
              <a:t>AXES DE MISSION </a:t>
            </a:r>
            <a:r>
              <a:rPr dirty="0"/>
              <a:t>ET </a:t>
            </a:r>
            <a:r>
              <a:rPr spc="-5" dirty="0"/>
              <a:t>DEVOIRS</a:t>
            </a:r>
            <a:r>
              <a:rPr spc="-15" dirty="0"/>
              <a:t> </a:t>
            </a:r>
            <a:r>
              <a:rPr spc="-5" dirty="0"/>
              <a:t>FAITS</a:t>
            </a:r>
          </a:p>
        </p:txBody>
      </p:sp>
      <p:sp>
        <p:nvSpPr>
          <p:cNvPr id="16" name="object 16"/>
          <p:cNvSpPr txBox="1"/>
          <p:nvPr/>
        </p:nvSpPr>
        <p:spPr>
          <a:xfrm>
            <a:off x="3486658" y="2827477"/>
            <a:ext cx="2513965" cy="1442061"/>
          </a:xfrm>
          <a:prstGeom prst="rect">
            <a:avLst/>
          </a:prstGeom>
        </p:spPr>
        <p:txBody>
          <a:bodyPr vert="horz" wrap="square" lIns="0" tIns="13335" rIns="0" bIns="0" rtlCol="0">
            <a:spAutoFit/>
          </a:bodyPr>
          <a:lstStyle/>
          <a:p>
            <a:pPr marL="12700">
              <a:lnSpc>
                <a:spcPct val="100000"/>
              </a:lnSpc>
              <a:spcBef>
                <a:spcPts val="105"/>
              </a:spcBef>
            </a:pPr>
            <a:r>
              <a:rPr sz="3200" b="1" spc="-20" dirty="0">
                <a:latin typeface="Calibri"/>
                <a:cs typeface="Calibri"/>
              </a:rPr>
              <a:t>DEVOIRS</a:t>
            </a:r>
            <a:r>
              <a:rPr sz="3200" b="1" spc="-70" dirty="0">
                <a:latin typeface="Calibri"/>
                <a:cs typeface="Calibri"/>
              </a:rPr>
              <a:t> </a:t>
            </a:r>
            <a:r>
              <a:rPr sz="3200" b="1" spc="-40" dirty="0">
                <a:latin typeface="Calibri"/>
                <a:cs typeface="Calibri"/>
              </a:rPr>
              <a:t>FAITS</a:t>
            </a:r>
            <a:endParaRPr lang="fr-FR" sz="3200" b="1" spc="-40" dirty="0">
              <a:latin typeface="Calibri"/>
              <a:cs typeface="Calibri"/>
            </a:endParaRPr>
          </a:p>
          <a:p>
            <a:pPr marL="12700" algn="ctr">
              <a:lnSpc>
                <a:spcPct val="100000"/>
              </a:lnSpc>
              <a:spcBef>
                <a:spcPts val="105"/>
              </a:spcBef>
            </a:pPr>
            <a:r>
              <a:rPr lang="fr-FR" sz="2000" b="1" spc="-40" dirty="0">
                <a:latin typeface="Calibri"/>
                <a:cs typeface="Calibri"/>
              </a:rPr>
              <a:t>Dispositif applicable uniquement dans les collèges</a:t>
            </a:r>
            <a:endParaRPr sz="2000" dirty="0">
              <a:latin typeface="Calibri"/>
              <a:cs typeface="Calibri"/>
            </a:endParaRPr>
          </a:p>
        </p:txBody>
      </p:sp>
      <p:sp>
        <p:nvSpPr>
          <p:cNvPr id="17" name="object 17"/>
          <p:cNvSpPr txBox="1"/>
          <p:nvPr/>
        </p:nvSpPr>
        <p:spPr>
          <a:xfrm>
            <a:off x="707847" y="5883351"/>
            <a:ext cx="7351395" cy="628377"/>
          </a:xfrm>
          <a:prstGeom prst="rect">
            <a:avLst/>
          </a:prstGeom>
        </p:spPr>
        <p:txBody>
          <a:bodyPr vert="horz" wrap="square" lIns="0" tIns="12700" rIns="0" bIns="0" rtlCol="0">
            <a:spAutoFit/>
          </a:bodyPr>
          <a:lstStyle/>
          <a:p>
            <a:pPr marL="12700" marR="5080" algn="ctr">
              <a:lnSpc>
                <a:spcPct val="100000"/>
              </a:lnSpc>
              <a:spcBef>
                <a:spcPts val="100"/>
              </a:spcBef>
            </a:pPr>
            <a:r>
              <a:rPr sz="2000" b="1" i="1" spc="-10" dirty="0">
                <a:latin typeface="Calibri"/>
                <a:cs typeface="Calibri"/>
              </a:rPr>
              <a:t>Devoirs </a:t>
            </a:r>
            <a:r>
              <a:rPr sz="2000" b="1" i="1" spc="-5" dirty="0">
                <a:latin typeface="Calibri"/>
                <a:cs typeface="Calibri"/>
              </a:rPr>
              <a:t>Faits sera une </a:t>
            </a:r>
            <a:r>
              <a:rPr sz="2000" b="1" i="1" spc="-10" dirty="0">
                <a:latin typeface="Calibri"/>
                <a:cs typeface="Calibri"/>
              </a:rPr>
              <a:t>activité complémentaire et </a:t>
            </a:r>
            <a:r>
              <a:rPr sz="2000" b="1" i="1" spc="-15" dirty="0">
                <a:latin typeface="Calibri"/>
                <a:cs typeface="Calibri"/>
              </a:rPr>
              <a:t>intégrée  </a:t>
            </a:r>
            <a:r>
              <a:rPr sz="2000" b="1" i="1" dirty="0">
                <a:latin typeface="Calibri"/>
                <a:cs typeface="Calibri"/>
              </a:rPr>
              <a:t>dans </a:t>
            </a:r>
            <a:r>
              <a:rPr sz="2000" b="1" i="1" spc="-10" dirty="0">
                <a:latin typeface="Calibri"/>
                <a:cs typeface="Calibri"/>
              </a:rPr>
              <a:t>une </a:t>
            </a:r>
            <a:r>
              <a:rPr sz="2000" b="1" i="1" dirty="0">
                <a:latin typeface="Calibri"/>
                <a:cs typeface="Calibri"/>
              </a:rPr>
              <a:t>de </a:t>
            </a:r>
            <a:r>
              <a:rPr sz="2000" b="1" i="1" spc="-10" dirty="0">
                <a:latin typeface="Calibri"/>
                <a:cs typeface="Calibri"/>
              </a:rPr>
              <a:t>ces </a:t>
            </a:r>
            <a:r>
              <a:rPr sz="2000" b="1" i="1" dirty="0">
                <a:latin typeface="Calibri"/>
                <a:cs typeface="Calibri"/>
              </a:rPr>
              <a:t>4</a:t>
            </a:r>
            <a:r>
              <a:rPr sz="2000" b="1" i="1" spc="-65" dirty="0">
                <a:latin typeface="Calibri"/>
                <a:cs typeface="Calibri"/>
              </a:rPr>
              <a:t> </a:t>
            </a:r>
            <a:r>
              <a:rPr sz="2000" b="1" i="1" dirty="0">
                <a:latin typeface="Calibri"/>
                <a:cs typeface="Calibri"/>
              </a:rPr>
              <a:t>missions</a:t>
            </a:r>
            <a:endParaRPr sz="2000" dirty="0">
              <a:latin typeface="Calibri"/>
              <a:cs typeface="Calibri"/>
            </a:endParaRPr>
          </a:p>
        </p:txBody>
      </p:sp>
      <p:sp>
        <p:nvSpPr>
          <p:cNvPr id="18" name="object 18"/>
          <p:cNvSpPr/>
          <p:nvPr/>
        </p:nvSpPr>
        <p:spPr>
          <a:xfrm>
            <a:off x="2493264" y="1988820"/>
            <a:ext cx="810260" cy="819150"/>
          </a:xfrm>
          <a:custGeom>
            <a:avLst/>
            <a:gdLst/>
            <a:ahLst/>
            <a:cxnLst/>
            <a:rect l="l" t="t" r="r" b="b"/>
            <a:pathLst>
              <a:path w="810260" h="819150">
                <a:moveTo>
                  <a:pt x="187763" y="135748"/>
                </a:moveTo>
                <a:lnTo>
                  <a:pt x="133555" y="189363"/>
                </a:lnTo>
                <a:lnTo>
                  <a:pt x="755904" y="818895"/>
                </a:lnTo>
                <a:lnTo>
                  <a:pt x="810133" y="765301"/>
                </a:lnTo>
                <a:lnTo>
                  <a:pt x="187763" y="135748"/>
                </a:lnTo>
                <a:close/>
              </a:path>
              <a:path w="810260" h="819150">
                <a:moveTo>
                  <a:pt x="0" y="0"/>
                </a:moveTo>
                <a:lnTo>
                  <a:pt x="79375" y="242950"/>
                </a:lnTo>
                <a:lnTo>
                  <a:pt x="133555" y="189363"/>
                </a:lnTo>
                <a:lnTo>
                  <a:pt x="106806" y="162305"/>
                </a:lnTo>
                <a:lnTo>
                  <a:pt x="161036" y="108712"/>
                </a:lnTo>
                <a:lnTo>
                  <a:pt x="215098" y="108712"/>
                </a:lnTo>
                <a:lnTo>
                  <a:pt x="241935" y="82168"/>
                </a:lnTo>
                <a:lnTo>
                  <a:pt x="0" y="0"/>
                </a:lnTo>
                <a:close/>
              </a:path>
              <a:path w="810260" h="819150">
                <a:moveTo>
                  <a:pt x="161036" y="108712"/>
                </a:moveTo>
                <a:lnTo>
                  <a:pt x="106806" y="162305"/>
                </a:lnTo>
                <a:lnTo>
                  <a:pt x="133555" y="189363"/>
                </a:lnTo>
                <a:lnTo>
                  <a:pt x="187763" y="135748"/>
                </a:lnTo>
                <a:lnTo>
                  <a:pt x="161036" y="108712"/>
                </a:lnTo>
                <a:close/>
              </a:path>
              <a:path w="810260" h="819150">
                <a:moveTo>
                  <a:pt x="215098" y="108712"/>
                </a:moveTo>
                <a:lnTo>
                  <a:pt x="161036" y="108712"/>
                </a:lnTo>
                <a:lnTo>
                  <a:pt x="187763" y="135748"/>
                </a:lnTo>
                <a:lnTo>
                  <a:pt x="215098" y="108712"/>
                </a:lnTo>
                <a:close/>
              </a:path>
            </a:pathLst>
          </a:custGeom>
          <a:solidFill>
            <a:srgbClr val="497DBA"/>
          </a:solidFill>
        </p:spPr>
        <p:txBody>
          <a:bodyPr wrap="square" lIns="0" tIns="0" rIns="0" bIns="0" rtlCol="0"/>
          <a:lstStyle/>
          <a:p>
            <a:endParaRPr/>
          </a:p>
        </p:txBody>
      </p:sp>
      <p:sp>
        <p:nvSpPr>
          <p:cNvPr id="19" name="object 19"/>
          <p:cNvSpPr/>
          <p:nvPr/>
        </p:nvSpPr>
        <p:spPr>
          <a:xfrm>
            <a:off x="6276466" y="2359151"/>
            <a:ext cx="1176020" cy="947419"/>
          </a:xfrm>
          <a:custGeom>
            <a:avLst/>
            <a:gdLst/>
            <a:ahLst/>
            <a:cxnLst/>
            <a:rect l="l" t="t" r="r" b="b"/>
            <a:pathLst>
              <a:path w="1176020" h="947420">
                <a:moveTo>
                  <a:pt x="973238" y="112504"/>
                </a:moveTo>
                <a:lnTo>
                  <a:pt x="0" y="887349"/>
                </a:lnTo>
                <a:lnTo>
                  <a:pt x="47498" y="946912"/>
                </a:lnTo>
                <a:lnTo>
                  <a:pt x="1020749" y="172180"/>
                </a:lnTo>
                <a:lnTo>
                  <a:pt x="973238" y="112504"/>
                </a:lnTo>
                <a:close/>
              </a:path>
              <a:path w="1176020" h="947420">
                <a:moveTo>
                  <a:pt x="1134643" y="88773"/>
                </a:moveTo>
                <a:lnTo>
                  <a:pt x="1003046" y="88773"/>
                </a:lnTo>
                <a:lnTo>
                  <a:pt x="1050543" y="148462"/>
                </a:lnTo>
                <a:lnTo>
                  <a:pt x="1020749" y="172180"/>
                </a:lnTo>
                <a:lnTo>
                  <a:pt x="1068197" y="231775"/>
                </a:lnTo>
                <a:lnTo>
                  <a:pt x="1134643" y="88773"/>
                </a:lnTo>
                <a:close/>
              </a:path>
              <a:path w="1176020" h="947420">
                <a:moveTo>
                  <a:pt x="1003046" y="88773"/>
                </a:moveTo>
                <a:lnTo>
                  <a:pt x="973238" y="112504"/>
                </a:lnTo>
                <a:lnTo>
                  <a:pt x="1020749" y="172180"/>
                </a:lnTo>
                <a:lnTo>
                  <a:pt x="1050543" y="148462"/>
                </a:lnTo>
                <a:lnTo>
                  <a:pt x="1003046" y="88773"/>
                </a:lnTo>
                <a:close/>
              </a:path>
              <a:path w="1176020" h="947420">
                <a:moveTo>
                  <a:pt x="1175892" y="0"/>
                </a:moveTo>
                <a:lnTo>
                  <a:pt x="925830" y="52959"/>
                </a:lnTo>
                <a:lnTo>
                  <a:pt x="973238" y="112504"/>
                </a:lnTo>
                <a:lnTo>
                  <a:pt x="1003046" y="88773"/>
                </a:lnTo>
                <a:lnTo>
                  <a:pt x="1134643" y="88773"/>
                </a:lnTo>
                <a:lnTo>
                  <a:pt x="1175892" y="0"/>
                </a:lnTo>
                <a:close/>
              </a:path>
            </a:pathLst>
          </a:custGeom>
          <a:solidFill>
            <a:srgbClr val="497DBA"/>
          </a:solidFill>
        </p:spPr>
        <p:txBody>
          <a:bodyPr wrap="square" lIns="0" tIns="0" rIns="0" bIns="0" rtlCol="0"/>
          <a:lstStyle/>
          <a:p>
            <a:endParaRPr/>
          </a:p>
        </p:txBody>
      </p:sp>
      <p:sp>
        <p:nvSpPr>
          <p:cNvPr id="20" name="object 20"/>
          <p:cNvSpPr/>
          <p:nvPr/>
        </p:nvSpPr>
        <p:spPr>
          <a:xfrm>
            <a:off x="2493264" y="3549269"/>
            <a:ext cx="803910" cy="528320"/>
          </a:xfrm>
          <a:custGeom>
            <a:avLst/>
            <a:gdLst/>
            <a:ahLst/>
            <a:cxnLst/>
            <a:rect l="l" t="t" r="r" b="b"/>
            <a:pathLst>
              <a:path w="803910" h="528320">
                <a:moveTo>
                  <a:pt x="132080" y="308990"/>
                </a:moveTo>
                <a:lnTo>
                  <a:pt x="0" y="527811"/>
                </a:lnTo>
                <a:lnTo>
                  <a:pt x="254254" y="502157"/>
                </a:lnTo>
                <a:lnTo>
                  <a:pt x="226381" y="458088"/>
                </a:lnTo>
                <a:lnTo>
                  <a:pt x="181356" y="458088"/>
                </a:lnTo>
                <a:lnTo>
                  <a:pt x="140588" y="393699"/>
                </a:lnTo>
                <a:lnTo>
                  <a:pt x="172773" y="373330"/>
                </a:lnTo>
                <a:lnTo>
                  <a:pt x="132080" y="308990"/>
                </a:lnTo>
                <a:close/>
              </a:path>
              <a:path w="803910" h="528320">
                <a:moveTo>
                  <a:pt x="172773" y="373330"/>
                </a:moveTo>
                <a:lnTo>
                  <a:pt x="140588" y="393699"/>
                </a:lnTo>
                <a:lnTo>
                  <a:pt x="181356" y="458088"/>
                </a:lnTo>
                <a:lnTo>
                  <a:pt x="213507" y="437733"/>
                </a:lnTo>
                <a:lnTo>
                  <a:pt x="172773" y="373330"/>
                </a:lnTo>
                <a:close/>
              </a:path>
              <a:path w="803910" h="528320">
                <a:moveTo>
                  <a:pt x="213507" y="437733"/>
                </a:moveTo>
                <a:lnTo>
                  <a:pt x="181356" y="458088"/>
                </a:lnTo>
                <a:lnTo>
                  <a:pt x="226381" y="458088"/>
                </a:lnTo>
                <a:lnTo>
                  <a:pt x="213507" y="437733"/>
                </a:lnTo>
                <a:close/>
              </a:path>
              <a:path w="803910" h="528320">
                <a:moveTo>
                  <a:pt x="762635" y="0"/>
                </a:moveTo>
                <a:lnTo>
                  <a:pt x="172773" y="373330"/>
                </a:lnTo>
                <a:lnTo>
                  <a:pt x="213507" y="437733"/>
                </a:lnTo>
                <a:lnTo>
                  <a:pt x="803401" y="64261"/>
                </a:lnTo>
                <a:lnTo>
                  <a:pt x="762635" y="0"/>
                </a:lnTo>
                <a:close/>
              </a:path>
            </a:pathLst>
          </a:custGeom>
          <a:solidFill>
            <a:srgbClr val="497DBA"/>
          </a:solidFill>
        </p:spPr>
        <p:txBody>
          <a:bodyPr wrap="square" lIns="0" tIns="0" rIns="0" bIns="0" rtlCol="0"/>
          <a:lstStyle/>
          <a:p>
            <a:endParaRPr/>
          </a:p>
        </p:txBody>
      </p:sp>
      <p:sp>
        <p:nvSpPr>
          <p:cNvPr id="21" name="object 21"/>
          <p:cNvSpPr/>
          <p:nvPr/>
        </p:nvSpPr>
        <p:spPr>
          <a:xfrm>
            <a:off x="5976365" y="3615182"/>
            <a:ext cx="684530" cy="605790"/>
          </a:xfrm>
          <a:custGeom>
            <a:avLst/>
            <a:gdLst/>
            <a:ahLst/>
            <a:cxnLst/>
            <a:rect l="l" t="t" r="r" b="b"/>
            <a:pathLst>
              <a:path w="684529" h="605789">
                <a:moveTo>
                  <a:pt x="486966" y="483439"/>
                </a:moveTo>
                <a:lnTo>
                  <a:pt x="436753" y="540766"/>
                </a:lnTo>
                <a:lnTo>
                  <a:pt x="684149" y="605409"/>
                </a:lnTo>
                <a:lnTo>
                  <a:pt x="644514" y="508508"/>
                </a:lnTo>
                <a:lnTo>
                  <a:pt x="515620" y="508508"/>
                </a:lnTo>
                <a:lnTo>
                  <a:pt x="486966" y="483439"/>
                </a:lnTo>
                <a:close/>
              </a:path>
              <a:path w="684529" h="605789">
                <a:moveTo>
                  <a:pt x="537140" y="426157"/>
                </a:moveTo>
                <a:lnTo>
                  <a:pt x="486966" y="483439"/>
                </a:lnTo>
                <a:lnTo>
                  <a:pt x="515620" y="508508"/>
                </a:lnTo>
                <a:lnTo>
                  <a:pt x="565785" y="451231"/>
                </a:lnTo>
                <a:lnTo>
                  <a:pt x="537140" y="426157"/>
                </a:lnTo>
                <a:close/>
              </a:path>
              <a:path w="684529" h="605789">
                <a:moveTo>
                  <a:pt x="587375" y="368808"/>
                </a:moveTo>
                <a:lnTo>
                  <a:pt x="537140" y="426157"/>
                </a:lnTo>
                <a:lnTo>
                  <a:pt x="565785" y="451231"/>
                </a:lnTo>
                <a:lnTo>
                  <a:pt x="515620" y="508508"/>
                </a:lnTo>
                <a:lnTo>
                  <a:pt x="644514" y="508508"/>
                </a:lnTo>
                <a:lnTo>
                  <a:pt x="587375" y="368808"/>
                </a:lnTo>
                <a:close/>
              </a:path>
              <a:path w="684529" h="605789">
                <a:moveTo>
                  <a:pt x="50292" y="0"/>
                </a:moveTo>
                <a:lnTo>
                  <a:pt x="0" y="57404"/>
                </a:lnTo>
                <a:lnTo>
                  <a:pt x="486966" y="483439"/>
                </a:lnTo>
                <a:lnTo>
                  <a:pt x="537140" y="426157"/>
                </a:lnTo>
                <a:lnTo>
                  <a:pt x="50292" y="0"/>
                </a:lnTo>
                <a:close/>
              </a:path>
            </a:pathLst>
          </a:custGeom>
          <a:solidFill>
            <a:srgbClr val="497DBA"/>
          </a:solidFill>
        </p:spPr>
        <p:txBody>
          <a:bodyPr wrap="square" lIns="0" tIns="0" rIns="0" bIns="0" rtlCol="0"/>
          <a:lstStyle/>
          <a:p>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txBox="1"/>
          <p:nvPr/>
        </p:nvSpPr>
        <p:spPr>
          <a:xfrm>
            <a:off x="8427211" y="6464985"/>
            <a:ext cx="180975" cy="178435"/>
          </a:xfrm>
          <a:prstGeom prst="rect">
            <a:avLst/>
          </a:prstGeom>
        </p:spPr>
        <p:txBody>
          <a:bodyPr vert="horz" wrap="square" lIns="0" tIns="0" rIns="0" bIns="0" rtlCol="0">
            <a:spAutoFit/>
          </a:bodyPr>
          <a:lstStyle/>
          <a:p>
            <a:pPr marL="12700">
              <a:lnSpc>
                <a:spcPts val="1240"/>
              </a:lnSpc>
            </a:pPr>
            <a:r>
              <a:rPr sz="1200" dirty="0">
                <a:solidFill>
                  <a:srgbClr val="888888"/>
                </a:solidFill>
                <a:latin typeface="Calibri"/>
                <a:cs typeface="Calibri"/>
              </a:rPr>
              <a:t>24</a:t>
            </a:r>
            <a:endParaRPr sz="1200">
              <a:latin typeface="Calibri"/>
              <a:cs typeface="Calibri"/>
            </a:endParaRPr>
          </a:p>
        </p:txBody>
      </p:sp>
      <p:sp>
        <p:nvSpPr>
          <p:cNvPr id="2" name="object 2"/>
          <p:cNvSpPr txBox="1"/>
          <p:nvPr/>
        </p:nvSpPr>
        <p:spPr>
          <a:xfrm>
            <a:off x="834339" y="1857501"/>
            <a:ext cx="4221480" cy="4026102"/>
          </a:xfrm>
          <a:prstGeom prst="rect">
            <a:avLst/>
          </a:prstGeom>
        </p:spPr>
        <p:txBody>
          <a:bodyPr vert="horz" wrap="square" lIns="0" tIns="85725" rIns="0" bIns="0" rtlCol="0">
            <a:spAutoFit/>
          </a:bodyPr>
          <a:lstStyle/>
          <a:p>
            <a:pPr marL="469900" indent="-457200">
              <a:lnSpc>
                <a:spcPct val="100000"/>
              </a:lnSpc>
              <a:spcBef>
                <a:spcPts val="675"/>
              </a:spcBef>
              <a:buAutoNum type="arabicPeriod"/>
              <a:tabLst>
                <a:tab pos="469900" algn="l"/>
                <a:tab pos="470534" algn="l"/>
              </a:tabLst>
            </a:pPr>
            <a:r>
              <a:rPr sz="2400" b="1" spc="-10" dirty="0">
                <a:latin typeface="Calibri"/>
                <a:cs typeface="Calibri"/>
              </a:rPr>
              <a:t>Education </a:t>
            </a:r>
            <a:r>
              <a:rPr sz="2400" b="1" spc="-5" dirty="0">
                <a:latin typeface="Calibri"/>
                <a:cs typeface="Calibri"/>
              </a:rPr>
              <a:t>pour</a:t>
            </a:r>
            <a:r>
              <a:rPr sz="2400" b="1" spc="-15" dirty="0">
                <a:latin typeface="Calibri"/>
                <a:cs typeface="Calibri"/>
              </a:rPr>
              <a:t> </a:t>
            </a:r>
            <a:r>
              <a:rPr sz="2400" b="1" spc="-10" dirty="0">
                <a:latin typeface="Calibri"/>
                <a:cs typeface="Calibri"/>
              </a:rPr>
              <a:t>tous</a:t>
            </a:r>
            <a:endParaRPr sz="2400" dirty="0">
              <a:latin typeface="Calibri"/>
              <a:cs typeface="Calibri"/>
            </a:endParaRPr>
          </a:p>
          <a:p>
            <a:pPr marL="469900" indent="-457200">
              <a:lnSpc>
                <a:spcPct val="100000"/>
              </a:lnSpc>
              <a:spcBef>
                <a:spcPts val="575"/>
              </a:spcBef>
              <a:buAutoNum type="arabicPeriod"/>
              <a:tabLst>
                <a:tab pos="469900" algn="l"/>
                <a:tab pos="470534" algn="l"/>
              </a:tabLst>
            </a:pPr>
            <a:r>
              <a:rPr sz="2400" b="1" spc="-10" dirty="0">
                <a:latin typeface="Calibri"/>
                <a:cs typeface="Calibri"/>
              </a:rPr>
              <a:t>Culture </a:t>
            </a:r>
            <a:r>
              <a:rPr sz="2400" b="1" spc="-5" dirty="0">
                <a:latin typeface="Calibri"/>
                <a:cs typeface="Calibri"/>
              </a:rPr>
              <a:t>et loisirs</a:t>
            </a:r>
            <a:endParaRPr sz="2400" dirty="0">
              <a:latin typeface="Calibri"/>
              <a:cs typeface="Calibri"/>
            </a:endParaRPr>
          </a:p>
          <a:p>
            <a:pPr marL="469900" indent="-457200">
              <a:lnSpc>
                <a:spcPct val="100000"/>
              </a:lnSpc>
              <a:spcBef>
                <a:spcPts val="575"/>
              </a:spcBef>
              <a:buAutoNum type="arabicPeriod"/>
              <a:tabLst>
                <a:tab pos="469900" algn="l"/>
                <a:tab pos="470534" algn="l"/>
              </a:tabLst>
            </a:pPr>
            <a:r>
              <a:rPr sz="2400" b="1" spc="-10" dirty="0">
                <a:latin typeface="Calibri"/>
                <a:cs typeface="Calibri"/>
              </a:rPr>
              <a:t>Environnement</a:t>
            </a:r>
            <a:endParaRPr sz="2400" dirty="0">
              <a:latin typeface="Calibri"/>
              <a:cs typeface="Calibri"/>
            </a:endParaRPr>
          </a:p>
          <a:p>
            <a:pPr marL="469900" indent="-457200">
              <a:lnSpc>
                <a:spcPct val="100000"/>
              </a:lnSpc>
              <a:spcBef>
                <a:spcPts val="580"/>
              </a:spcBef>
              <a:buAutoNum type="arabicPeriod"/>
              <a:tabLst>
                <a:tab pos="469900" algn="l"/>
                <a:tab pos="470534" algn="l"/>
              </a:tabLst>
            </a:pPr>
            <a:r>
              <a:rPr sz="2400" b="1" spc="-5" dirty="0">
                <a:latin typeface="Calibri"/>
                <a:cs typeface="Calibri"/>
              </a:rPr>
              <a:t>Mémoire et</a:t>
            </a:r>
            <a:r>
              <a:rPr sz="2400" b="1" spc="-45" dirty="0">
                <a:latin typeface="Calibri"/>
                <a:cs typeface="Calibri"/>
              </a:rPr>
              <a:t> </a:t>
            </a:r>
            <a:r>
              <a:rPr sz="2400" b="1" spc="-15" dirty="0">
                <a:latin typeface="Calibri"/>
                <a:cs typeface="Calibri"/>
              </a:rPr>
              <a:t>citoyenneté</a:t>
            </a:r>
            <a:endParaRPr sz="2400" dirty="0">
              <a:latin typeface="Calibri"/>
              <a:cs typeface="Calibri"/>
            </a:endParaRPr>
          </a:p>
          <a:p>
            <a:pPr marL="469900" indent="-457200">
              <a:lnSpc>
                <a:spcPct val="100000"/>
              </a:lnSpc>
              <a:spcBef>
                <a:spcPts val="575"/>
              </a:spcBef>
              <a:buAutoNum type="arabicPeriod"/>
              <a:tabLst>
                <a:tab pos="469900" algn="l"/>
                <a:tab pos="470534" algn="l"/>
              </a:tabLst>
            </a:pPr>
            <a:r>
              <a:rPr sz="2400" b="1" spc="-5" dirty="0">
                <a:latin typeface="Calibri"/>
                <a:cs typeface="Calibri"/>
              </a:rPr>
              <a:t>Solidarité</a:t>
            </a:r>
            <a:endParaRPr sz="2400" dirty="0">
              <a:latin typeface="Calibri"/>
              <a:cs typeface="Calibri"/>
            </a:endParaRPr>
          </a:p>
          <a:p>
            <a:pPr marL="469900" indent="-457200">
              <a:lnSpc>
                <a:spcPct val="100000"/>
              </a:lnSpc>
              <a:spcBef>
                <a:spcPts val="580"/>
              </a:spcBef>
              <a:buAutoNum type="arabicPeriod"/>
              <a:tabLst>
                <a:tab pos="469900" algn="l"/>
                <a:tab pos="470534" algn="l"/>
              </a:tabLst>
            </a:pPr>
            <a:r>
              <a:rPr sz="2400" b="1" dirty="0">
                <a:latin typeface="Calibri"/>
                <a:cs typeface="Calibri"/>
              </a:rPr>
              <a:t>Sport</a:t>
            </a:r>
            <a:endParaRPr sz="2400" dirty="0">
              <a:latin typeface="Calibri"/>
              <a:cs typeface="Calibri"/>
            </a:endParaRPr>
          </a:p>
          <a:p>
            <a:pPr marL="469900" indent="-457200">
              <a:lnSpc>
                <a:spcPct val="100000"/>
              </a:lnSpc>
              <a:spcBef>
                <a:spcPts val="575"/>
              </a:spcBef>
              <a:buAutoNum type="arabicPeriod"/>
              <a:tabLst>
                <a:tab pos="469900" algn="l"/>
                <a:tab pos="470534" algn="l"/>
              </a:tabLst>
            </a:pPr>
            <a:r>
              <a:rPr sz="2400" b="1" spc="-15" dirty="0">
                <a:latin typeface="Calibri"/>
                <a:cs typeface="Calibri"/>
              </a:rPr>
              <a:t>Santé</a:t>
            </a:r>
            <a:endParaRPr sz="2400" dirty="0">
              <a:latin typeface="Calibri"/>
              <a:cs typeface="Calibri"/>
            </a:endParaRPr>
          </a:p>
          <a:p>
            <a:pPr marL="469900" indent="-457200">
              <a:lnSpc>
                <a:spcPct val="100000"/>
              </a:lnSpc>
              <a:spcBef>
                <a:spcPts val="575"/>
              </a:spcBef>
              <a:buAutoNum type="arabicPeriod"/>
              <a:tabLst>
                <a:tab pos="469900" algn="l"/>
                <a:tab pos="470534" algn="l"/>
              </a:tabLst>
            </a:pPr>
            <a:r>
              <a:rPr sz="2400" b="1" spc="-10" dirty="0">
                <a:latin typeface="Calibri"/>
                <a:cs typeface="Calibri"/>
              </a:rPr>
              <a:t>Développement</a:t>
            </a:r>
            <a:r>
              <a:rPr sz="2400" b="1" spc="-30" dirty="0">
                <a:latin typeface="Calibri"/>
                <a:cs typeface="Calibri"/>
              </a:rPr>
              <a:t> </a:t>
            </a:r>
            <a:r>
              <a:rPr sz="2400" b="1" spc="-10" dirty="0" err="1">
                <a:latin typeface="Calibri"/>
                <a:cs typeface="Calibri"/>
              </a:rPr>
              <a:t>internationa</a:t>
            </a:r>
            <a:r>
              <a:rPr lang="fr-FR" sz="2400" b="1" spc="-10" dirty="0">
                <a:latin typeface="Calibri"/>
                <a:cs typeface="Calibri"/>
              </a:rPr>
              <a:t>l</a:t>
            </a:r>
          </a:p>
          <a:p>
            <a:pPr marL="469900" indent="-457200">
              <a:lnSpc>
                <a:spcPct val="100000"/>
              </a:lnSpc>
              <a:spcBef>
                <a:spcPts val="575"/>
              </a:spcBef>
              <a:buAutoNum type="arabicPeriod"/>
              <a:tabLst>
                <a:tab pos="469900" algn="l"/>
                <a:tab pos="470534" algn="l"/>
              </a:tabLst>
            </a:pPr>
            <a:r>
              <a:rPr lang="fr-FR" sz="2400" b="1" spc="-10" dirty="0">
                <a:latin typeface="Calibri"/>
                <a:cs typeface="Calibri"/>
              </a:rPr>
              <a:t>Citoyenneté européenne </a:t>
            </a:r>
            <a:endParaRPr sz="2400" dirty="0">
              <a:latin typeface="Calibri"/>
              <a:cs typeface="Calibri"/>
            </a:endParaRPr>
          </a:p>
        </p:txBody>
      </p:sp>
      <p:sp>
        <p:nvSpPr>
          <p:cNvPr id="3" name="object 3"/>
          <p:cNvSpPr txBox="1">
            <a:spLocks noGrp="1"/>
          </p:cNvSpPr>
          <p:nvPr>
            <p:ph type="title"/>
          </p:nvPr>
        </p:nvSpPr>
        <p:spPr>
          <a:xfrm>
            <a:off x="755904" y="477012"/>
            <a:ext cx="7931150" cy="923925"/>
          </a:xfrm>
          <a:prstGeom prst="rect">
            <a:avLst/>
          </a:prstGeom>
          <a:solidFill>
            <a:srgbClr val="00A9C2"/>
          </a:solidFill>
        </p:spPr>
        <p:txBody>
          <a:bodyPr vert="horz" wrap="square" lIns="0" tIns="2540" rIns="0" bIns="0" rtlCol="0">
            <a:spAutoFit/>
          </a:bodyPr>
          <a:lstStyle/>
          <a:p>
            <a:pPr>
              <a:lnSpc>
                <a:spcPct val="100000"/>
              </a:lnSpc>
              <a:spcBef>
                <a:spcPts val="20"/>
              </a:spcBef>
            </a:pPr>
            <a:endParaRPr sz="2600">
              <a:latin typeface="Times New Roman"/>
              <a:cs typeface="Times New Roman"/>
            </a:endParaRPr>
          </a:p>
          <a:p>
            <a:pPr marL="728980">
              <a:lnSpc>
                <a:spcPct val="100000"/>
              </a:lnSpc>
              <a:tabLst>
                <a:tab pos="5991225" algn="l"/>
              </a:tabLst>
            </a:pPr>
            <a:r>
              <a:rPr spc="-5" dirty="0"/>
              <a:t>5- </a:t>
            </a:r>
            <a:r>
              <a:rPr spc="-10" dirty="0"/>
              <a:t>DES </a:t>
            </a:r>
            <a:r>
              <a:rPr spc="-5" dirty="0"/>
              <a:t>EXEMPLES POUR </a:t>
            </a:r>
            <a:r>
              <a:rPr spc="-10" dirty="0"/>
              <a:t>CHAQUE</a:t>
            </a:r>
            <a:r>
              <a:rPr spc="10" dirty="0"/>
              <a:t> </a:t>
            </a:r>
            <a:r>
              <a:rPr dirty="0"/>
              <a:t>AXE </a:t>
            </a:r>
            <a:r>
              <a:rPr spc="-5" dirty="0"/>
              <a:t>DE	MISSION</a:t>
            </a:r>
            <a:r>
              <a:rPr spc="-20" dirty="0"/>
              <a:t> </a:t>
            </a:r>
            <a:r>
              <a:rPr dirty="0"/>
              <a:t>:</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73736" y="140207"/>
            <a:ext cx="8639810" cy="462280"/>
          </a:xfrm>
          <a:prstGeom prst="rect">
            <a:avLst/>
          </a:prstGeom>
          <a:solidFill>
            <a:srgbClr val="00A9C2"/>
          </a:solidFill>
          <a:ln w="9144">
            <a:solidFill>
              <a:srgbClr val="92D050"/>
            </a:solidFill>
          </a:ln>
        </p:spPr>
        <p:txBody>
          <a:bodyPr vert="horz" wrap="square" lIns="0" tIns="26034" rIns="0" bIns="0" rtlCol="0">
            <a:spAutoFit/>
          </a:bodyPr>
          <a:lstStyle/>
          <a:p>
            <a:pPr marL="2342515">
              <a:lnSpc>
                <a:spcPct val="100000"/>
              </a:lnSpc>
              <a:spcBef>
                <a:spcPts val="204"/>
              </a:spcBef>
            </a:pPr>
            <a:r>
              <a:rPr dirty="0"/>
              <a:t>AXE 1 </a:t>
            </a:r>
            <a:r>
              <a:rPr spc="-25" dirty="0"/>
              <a:t>-EDUCATION </a:t>
            </a:r>
            <a:r>
              <a:rPr spc="-5" dirty="0"/>
              <a:t>POUR </a:t>
            </a:r>
            <a:r>
              <a:rPr spc="-20" dirty="0"/>
              <a:t>TOUS</a:t>
            </a:r>
          </a:p>
        </p:txBody>
      </p:sp>
      <p:sp>
        <p:nvSpPr>
          <p:cNvPr id="3" name="object 3"/>
          <p:cNvSpPr/>
          <p:nvPr/>
        </p:nvSpPr>
        <p:spPr>
          <a:xfrm>
            <a:off x="173088" y="683259"/>
            <a:ext cx="8857500" cy="3325367"/>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2342769" y="676909"/>
            <a:ext cx="0" cy="2680335"/>
          </a:xfrm>
          <a:custGeom>
            <a:avLst/>
            <a:gdLst/>
            <a:ahLst/>
            <a:cxnLst/>
            <a:rect l="l" t="t" r="r" b="b"/>
            <a:pathLst>
              <a:path h="2680335">
                <a:moveTo>
                  <a:pt x="0" y="0"/>
                </a:moveTo>
                <a:lnTo>
                  <a:pt x="0" y="2680131"/>
                </a:lnTo>
              </a:path>
            </a:pathLst>
          </a:custGeom>
          <a:ln w="6095">
            <a:solidFill>
              <a:srgbClr val="FFFFFF"/>
            </a:solidFill>
          </a:ln>
        </p:spPr>
        <p:txBody>
          <a:bodyPr wrap="square" lIns="0" tIns="0" rIns="0" bIns="0" rtlCol="0"/>
          <a:lstStyle/>
          <a:p>
            <a:endParaRPr/>
          </a:p>
        </p:txBody>
      </p:sp>
      <p:sp>
        <p:nvSpPr>
          <p:cNvPr id="5" name="object 5"/>
          <p:cNvSpPr/>
          <p:nvPr/>
        </p:nvSpPr>
        <p:spPr>
          <a:xfrm>
            <a:off x="173088" y="676909"/>
            <a:ext cx="0" cy="3350895"/>
          </a:xfrm>
          <a:custGeom>
            <a:avLst/>
            <a:gdLst/>
            <a:ahLst/>
            <a:cxnLst/>
            <a:rect l="l" t="t" r="r" b="b"/>
            <a:pathLst>
              <a:path h="3350895">
                <a:moveTo>
                  <a:pt x="0" y="0"/>
                </a:moveTo>
                <a:lnTo>
                  <a:pt x="0" y="3350767"/>
                </a:lnTo>
              </a:path>
            </a:pathLst>
          </a:custGeom>
          <a:ln w="12700">
            <a:solidFill>
              <a:srgbClr val="FFFFFF"/>
            </a:solidFill>
          </a:ln>
        </p:spPr>
        <p:txBody>
          <a:bodyPr wrap="square" lIns="0" tIns="0" rIns="0" bIns="0" rtlCol="0"/>
          <a:lstStyle/>
          <a:p>
            <a:endParaRPr/>
          </a:p>
        </p:txBody>
      </p:sp>
      <p:sp>
        <p:nvSpPr>
          <p:cNvPr id="6" name="object 6"/>
          <p:cNvSpPr/>
          <p:nvPr/>
        </p:nvSpPr>
        <p:spPr>
          <a:xfrm>
            <a:off x="9030081" y="676909"/>
            <a:ext cx="0" cy="3350895"/>
          </a:xfrm>
          <a:custGeom>
            <a:avLst/>
            <a:gdLst/>
            <a:ahLst/>
            <a:cxnLst/>
            <a:rect l="l" t="t" r="r" b="b"/>
            <a:pathLst>
              <a:path h="3350895">
                <a:moveTo>
                  <a:pt x="0" y="0"/>
                </a:moveTo>
                <a:lnTo>
                  <a:pt x="0" y="3350767"/>
                </a:lnTo>
              </a:path>
            </a:pathLst>
          </a:custGeom>
          <a:ln w="12700">
            <a:solidFill>
              <a:srgbClr val="FFFFFF"/>
            </a:solidFill>
          </a:ln>
        </p:spPr>
        <p:txBody>
          <a:bodyPr wrap="square" lIns="0" tIns="0" rIns="0" bIns="0" rtlCol="0"/>
          <a:lstStyle/>
          <a:p>
            <a:endParaRPr/>
          </a:p>
        </p:txBody>
      </p:sp>
      <p:sp>
        <p:nvSpPr>
          <p:cNvPr id="7" name="object 7"/>
          <p:cNvSpPr/>
          <p:nvPr/>
        </p:nvSpPr>
        <p:spPr>
          <a:xfrm>
            <a:off x="166738" y="683259"/>
            <a:ext cx="8870315" cy="0"/>
          </a:xfrm>
          <a:custGeom>
            <a:avLst/>
            <a:gdLst/>
            <a:ahLst/>
            <a:cxnLst/>
            <a:rect l="l" t="t" r="r" b="b"/>
            <a:pathLst>
              <a:path w="8870315">
                <a:moveTo>
                  <a:pt x="0" y="0"/>
                </a:moveTo>
                <a:lnTo>
                  <a:pt x="8869692" y="0"/>
                </a:lnTo>
              </a:path>
            </a:pathLst>
          </a:custGeom>
          <a:ln w="12700">
            <a:solidFill>
              <a:srgbClr val="FFFFFF"/>
            </a:solidFill>
          </a:ln>
        </p:spPr>
        <p:txBody>
          <a:bodyPr wrap="square" lIns="0" tIns="0" rIns="0" bIns="0" rtlCol="0"/>
          <a:lstStyle/>
          <a:p>
            <a:endParaRPr/>
          </a:p>
        </p:txBody>
      </p:sp>
      <p:sp>
        <p:nvSpPr>
          <p:cNvPr id="8" name="object 8"/>
          <p:cNvSpPr/>
          <p:nvPr/>
        </p:nvSpPr>
        <p:spPr>
          <a:xfrm>
            <a:off x="166738" y="4008628"/>
            <a:ext cx="8870315" cy="0"/>
          </a:xfrm>
          <a:custGeom>
            <a:avLst/>
            <a:gdLst/>
            <a:ahLst/>
            <a:cxnLst/>
            <a:rect l="l" t="t" r="r" b="b"/>
            <a:pathLst>
              <a:path w="8870315">
                <a:moveTo>
                  <a:pt x="0" y="0"/>
                </a:moveTo>
                <a:lnTo>
                  <a:pt x="8869692" y="0"/>
                </a:lnTo>
              </a:path>
            </a:pathLst>
          </a:custGeom>
          <a:ln w="38100">
            <a:solidFill>
              <a:srgbClr val="FFFFFF"/>
            </a:solidFill>
          </a:ln>
        </p:spPr>
        <p:txBody>
          <a:bodyPr wrap="square" lIns="0" tIns="0" rIns="0" bIns="0" rtlCol="0"/>
          <a:lstStyle/>
          <a:p>
            <a:endParaRPr/>
          </a:p>
        </p:txBody>
      </p:sp>
      <p:sp>
        <p:nvSpPr>
          <p:cNvPr id="9" name="object 9"/>
          <p:cNvSpPr txBox="1"/>
          <p:nvPr/>
        </p:nvSpPr>
        <p:spPr>
          <a:xfrm>
            <a:off x="489000" y="1868125"/>
            <a:ext cx="1607185" cy="868044"/>
          </a:xfrm>
          <a:prstGeom prst="rect">
            <a:avLst/>
          </a:prstGeom>
        </p:spPr>
        <p:txBody>
          <a:bodyPr vert="horz" wrap="square" lIns="0" tIns="67945" rIns="0" bIns="0" rtlCol="0">
            <a:spAutoFit/>
          </a:bodyPr>
          <a:lstStyle/>
          <a:p>
            <a:pPr algn="ctr">
              <a:lnSpc>
                <a:spcPct val="100000"/>
              </a:lnSpc>
              <a:spcBef>
                <a:spcPts val="535"/>
              </a:spcBef>
            </a:pPr>
            <a:r>
              <a:rPr sz="2400" b="1" spc="-10" dirty="0">
                <a:latin typeface="Calibri"/>
                <a:cs typeface="Calibri"/>
              </a:rPr>
              <a:t>Exemples</a:t>
            </a:r>
            <a:r>
              <a:rPr sz="2400" b="1" spc="-90" dirty="0">
                <a:latin typeface="Calibri"/>
                <a:cs typeface="Calibri"/>
              </a:rPr>
              <a:t> </a:t>
            </a:r>
            <a:r>
              <a:rPr sz="2400" b="1" dirty="0">
                <a:latin typeface="Calibri"/>
                <a:cs typeface="Calibri"/>
              </a:rPr>
              <a:t>de</a:t>
            </a:r>
            <a:endParaRPr sz="2400">
              <a:latin typeface="Calibri"/>
              <a:cs typeface="Calibri"/>
            </a:endParaRPr>
          </a:p>
          <a:p>
            <a:pPr marR="62230" algn="ctr">
              <a:lnSpc>
                <a:spcPct val="100000"/>
              </a:lnSpc>
              <a:spcBef>
                <a:spcPts val="434"/>
              </a:spcBef>
            </a:pPr>
            <a:r>
              <a:rPr sz="2400" b="1" spc="-5" dirty="0">
                <a:latin typeface="Calibri"/>
                <a:cs typeface="Calibri"/>
              </a:rPr>
              <a:t>mission</a:t>
            </a:r>
            <a:endParaRPr sz="2400">
              <a:latin typeface="Calibri"/>
              <a:cs typeface="Calibri"/>
            </a:endParaRPr>
          </a:p>
        </p:txBody>
      </p:sp>
      <p:sp>
        <p:nvSpPr>
          <p:cNvPr id="10" name="object 10"/>
          <p:cNvSpPr txBox="1"/>
          <p:nvPr/>
        </p:nvSpPr>
        <p:spPr>
          <a:xfrm>
            <a:off x="2375407" y="549661"/>
            <a:ext cx="5451475" cy="1938020"/>
          </a:xfrm>
          <a:prstGeom prst="rect">
            <a:avLst/>
          </a:prstGeom>
        </p:spPr>
        <p:txBody>
          <a:bodyPr vert="horz" wrap="square" lIns="0" tIns="144145" rIns="0" bIns="0" rtlCol="0">
            <a:spAutoFit/>
          </a:bodyPr>
          <a:lstStyle/>
          <a:p>
            <a:pPr marL="355600" indent="-342900">
              <a:lnSpc>
                <a:spcPct val="100000"/>
              </a:lnSpc>
              <a:spcBef>
                <a:spcPts val="1135"/>
              </a:spcBef>
              <a:buFont typeface="Courier New"/>
              <a:buChar char="o"/>
              <a:tabLst>
                <a:tab pos="355600" algn="l"/>
              </a:tabLst>
            </a:pPr>
            <a:r>
              <a:rPr sz="2400" b="1" spc="-15" dirty="0">
                <a:latin typeface="Calibri"/>
                <a:cs typeface="Calibri"/>
              </a:rPr>
              <a:t>Lutte contre</a:t>
            </a:r>
            <a:r>
              <a:rPr sz="2400" b="1" dirty="0">
                <a:latin typeface="Calibri"/>
                <a:cs typeface="Calibri"/>
              </a:rPr>
              <a:t> </a:t>
            </a:r>
            <a:r>
              <a:rPr sz="2400" b="1" spc="-5" dirty="0">
                <a:latin typeface="Calibri"/>
                <a:cs typeface="Calibri"/>
              </a:rPr>
              <a:t>l’illettrisme</a:t>
            </a:r>
            <a:endParaRPr sz="2400" dirty="0">
              <a:latin typeface="Calibri"/>
              <a:cs typeface="Calibri"/>
            </a:endParaRPr>
          </a:p>
          <a:p>
            <a:pPr marL="355600" indent="-342900">
              <a:lnSpc>
                <a:spcPct val="100000"/>
              </a:lnSpc>
              <a:spcBef>
                <a:spcPts val="1035"/>
              </a:spcBef>
              <a:buFont typeface="Courier New"/>
              <a:buChar char="o"/>
              <a:tabLst>
                <a:tab pos="355600" algn="l"/>
              </a:tabLst>
            </a:pPr>
            <a:r>
              <a:rPr sz="2400" b="1" spc="-15" dirty="0">
                <a:latin typeface="Calibri"/>
                <a:cs typeface="Calibri"/>
              </a:rPr>
              <a:t>Réduire </a:t>
            </a:r>
            <a:r>
              <a:rPr sz="2400" b="1" dirty="0">
                <a:latin typeface="Calibri"/>
                <a:cs typeface="Calibri"/>
              </a:rPr>
              <a:t>la </a:t>
            </a:r>
            <a:r>
              <a:rPr sz="2400" b="1" spc="-15" dirty="0">
                <a:latin typeface="Calibri"/>
                <a:cs typeface="Calibri"/>
              </a:rPr>
              <a:t>fracture</a:t>
            </a:r>
            <a:r>
              <a:rPr sz="2400" b="1" spc="-20" dirty="0">
                <a:latin typeface="Calibri"/>
                <a:cs typeface="Calibri"/>
              </a:rPr>
              <a:t> </a:t>
            </a:r>
            <a:r>
              <a:rPr sz="2400" b="1" spc="-5" dirty="0">
                <a:latin typeface="Calibri"/>
                <a:cs typeface="Calibri"/>
              </a:rPr>
              <a:t>numérique</a:t>
            </a:r>
            <a:endParaRPr sz="2400" dirty="0">
              <a:latin typeface="Calibri"/>
              <a:cs typeface="Calibri"/>
            </a:endParaRPr>
          </a:p>
          <a:p>
            <a:pPr marL="355600" marR="5080" indent="-342900">
              <a:lnSpc>
                <a:spcPct val="115100"/>
              </a:lnSpc>
              <a:spcBef>
                <a:spcPts val="595"/>
              </a:spcBef>
              <a:buFont typeface="Courier New"/>
              <a:buChar char="o"/>
              <a:tabLst>
                <a:tab pos="355600" algn="l"/>
              </a:tabLst>
            </a:pPr>
            <a:r>
              <a:rPr sz="2400" b="1" spc="-10" dirty="0">
                <a:latin typeface="Calibri"/>
                <a:cs typeface="Calibri"/>
              </a:rPr>
              <a:t>Participer </a:t>
            </a:r>
            <a:r>
              <a:rPr sz="2400" b="1" dirty="0">
                <a:latin typeface="Calibri"/>
                <a:cs typeface="Calibri"/>
              </a:rPr>
              <a:t>à la </a:t>
            </a:r>
            <a:r>
              <a:rPr sz="2400" b="1" spc="-15" dirty="0">
                <a:latin typeface="Calibri"/>
                <a:cs typeface="Calibri"/>
              </a:rPr>
              <a:t>réussite </a:t>
            </a:r>
            <a:r>
              <a:rPr sz="2400" b="1" spc="-5" dirty="0">
                <a:latin typeface="Calibri"/>
                <a:cs typeface="Calibri"/>
              </a:rPr>
              <a:t>en milieu scolaire  </a:t>
            </a:r>
            <a:r>
              <a:rPr sz="2400" b="1" spc="-10" dirty="0">
                <a:latin typeface="Calibri"/>
                <a:cs typeface="Calibri"/>
              </a:rPr>
              <a:t>notamment auprès </a:t>
            </a:r>
            <a:r>
              <a:rPr sz="2400" b="1" dirty="0">
                <a:latin typeface="Calibri"/>
                <a:cs typeface="Calibri"/>
              </a:rPr>
              <a:t>des </a:t>
            </a:r>
            <a:r>
              <a:rPr sz="2400" b="1" spc="-5" dirty="0">
                <a:latin typeface="Calibri"/>
                <a:cs typeface="Calibri"/>
              </a:rPr>
              <a:t>publics</a:t>
            </a:r>
            <a:r>
              <a:rPr sz="2400" b="1" spc="10" dirty="0">
                <a:latin typeface="Calibri"/>
                <a:cs typeface="Calibri"/>
              </a:rPr>
              <a:t> </a:t>
            </a:r>
            <a:r>
              <a:rPr sz="2400" b="1" spc="-10" dirty="0">
                <a:latin typeface="Calibri"/>
                <a:cs typeface="Calibri"/>
              </a:rPr>
              <a:t>fragiles</a:t>
            </a:r>
            <a:endParaRPr sz="2400" dirty="0">
              <a:latin typeface="Calibri"/>
              <a:cs typeface="Calibri"/>
            </a:endParaRPr>
          </a:p>
        </p:txBody>
      </p:sp>
      <p:sp>
        <p:nvSpPr>
          <p:cNvPr id="11" name="object 11"/>
          <p:cNvSpPr txBox="1"/>
          <p:nvPr/>
        </p:nvSpPr>
        <p:spPr>
          <a:xfrm>
            <a:off x="8439911" y="6477685"/>
            <a:ext cx="155575" cy="153035"/>
          </a:xfrm>
          <a:prstGeom prst="rect">
            <a:avLst/>
          </a:prstGeom>
        </p:spPr>
        <p:txBody>
          <a:bodyPr vert="horz" wrap="square" lIns="0" tIns="0" rIns="0" bIns="0" rtlCol="0">
            <a:spAutoFit/>
          </a:bodyPr>
          <a:lstStyle/>
          <a:p>
            <a:pPr>
              <a:lnSpc>
                <a:spcPts val="1140"/>
              </a:lnSpc>
            </a:pPr>
            <a:r>
              <a:rPr sz="1200" dirty="0">
                <a:solidFill>
                  <a:srgbClr val="888888"/>
                </a:solidFill>
                <a:latin typeface="Calibri"/>
                <a:cs typeface="Calibri"/>
              </a:rPr>
              <a:t>25</a:t>
            </a:r>
            <a:endParaRPr sz="1200">
              <a:latin typeface="Calibri"/>
              <a:cs typeface="Calibri"/>
            </a:endParaRPr>
          </a:p>
        </p:txBody>
      </p:sp>
      <p:sp>
        <p:nvSpPr>
          <p:cNvPr id="12" name="object 12"/>
          <p:cNvSpPr/>
          <p:nvPr/>
        </p:nvSpPr>
        <p:spPr>
          <a:xfrm>
            <a:off x="173088" y="3357041"/>
            <a:ext cx="4860290" cy="664845"/>
          </a:xfrm>
          <a:custGeom>
            <a:avLst/>
            <a:gdLst/>
            <a:ahLst/>
            <a:cxnLst/>
            <a:rect l="l" t="t" r="r" b="b"/>
            <a:pathLst>
              <a:path w="4860290" h="664845">
                <a:moveTo>
                  <a:pt x="0" y="664540"/>
                </a:moveTo>
                <a:lnTo>
                  <a:pt x="4859909" y="664540"/>
                </a:lnTo>
                <a:lnTo>
                  <a:pt x="4859909" y="0"/>
                </a:lnTo>
                <a:lnTo>
                  <a:pt x="0" y="0"/>
                </a:lnTo>
                <a:lnTo>
                  <a:pt x="0" y="664540"/>
                </a:lnTo>
                <a:close/>
              </a:path>
            </a:pathLst>
          </a:custGeom>
          <a:solidFill>
            <a:srgbClr val="00A9C2"/>
          </a:solidFill>
        </p:spPr>
        <p:txBody>
          <a:bodyPr wrap="square" lIns="0" tIns="0" rIns="0" bIns="0" rtlCol="0"/>
          <a:lstStyle/>
          <a:p>
            <a:endParaRPr/>
          </a:p>
        </p:txBody>
      </p:sp>
      <p:sp>
        <p:nvSpPr>
          <p:cNvPr id="13" name="object 13"/>
          <p:cNvSpPr/>
          <p:nvPr/>
        </p:nvSpPr>
        <p:spPr>
          <a:xfrm>
            <a:off x="5033009" y="3357041"/>
            <a:ext cx="3997325" cy="664845"/>
          </a:xfrm>
          <a:custGeom>
            <a:avLst/>
            <a:gdLst/>
            <a:ahLst/>
            <a:cxnLst/>
            <a:rect l="l" t="t" r="r" b="b"/>
            <a:pathLst>
              <a:path w="3997325" h="664845">
                <a:moveTo>
                  <a:pt x="0" y="664540"/>
                </a:moveTo>
                <a:lnTo>
                  <a:pt x="3997070" y="664540"/>
                </a:lnTo>
                <a:lnTo>
                  <a:pt x="3997070" y="0"/>
                </a:lnTo>
                <a:lnTo>
                  <a:pt x="0" y="0"/>
                </a:lnTo>
                <a:lnTo>
                  <a:pt x="0" y="664540"/>
                </a:lnTo>
                <a:close/>
              </a:path>
            </a:pathLst>
          </a:custGeom>
          <a:solidFill>
            <a:srgbClr val="00A9C2"/>
          </a:solidFill>
        </p:spPr>
        <p:txBody>
          <a:bodyPr wrap="square" lIns="0" tIns="0" rIns="0" bIns="0" rtlCol="0"/>
          <a:lstStyle/>
          <a:p>
            <a:endParaRPr/>
          </a:p>
        </p:txBody>
      </p:sp>
      <p:sp>
        <p:nvSpPr>
          <p:cNvPr id="14" name="object 14"/>
          <p:cNvSpPr/>
          <p:nvPr/>
        </p:nvSpPr>
        <p:spPr>
          <a:xfrm>
            <a:off x="5033009" y="3350640"/>
            <a:ext cx="0" cy="671195"/>
          </a:xfrm>
          <a:custGeom>
            <a:avLst/>
            <a:gdLst/>
            <a:ahLst/>
            <a:cxnLst/>
            <a:rect l="l" t="t" r="r" b="b"/>
            <a:pathLst>
              <a:path h="671195">
                <a:moveTo>
                  <a:pt x="0" y="0"/>
                </a:moveTo>
                <a:lnTo>
                  <a:pt x="0" y="670890"/>
                </a:lnTo>
              </a:path>
            </a:pathLst>
          </a:custGeom>
          <a:ln w="12700">
            <a:solidFill>
              <a:srgbClr val="FFFFFF"/>
            </a:solidFill>
          </a:ln>
        </p:spPr>
        <p:txBody>
          <a:bodyPr wrap="square" lIns="0" tIns="0" rIns="0" bIns="0" rtlCol="0"/>
          <a:lstStyle/>
          <a:p>
            <a:endParaRPr/>
          </a:p>
        </p:txBody>
      </p:sp>
      <p:sp>
        <p:nvSpPr>
          <p:cNvPr id="15" name="object 15"/>
          <p:cNvSpPr/>
          <p:nvPr/>
        </p:nvSpPr>
        <p:spPr>
          <a:xfrm>
            <a:off x="173088" y="3350640"/>
            <a:ext cx="0" cy="690245"/>
          </a:xfrm>
          <a:custGeom>
            <a:avLst/>
            <a:gdLst/>
            <a:ahLst/>
            <a:cxnLst/>
            <a:rect l="l" t="t" r="r" b="b"/>
            <a:pathLst>
              <a:path h="690245">
                <a:moveTo>
                  <a:pt x="0" y="0"/>
                </a:moveTo>
                <a:lnTo>
                  <a:pt x="0" y="689991"/>
                </a:lnTo>
              </a:path>
            </a:pathLst>
          </a:custGeom>
          <a:ln w="12700">
            <a:solidFill>
              <a:srgbClr val="FFFFFF"/>
            </a:solidFill>
          </a:ln>
        </p:spPr>
        <p:txBody>
          <a:bodyPr wrap="square" lIns="0" tIns="0" rIns="0" bIns="0" rtlCol="0"/>
          <a:lstStyle/>
          <a:p>
            <a:endParaRPr/>
          </a:p>
        </p:txBody>
      </p:sp>
      <p:sp>
        <p:nvSpPr>
          <p:cNvPr id="16" name="object 16"/>
          <p:cNvSpPr/>
          <p:nvPr/>
        </p:nvSpPr>
        <p:spPr>
          <a:xfrm>
            <a:off x="9030081" y="3350640"/>
            <a:ext cx="0" cy="690245"/>
          </a:xfrm>
          <a:custGeom>
            <a:avLst/>
            <a:gdLst/>
            <a:ahLst/>
            <a:cxnLst/>
            <a:rect l="l" t="t" r="r" b="b"/>
            <a:pathLst>
              <a:path h="690245">
                <a:moveTo>
                  <a:pt x="0" y="0"/>
                </a:moveTo>
                <a:lnTo>
                  <a:pt x="0" y="689991"/>
                </a:lnTo>
              </a:path>
            </a:pathLst>
          </a:custGeom>
          <a:ln w="12700">
            <a:solidFill>
              <a:srgbClr val="FFFFFF"/>
            </a:solidFill>
          </a:ln>
        </p:spPr>
        <p:txBody>
          <a:bodyPr wrap="square" lIns="0" tIns="0" rIns="0" bIns="0" rtlCol="0"/>
          <a:lstStyle/>
          <a:p>
            <a:endParaRPr/>
          </a:p>
        </p:txBody>
      </p:sp>
      <p:sp>
        <p:nvSpPr>
          <p:cNvPr id="17" name="object 17"/>
          <p:cNvSpPr/>
          <p:nvPr/>
        </p:nvSpPr>
        <p:spPr>
          <a:xfrm>
            <a:off x="166738" y="3356990"/>
            <a:ext cx="8870315" cy="0"/>
          </a:xfrm>
          <a:custGeom>
            <a:avLst/>
            <a:gdLst/>
            <a:ahLst/>
            <a:cxnLst/>
            <a:rect l="l" t="t" r="r" b="b"/>
            <a:pathLst>
              <a:path w="8870315">
                <a:moveTo>
                  <a:pt x="0" y="0"/>
                </a:moveTo>
                <a:lnTo>
                  <a:pt x="8869692" y="0"/>
                </a:lnTo>
              </a:path>
            </a:pathLst>
          </a:custGeom>
          <a:ln w="12700">
            <a:solidFill>
              <a:srgbClr val="FFFFFF"/>
            </a:solidFill>
          </a:ln>
        </p:spPr>
        <p:txBody>
          <a:bodyPr wrap="square" lIns="0" tIns="0" rIns="0" bIns="0" rtlCol="0"/>
          <a:lstStyle/>
          <a:p>
            <a:endParaRPr/>
          </a:p>
        </p:txBody>
      </p:sp>
      <p:sp>
        <p:nvSpPr>
          <p:cNvPr id="18" name="object 18"/>
          <p:cNvSpPr/>
          <p:nvPr/>
        </p:nvSpPr>
        <p:spPr>
          <a:xfrm>
            <a:off x="166738" y="4021582"/>
            <a:ext cx="8870315" cy="0"/>
          </a:xfrm>
          <a:custGeom>
            <a:avLst/>
            <a:gdLst/>
            <a:ahLst/>
            <a:cxnLst/>
            <a:rect l="l" t="t" r="r" b="b"/>
            <a:pathLst>
              <a:path w="8870315">
                <a:moveTo>
                  <a:pt x="0" y="0"/>
                </a:moveTo>
                <a:lnTo>
                  <a:pt x="8869692" y="0"/>
                </a:lnTo>
              </a:path>
            </a:pathLst>
          </a:custGeom>
          <a:ln w="38100">
            <a:solidFill>
              <a:srgbClr val="FFFFFF"/>
            </a:solidFill>
          </a:ln>
        </p:spPr>
        <p:txBody>
          <a:bodyPr wrap="square" lIns="0" tIns="0" rIns="0" bIns="0" rtlCol="0"/>
          <a:lstStyle/>
          <a:p>
            <a:endParaRPr/>
          </a:p>
        </p:txBody>
      </p:sp>
      <p:sp>
        <p:nvSpPr>
          <p:cNvPr id="19" name="object 19"/>
          <p:cNvSpPr txBox="1"/>
          <p:nvPr/>
        </p:nvSpPr>
        <p:spPr>
          <a:xfrm>
            <a:off x="2146807" y="3375786"/>
            <a:ext cx="913765" cy="299720"/>
          </a:xfrm>
          <a:prstGeom prst="rect">
            <a:avLst/>
          </a:prstGeom>
        </p:spPr>
        <p:txBody>
          <a:bodyPr vert="horz" wrap="square" lIns="0" tIns="12700" rIns="0" bIns="0" rtlCol="0">
            <a:spAutoFit/>
          </a:bodyPr>
          <a:lstStyle/>
          <a:p>
            <a:pPr marL="12700">
              <a:lnSpc>
                <a:spcPct val="100000"/>
              </a:lnSpc>
              <a:spcBef>
                <a:spcPts val="100"/>
              </a:spcBef>
            </a:pPr>
            <a:r>
              <a:rPr sz="1800" b="1" spc="-5" dirty="0">
                <a:latin typeface="Calibri"/>
                <a:cs typeface="Calibri"/>
              </a:rPr>
              <a:t>POSSIB</a:t>
            </a:r>
            <a:r>
              <a:rPr sz="1800" b="1" spc="-10" dirty="0">
                <a:latin typeface="Calibri"/>
                <a:cs typeface="Calibri"/>
              </a:rPr>
              <a:t>L</a:t>
            </a:r>
            <a:r>
              <a:rPr sz="1800" b="1" dirty="0">
                <a:latin typeface="Calibri"/>
                <a:cs typeface="Calibri"/>
              </a:rPr>
              <a:t>E</a:t>
            </a:r>
            <a:endParaRPr sz="1800">
              <a:latin typeface="Calibri"/>
              <a:cs typeface="Calibri"/>
            </a:endParaRPr>
          </a:p>
        </p:txBody>
      </p:sp>
      <p:sp>
        <p:nvSpPr>
          <p:cNvPr id="20" name="object 20"/>
          <p:cNvSpPr txBox="1"/>
          <p:nvPr/>
        </p:nvSpPr>
        <p:spPr>
          <a:xfrm>
            <a:off x="6029325" y="3375786"/>
            <a:ext cx="2007235" cy="299720"/>
          </a:xfrm>
          <a:prstGeom prst="rect">
            <a:avLst/>
          </a:prstGeom>
        </p:spPr>
        <p:txBody>
          <a:bodyPr vert="horz" wrap="square" lIns="0" tIns="12700" rIns="0" bIns="0" rtlCol="0">
            <a:spAutoFit/>
          </a:bodyPr>
          <a:lstStyle/>
          <a:p>
            <a:pPr marL="12700">
              <a:lnSpc>
                <a:spcPct val="100000"/>
              </a:lnSpc>
              <a:spcBef>
                <a:spcPts val="100"/>
              </a:spcBef>
            </a:pPr>
            <a:r>
              <a:rPr sz="1800" b="1" spc="-5" dirty="0">
                <a:latin typeface="Calibri"/>
                <a:cs typeface="Calibri"/>
              </a:rPr>
              <a:t>POINT </a:t>
            </a:r>
            <a:r>
              <a:rPr sz="1800" b="1" dirty="0">
                <a:latin typeface="Calibri"/>
                <a:cs typeface="Calibri"/>
              </a:rPr>
              <a:t>DE</a:t>
            </a:r>
            <a:r>
              <a:rPr sz="1800" b="1" spc="-55" dirty="0">
                <a:latin typeface="Calibri"/>
                <a:cs typeface="Calibri"/>
              </a:rPr>
              <a:t> </a:t>
            </a:r>
            <a:r>
              <a:rPr sz="1800" b="1" spc="-5" dirty="0">
                <a:latin typeface="Calibri"/>
                <a:cs typeface="Calibri"/>
              </a:rPr>
              <a:t>VIGILANCE</a:t>
            </a:r>
            <a:endParaRPr sz="1800">
              <a:latin typeface="Calibri"/>
              <a:cs typeface="Calibri"/>
            </a:endParaRPr>
          </a:p>
        </p:txBody>
      </p:sp>
      <p:sp>
        <p:nvSpPr>
          <p:cNvPr id="21" name="object 21"/>
          <p:cNvSpPr/>
          <p:nvPr/>
        </p:nvSpPr>
        <p:spPr>
          <a:xfrm>
            <a:off x="5024120" y="4015232"/>
            <a:ext cx="0" cy="2616200"/>
          </a:xfrm>
          <a:custGeom>
            <a:avLst/>
            <a:gdLst/>
            <a:ahLst/>
            <a:cxnLst/>
            <a:rect l="l" t="t" r="r" b="b"/>
            <a:pathLst>
              <a:path h="2616200">
                <a:moveTo>
                  <a:pt x="0" y="0"/>
                </a:moveTo>
                <a:lnTo>
                  <a:pt x="0" y="2616149"/>
                </a:lnTo>
              </a:path>
            </a:pathLst>
          </a:custGeom>
          <a:ln w="12700">
            <a:solidFill>
              <a:srgbClr val="FFFFFF"/>
            </a:solidFill>
          </a:ln>
        </p:spPr>
        <p:txBody>
          <a:bodyPr wrap="square" lIns="0" tIns="0" rIns="0" bIns="0" rtlCol="0"/>
          <a:lstStyle/>
          <a:p>
            <a:endParaRPr/>
          </a:p>
        </p:txBody>
      </p:sp>
      <p:sp>
        <p:nvSpPr>
          <p:cNvPr id="22" name="object 22"/>
          <p:cNvSpPr/>
          <p:nvPr/>
        </p:nvSpPr>
        <p:spPr>
          <a:xfrm>
            <a:off x="275526" y="4015232"/>
            <a:ext cx="0" cy="2616200"/>
          </a:xfrm>
          <a:custGeom>
            <a:avLst/>
            <a:gdLst/>
            <a:ahLst/>
            <a:cxnLst/>
            <a:rect l="l" t="t" r="r" b="b"/>
            <a:pathLst>
              <a:path h="2616200">
                <a:moveTo>
                  <a:pt x="0" y="0"/>
                </a:moveTo>
                <a:lnTo>
                  <a:pt x="0" y="2616149"/>
                </a:lnTo>
              </a:path>
            </a:pathLst>
          </a:custGeom>
          <a:ln w="12700">
            <a:solidFill>
              <a:srgbClr val="FFFFFF"/>
            </a:solidFill>
          </a:ln>
        </p:spPr>
        <p:txBody>
          <a:bodyPr wrap="square" lIns="0" tIns="0" rIns="0" bIns="0" rtlCol="0"/>
          <a:lstStyle/>
          <a:p>
            <a:endParaRPr/>
          </a:p>
        </p:txBody>
      </p:sp>
      <p:sp>
        <p:nvSpPr>
          <p:cNvPr id="23" name="object 23"/>
          <p:cNvSpPr/>
          <p:nvPr/>
        </p:nvSpPr>
        <p:spPr>
          <a:xfrm>
            <a:off x="8892540" y="4015232"/>
            <a:ext cx="0" cy="2616200"/>
          </a:xfrm>
          <a:custGeom>
            <a:avLst/>
            <a:gdLst/>
            <a:ahLst/>
            <a:cxnLst/>
            <a:rect l="l" t="t" r="r" b="b"/>
            <a:pathLst>
              <a:path h="2616200">
                <a:moveTo>
                  <a:pt x="0" y="0"/>
                </a:moveTo>
                <a:lnTo>
                  <a:pt x="0" y="2616149"/>
                </a:lnTo>
              </a:path>
            </a:pathLst>
          </a:custGeom>
          <a:ln w="12700">
            <a:solidFill>
              <a:srgbClr val="FFFFFF"/>
            </a:solidFill>
          </a:ln>
        </p:spPr>
        <p:txBody>
          <a:bodyPr wrap="square" lIns="0" tIns="0" rIns="0" bIns="0" rtlCol="0"/>
          <a:lstStyle/>
          <a:p>
            <a:endParaRPr/>
          </a:p>
        </p:txBody>
      </p:sp>
      <p:sp>
        <p:nvSpPr>
          <p:cNvPr id="24" name="object 24"/>
          <p:cNvSpPr/>
          <p:nvPr/>
        </p:nvSpPr>
        <p:spPr>
          <a:xfrm>
            <a:off x="269176" y="4021582"/>
            <a:ext cx="8630285" cy="0"/>
          </a:xfrm>
          <a:custGeom>
            <a:avLst/>
            <a:gdLst/>
            <a:ahLst/>
            <a:cxnLst/>
            <a:rect l="l" t="t" r="r" b="b"/>
            <a:pathLst>
              <a:path w="8630285">
                <a:moveTo>
                  <a:pt x="0" y="0"/>
                </a:moveTo>
                <a:lnTo>
                  <a:pt x="8629713" y="0"/>
                </a:lnTo>
              </a:path>
            </a:pathLst>
          </a:custGeom>
          <a:ln w="12700">
            <a:solidFill>
              <a:srgbClr val="FFFFFF"/>
            </a:solidFill>
          </a:ln>
        </p:spPr>
        <p:txBody>
          <a:bodyPr wrap="square" lIns="0" tIns="0" rIns="0" bIns="0" rtlCol="0"/>
          <a:lstStyle/>
          <a:p>
            <a:endParaRPr/>
          </a:p>
        </p:txBody>
      </p:sp>
      <p:sp>
        <p:nvSpPr>
          <p:cNvPr id="25" name="object 25"/>
          <p:cNvSpPr/>
          <p:nvPr/>
        </p:nvSpPr>
        <p:spPr>
          <a:xfrm>
            <a:off x="269176" y="6612331"/>
            <a:ext cx="8630285" cy="0"/>
          </a:xfrm>
          <a:custGeom>
            <a:avLst/>
            <a:gdLst/>
            <a:ahLst/>
            <a:cxnLst/>
            <a:rect l="l" t="t" r="r" b="b"/>
            <a:pathLst>
              <a:path w="8630285">
                <a:moveTo>
                  <a:pt x="0" y="0"/>
                </a:moveTo>
                <a:lnTo>
                  <a:pt x="8629713" y="0"/>
                </a:lnTo>
              </a:path>
            </a:pathLst>
          </a:custGeom>
          <a:ln w="38100">
            <a:solidFill>
              <a:srgbClr val="FFFFFF"/>
            </a:solidFill>
          </a:ln>
        </p:spPr>
        <p:txBody>
          <a:bodyPr wrap="square" lIns="0" tIns="0" rIns="0" bIns="0" rtlCol="0"/>
          <a:lstStyle/>
          <a:p>
            <a:endParaRPr/>
          </a:p>
        </p:txBody>
      </p:sp>
      <p:graphicFrame>
        <p:nvGraphicFramePr>
          <p:cNvPr id="26" name="object 26"/>
          <p:cNvGraphicFramePr>
            <a:graphicFrameLocks noGrp="1"/>
          </p:cNvGraphicFramePr>
          <p:nvPr/>
        </p:nvGraphicFramePr>
        <p:xfrm>
          <a:off x="275526" y="4021531"/>
          <a:ext cx="8616950" cy="2590800"/>
        </p:xfrm>
        <a:graphic>
          <a:graphicData uri="http://schemas.openxmlformats.org/drawingml/2006/table">
            <a:tbl>
              <a:tblPr firstRow="1" bandRow="1">
                <a:tableStyleId>{2D5ABB26-0587-4C30-8999-92F81FD0307C}</a:tableStyleId>
              </a:tblPr>
              <a:tblGrid>
                <a:gridCol w="4749165">
                  <a:extLst>
                    <a:ext uri="{9D8B030D-6E8A-4147-A177-3AD203B41FA5}">
                      <a16:colId xmlns:a16="http://schemas.microsoft.com/office/drawing/2014/main" val="20000"/>
                    </a:ext>
                  </a:extLst>
                </a:gridCol>
                <a:gridCol w="3867785">
                  <a:extLst>
                    <a:ext uri="{9D8B030D-6E8A-4147-A177-3AD203B41FA5}">
                      <a16:colId xmlns:a16="http://schemas.microsoft.com/office/drawing/2014/main" val="20001"/>
                    </a:ext>
                  </a:extLst>
                </a:gridCol>
              </a:tblGrid>
              <a:tr h="2590800">
                <a:tc>
                  <a:txBody>
                    <a:bodyPr/>
                    <a:lstStyle/>
                    <a:p>
                      <a:pPr>
                        <a:lnSpc>
                          <a:spcPct val="100000"/>
                        </a:lnSpc>
                      </a:pPr>
                      <a:endParaRPr sz="2300">
                        <a:latin typeface="Times New Roman"/>
                        <a:cs typeface="Times New Roman"/>
                      </a:endParaRPr>
                    </a:p>
                    <a:p>
                      <a:pPr marL="377825" marR="464184" indent="-286385">
                        <a:lnSpc>
                          <a:spcPct val="100000"/>
                        </a:lnSpc>
                        <a:spcBef>
                          <a:spcPts val="5"/>
                        </a:spcBef>
                        <a:buFont typeface="Courier New"/>
                        <a:buChar char="o"/>
                        <a:tabLst>
                          <a:tab pos="378460" algn="l"/>
                        </a:tabLst>
                      </a:pPr>
                      <a:r>
                        <a:rPr sz="1800" b="1" spc="-10" dirty="0">
                          <a:latin typeface="Calibri"/>
                          <a:cs typeface="Calibri"/>
                        </a:rPr>
                        <a:t>Créer </a:t>
                      </a:r>
                      <a:r>
                        <a:rPr sz="1800" b="1" dirty="0">
                          <a:latin typeface="Calibri"/>
                          <a:cs typeface="Calibri"/>
                        </a:rPr>
                        <a:t>du lien </a:t>
                      </a:r>
                      <a:r>
                        <a:rPr sz="1800" b="1" spc="-10" dirty="0">
                          <a:latin typeface="Calibri"/>
                          <a:cs typeface="Calibri"/>
                        </a:rPr>
                        <a:t>entre </a:t>
                      </a:r>
                      <a:r>
                        <a:rPr sz="1800" b="1" dirty="0">
                          <a:latin typeface="Calibri"/>
                          <a:cs typeface="Calibri"/>
                        </a:rPr>
                        <a:t>les </a:t>
                      </a:r>
                      <a:r>
                        <a:rPr sz="1800" b="1" spc="-5" dirty="0">
                          <a:latin typeface="Calibri"/>
                          <a:cs typeface="Calibri"/>
                        </a:rPr>
                        <a:t>élèves, </a:t>
                      </a:r>
                      <a:r>
                        <a:rPr sz="1800" b="1" spc="-25" dirty="0">
                          <a:latin typeface="Calibri"/>
                          <a:cs typeface="Calibri"/>
                        </a:rPr>
                        <a:t>l’école </a:t>
                      </a:r>
                      <a:r>
                        <a:rPr sz="1800" b="1" spc="-5" dirty="0">
                          <a:latin typeface="Calibri"/>
                          <a:cs typeface="Calibri"/>
                        </a:rPr>
                        <a:t>et</a:t>
                      </a:r>
                      <a:r>
                        <a:rPr sz="1800" b="1" spc="-170" dirty="0">
                          <a:latin typeface="Calibri"/>
                          <a:cs typeface="Calibri"/>
                        </a:rPr>
                        <a:t> </a:t>
                      </a:r>
                      <a:r>
                        <a:rPr sz="1800" b="1" dirty="0">
                          <a:latin typeface="Calibri"/>
                          <a:cs typeface="Calibri"/>
                        </a:rPr>
                        <a:t>la  </a:t>
                      </a:r>
                      <a:r>
                        <a:rPr sz="1800" b="1" spc="-5" dirty="0">
                          <a:latin typeface="Calibri"/>
                          <a:cs typeface="Calibri"/>
                        </a:rPr>
                        <a:t>famille </a:t>
                      </a:r>
                      <a:r>
                        <a:rPr sz="1800" b="1" dirty="0">
                          <a:latin typeface="Calibri"/>
                          <a:cs typeface="Calibri"/>
                        </a:rPr>
                        <a:t>: </a:t>
                      </a:r>
                      <a:r>
                        <a:rPr sz="1800" b="1" spc="-10" dirty="0">
                          <a:latin typeface="Calibri"/>
                          <a:cs typeface="Calibri"/>
                        </a:rPr>
                        <a:t>redonner </a:t>
                      </a:r>
                      <a:r>
                        <a:rPr sz="1800" b="1" dirty="0">
                          <a:latin typeface="Calibri"/>
                          <a:cs typeface="Calibri"/>
                        </a:rPr>
                        <a:t>le </a:t>
                      </a:r>
                      <a:r>
                        <a:rPr sz="1800" b="1" spc="-5" dirty="0">
                          <a:latin typeface="Calibri"/>
                          <a:cs typeface="Calibri"/>
                        </a:rPr>
                        <a:t>gout</a:t>
                      </a:r>
                      <a:r>
                        <a:rPr sz="1800" b="1" spc="-65" dirty="0">
                          <a:latin typeface="Calibri"/>
                          <a:cs typeface="Calibri"/>
                        </a:rPr>
                        <a:t> </a:t>
                      </a:r>
                      <a:r>
                        <a:rPr sz="1800" b="1" spc="-20" dirty="0">
                          <a:latin typeface="Calibri"/>
                          <a:cs typeface="Calibri"/>
                        </a:rPr>
                        <a:t>d’apprendre</a:t>
                      </a:r>
                      <a:endParaRPr sz="1800">
                        <a:latin typeface="Calibri"/>
                        <a:cs typeface="Calibri"/>
                      </a:endParaRPr>
                    </a:p>
                    <a:p>
                      <a:pPr marL="377825" indent="-286385">
                        <a:lnSpc>
                          <a:spcPct val="100000"/>
                        </a:lnSpc>
                        <a:buFont typeface="Courier New"/>
                        <a:buChar char="o"/>
                        <a:tabLst>
                          <a:tab pos="378460" algn="l"/>
                        </a:tabLst>
                      </a:pPr>
                      <a:r>
                        <a:rPr sz="1800" b="1" spc="-5" dirty="0">
                          <a:latin typeface="Calibri"/>
                          <a:cs typeface="Calibri"/>
                        </a:rPr>
                        <a:t>Participer </a:t>
                      </a:r>
                      <a:r>
                        <a:rPr sz="1800" b="1" dirty="0">
                          <a:latin typeface="Calibri"/>
                          <a:cs typeface="Calibri"/>
                        </a:rPr>
                        <a:t>à des </a:t>
                      </a:r>
                      <a:r>
                        <a:rPr sz="1800" b="1" spc="-10" dirty="0">
                          <a:latin typeface="Calibri"/>
                          <a:cs typeface="Calibri"/>
                        </a:rPr>
                        <a:t>ateliers </a:t>
                      </a:r>
                      <a:r>
                        <a:rPr sz="1800" b="1" dirty="0">
                          <a:latin typeface="Calibri"/>
                          <a:cs typeface="Calibri"/>
                        </a:rPr>
                        <a:t>de</a:t>
                      </a:r>
                      <a:r>
                        <a:rPr sz="1800" b="1" spc="-110" dirty="0">
                          <a:latin typeface="Calibri"/>
                          <a:cs typeface="Calibri"/>
                        </a:rPr>
                        <a:t> </a:t>
                      </a:r>
                      <a:r>
                        <a:rPr sz="1800" b="1" spc="-10" dirty="0">
                          <a:latin typeface="Calibri"/>
                          <a:cs typeface="Calibri"/>
                        </a:rPr>
                        <a:t>pratiques</a:t>
                      </a:r>
                      <a:endParaRPr sz="1800">
                        <a:latin typeface="Calibri"/>
                        <a:cs typeface="Calibri"/>
                      </a:endParaRPr>
                    </a:p>
                    <a:p>
                      <a:pPr marL="377825" indent="-286385">
                        <a:lnSpc>
                          <a:spcPct val="100000"/>
                        </a:lnSpc>
                        <a:buFont typeface="Courier New"/>
                        <a:buChar char="o"/>
                        <a:tabLst>
                          <a:tab pos="378460" algn="l"/>
                        </a:tabLst>
                      </a:pPr>
                      <a:r>
                        <a:rPr sz="1800" b="1" spc="-5" dirty="0">
                          <a:latin typeface="Calibri"/>
                          <a:cs typeface="Calibri"/>
                        </a:rPr>
                        <a:t>Participer </a:t>
                      </a:r>
                      <a:r>
                        <a:rPr sz="1800" b="1" dirty="0">
                          <a:latin typeface="Calibri"/>
                          <a:cs typeface="Calibri"/>
                        </a:rPr>
                        <a:t>à des sorties , </a:t>
                      </a:r>
                      <a:r>
                        <a:rPr sz="1800" b="1" spc="-5" dirty="0">
                          <a:latin typeface="Calibri"/>
                          <a:cs typeface="Calibri"/>
                        </a:rPr>
                        <a:t>mobiliser </a:t>
                      </a:r>
                      <a:r>
                        <a:rPr sz="1800" b="1" dirty="0">
                          <a:latin typeface="Calibri"/>
                          <a:cs typeface="Calibri"/>
                        </a:rPr>
                        <a:t>les</a:t>
                      </a:r>
                      <a:r>
                        <a:rPr sz="1800" b="1" spc="-135" dirty="0">
                          <a:latin typeface="Calibri"/>
                          <a:cs typeface="Calibri"/>
                        </a:rPr>
                        <a:t> </a:t>
                      </a:r>
                      <a:r>
                        <a:rPr sz="1800" b="1" spc="-10" dirty="0">
                          <a:latin typeface="Calibri"/>
                          <a:cs typeface="Calibri"/>
                        </a:rPr>
                        <a:t>parents</a:t>
                      </a:r>
                      <a:endParaRPr sz="1800">
                        <a:latin typeface="Calibri"/>
                        <a:cs typeface="Calibri"/>
                      </a:endParaRPr>
                    </a:p>
                    <a:p>
                      <a:pPr marL="377825" marR="713105" indent="-286385">
                        <a:lnSpc>
                          <a:spcPct val="100000"/>
                        </a:lnSpc>
                        <a:buFont typeface="Courier New"/>
                        <a:buChar char="o"/>
                        <a:tabLst>
                          <a:tab pos="378460" algn="l"/>
                        </a:tabLst>
                      </a:pPr>
                      <a:r>
                        <a:rPr sz="1800" b="1" spc="-10" dirty="0">
                          <a:latin typeface="Calibri"/>
                          <a:cs typeface="Calibri"/>
                        </a:rPr>
                        <a:t>Organiser </a:t>
                      </a:r>
                      <a:r>
                        <a:rPr sz="1800" b="1" dirty="0">
                          <a:latin typeface="Calibri"/>
                          <a:cs typeface="Calibri"/>
                        </a:rPr>
                        <a:t>des actions </a:t>
                      </a:r>
                      <a:r>
                        <a:rPr sz="1800" b="1" spc="-25" dirty="0">
                          <a:latin typeface="Calibri"/>
                          <a:cs typeface="Calibri"/>
                        </a:rPr>
                        <a:t>d’éveil </a:t>
                      </a:r>
                      <a:r>
                        <a:rPr sz="1800" b="1" dirty="0">
                          <a:latin typeface="Calibri"/>
                          <a:cs typeface="Calibri"/>
                        </a:rPr>
                        <a:t>: place</a:t>
                      </a:r>
                      <a:r>
                        <a:rPr sz="1800" b="1" spc="-135" dirty="0">
                          <a:latin typeface="Calibri"/>
                          <a:cs typeface="Calibri"/>
                        </a:rPr>
                        <a:t> </a:t>
                      </a:r>
                      <a:r>
                        <a:rPr sz="1800" b="1" spc="-5" dirty="0">
                          <a:latin typeface="Calibri"/>
                          <a:cs typeface="Calibri"/>
                        </a:rPr>
                        <a:t>et  importance </a:t>
                      </a:r>
                      <a:r>
                        <a:rPr sz="1800" b="1" dirty="0">
                          <a:latin typeface="Calibri"/>
                          <a:cs typeface="Calibri"/>
                        </a:rPr>
                        <a:t>de</a:t>
                      </a:r>
                      <a:r>
                        <a:rPr sz="1800" b="1" spc="355" dirty="0">
                          <a:latin typeface="Calibri"/>
                          <a:cs typeface="Calibri"/>
                        </a:rPr>
                        <a:t> </a:t>
                      </a:r>
                      <a:r>
                        <a:rPr sz="1800" b="1" spc="-20" dirty="0">
                          <a:latin typeface="Calibri"/>
                          <a:cs typeface="Calibri"/>
                        </a:rPr>
                        <a:t>l’école,</a:t>
                      </a:r>
                      <a:endParaRPr sz="1800">
                        <a:latin typeface="Calibri"/>
                        <a:cs typeface="Calibri"/>
                      </a:endParaRPr>
                    </a:p>
                    <a:p>
                      <a:pPr marL="377825" indent="-286385">
                        <a:lnSpc>
                          <a:spcPct val="100000"/>
                        </a:lnSpc>
                        <a:buFont typeface="Courier New"/>
                        <a:buChar char="o"/>
                        <a:tabLst>
                          <a:tab pos="378460" algn="l"/>
                        </a:tabLst>
                      </a:pPr>
                      <a:r>
                        <a:rPr sz="1800" b="1" spc="-10" dirty="0">
                          <a:latin typeface="Calibri"/>
                          <a:cs typeface="Calibri"/>
                        </a:rPr>
                        <a:t>Recherche </a:t>
                      </a:r>
                      <a:r>
                        <a:rPr sz="1800" b="1" spc="-15" dirty="0">
                          <a:latin typeface="Calibri"/>
                          <a:cs typeface="Calibri"/>
                        </a:rPr>
                        <a:t>d’activités</a:t>
                      </a:r>
                      <a:r>
                        <a:rPr sz="1800" b="1" spc="-55" dirty="0">
                          <a:latin typeface="Calibri"/>
                          <a:cs typeface="Calibri"/>
                        </a:rPr>
                        <a:t> </a:t>
                      </a:r>
                      <a:r>
                        <a:rPr sz="1800" b="1" spc="-10" dirty="0">
                          <a:latin typeface="Calibri"/>
                          <a:cs typeface="Calibri"/>
                        </a:rPr>
                        <a:t>périscolaires</a:t>
                      </a:r>
                      <a:endParaRPr sz="1800">
                        <a:latin typeface="Calibri"/>
                        <a:cs typeface="Calibri"/>
                      </a:endParaRPr>
                    </a:p>
                  </a:txBody>
                  <a:tcPr marL="0" marR="0" marT="0" marB="0">
                    <a:solidFill>
                      <a:srgbClr val="F1F1F1"/>
                    </a:solidFill>
                  </a:tcPr>
                </a:tc>
                <a:tc>
                  <a:txBody>
                    <a:bodyPr/>
                    <a:lstStyle/>
                    <a:p>
                      <a:pPr>
                        <a:lnSpc>
                          <a:spcPct val="100000"/>
                        </a:lnSpc>
                        <a:spcBef>
                          <a:spcPts val="50"/>
                        </a:spcBef>
                      </a:pPr>
                      <a:endParaRPr sz="2050">
                        <a:latin typeface="Times New Roman"/>
                        <a:cs typeface="Times New Roman"/>
                      </a:endParaRPr>
                    </a:p>
                    <a:p>
                      <a:pPr marL="377825" marR="343535" indent="-286385">
                        <a:lnSpc>
                          <a:spcPct val="100000"/>
                        </a:lnSpc>
                        <a:buFont typeface="Courier New"/>
                        <a:buChar char="o"/>
                        <a:tabLst>
                          <a:tab pos="378460" algn="l"/>
                        </a:tabLst>
                      </a:pPr>
                      <a:r>
                        <a:rPr sz="1800" b="1" dirty="0">
                          <a:latin typeface="Calibri"/>
                          <a:cs typeface="Calibri"/>
                        </a:rPr>
                        <a:t>Ne peut se </a:t>
                      </a:r>
                      <a:r>
                        <a:rPr sz="1800" b="1" spc="-10" dirty="0">
                          <a:latin typeface="Calibri"/>
                          <a:cs typeface="Calibri"/>
                        </a:rPr>
                        <a:t>trouver </a:t>
                      </a:r>
                      <a:r>
                        <a:rPr sz="1800" b="1" dirty="0">
                          <a:latin typeface="Calibri"/>
                          <a:cs typeface="Calibri"/>
                        </a:rPr>
                        <a:t>seul en  </a:t>
                      </a:r>
                      <a:r>
                        <a:rPr sz="1800" b="1" spc="-10" dirty="0">
                          <a:latin typeface="Calibri"/>
                          <a:cs typeface="Calibri"/>
                        </a:rPr>
                        <a:t>responsabilité </a:t>
                      </a:r>
                      <a:r>
                        <a:rPr sz="1800" b="1" spc="-5" dirty="0">
                          <a:latin typeface="Calibri"/>
                          <a:cs typeface="Calibri"/>
                        </a:rPr>
                        <a:t>auprès </a:t>
                      </a:r>
                      <a:r>
                        <a:rPr sz="1800" b="1" dirty="0">
                          <a:latin typeface="Calibri"/>
                          <a:cs typeface="Calibri"/>
                        </a:rPr>
                        <a:t>de</a:t>
                      </a:r>
                      <a:r>
                        <a:rPr sz="1800" b="1" spc="-70" dirty="0">
                          <a:latin typeface="Calibri"/>
                          <a:cs typeface="Calibri"/>
                        </a:rPr>
                        <a:t> </a:t>
                      </a:r>
                      <a:r>
                        <a:rPr sz="1800" b="1" spc="-10" dirty="0">
                          <a:latin typeface="Calibri"/>
                          <a:cs typeface="Calibri"/>
                        </a:rPr>
                        <a:t>mineurs</a:t>
                      </a:r>
                      <a:endParaRPr sz="1800">
                        <a:latin typeface="Calibri"/>
                        <a:cs typeface="Calibri"/>
                      </a:endParaRPr>
                    </a:p>
                    <a:p>
                      <a:pPr marL="377825" indent="-286385">
                        <a:lnSpc>
                          <a:spcPct val="100000"/>
                        </a:lnSpc>
                        <a:buFont typeface="Courier New"/>
                        <a:buChar char="o"/>
                        <a:tabLst>
                          <a:tab pos="378460" algn="l"/>
                        </a:tabLst>
                      </a:pPr>
                      <a:r>
                        <a:rPr sz="1800" b="1" spc="-15" dirty="0">
                          <a:latin typeface="Calibri"/>
                          <a:cs typeface="Calibri"/>
                        </a:rPr>
                        <a:t>Pas </a:t>
                      </a:r>
                      <a:r>
                        <a:rPr sz="1800" b="1" dirty="0">
                          <a:latin typeface="Calibri"/>
                          <a:cs typeface="Calibri"/>
                        </a:rPr>
                        <a:t>de </a:t>
                      </a:r>
                      <a:r>
                        <a:rPr sz="1800" b="1" spc="-5" dirty="0">
                          <a:latin typeface="Calibri"/>
                          <a:cs typeface="Calibri"/>
                        </a:rPr>
                        <a:t>surveillance </a:t>
                      </a:r>
                      <a:r>
                        <a:rPr sz="1800" b="1" dirty="0">
                          <a:latin typeface="Calibri"/>
                          <a:cs typeface="Calibri"/>
                        </a:rPr>
                        <a:t>de</a:t>
                      </a:r>
                      <a:r>
                        <a:rPr sz="1800" b="1" spc="-55" dirty="0">
                          <a:latin typeface="Calibri"/>
                          <a:cs typeface="Calibri"/>
                        </a:rPr>
                        <a:t> </a:t>
                      </a:r>
                      <a:r>
                        <a:rPr sz="1800" b="1" spc="-5" dirty="0">
                          <a:latin typeface="Calibri"/>
                          <a:cs typeface="Calibri"/>
                        </a:rPr>
                        <a:t>cantine,</a:t>
                      </a:r>
                      <a:endParaRPr sz="1800">
                        <a:latin typeface="Calibri"/>
                        <a:cs typeface="Calibri"/>
                      </a:endParaRPr>
                    </a:p>
                    <a:p>
                      <a:pPr marL="377825">
                        <a:lnSpc>
                          <a:spcPct val="100000"/>
                        </a:lnSpc>
                      </a:pPr>
                      <a:r>
                        <a:rPr sz="1800" b="1" spc="-20" dirty="0">
                          <a:latin typeface="Calibri"/>
                          <a:cs typeface="Calibri"/>
                        </a:rPr>
                        <a:t>d’études</a:t>
                      </a:r>
                      <a:endParaRPr sz="1800">
                        <a:latin typeface="Calibri"/>
                        <a:cs typeface="Calibri"/>
                      </a:endParaRPr>
                    </a:p>
                    <a:p>
                      <a:pPr marL="377825" indent="-286385">
                        <a:lnSpc>
                          <a:spcPct val="100000"/>
                        </a:lnSpc>
                        <a:spcBef>
                          <a:spcPts val="5"/>
                        </a:spcBef>
                        <a:buFont typeface="Courier New"/>
                        <a:buChar char="o"/>
                        <a:tabLst>
                          <a:tab pos="378460" algn="l"/>
                        </a:tabLst>
                      </a:pPr>
                      <a:r>
                        <a:rPr sz="1800" b="1" spc="-15" dirty="0">
                          <a:latin typeface="Calibri"/>
                          <a:cs typeface="Calibri"/>
                        </a:rPr>
                        <a:t>Poste </a:t>
                      </a:r>
                      <a:r>
                        <a:rPr sz="1800" b="1" spc="-5" dirty="0">
                          <a:latin typeface="Calibri"/>
                          <a:cs typeface="Calibri"/>
                        </a:rPr>
                        <a:t>d’EVS,</a:t>
                      </a:r>
                      <a:r>
                        <a:rPr sz="1800" b="1" spc="-25" dirty="0">
                          <a:latin typeface="Calibri"/>
                          <a:cs typeface="Calibri"/>
                        </a:rPr>
                        <a:t> </a:t>
                      </a:r>
                      <a:r>
                        <a:rPr sz="1800" b="1" dirty="0">
                          <a:latin typeface="Calibri"/>
                          <a:cs typeface="Calibri"/>
                        </a:rPr>
                        <a:t>ASEM</a:t>
                      </a:r>
                      <a:endParaRPr sz="1800">
                        <a:latin typeface="Calibri"/>
                        <a:cs typeface="Calibri"/>
                      </a:endParaRPr>
                    </a:p>
                  </a:txBody>
                  <a:tcPr marL="0" marR="0" marT="6350" marB="0">
                    <a:solidFill>
                      <a:srgbClr val="F1F1F1"/>
                    </a:solidFill>
                  </a:tcPr>
                </a:tc>
                <a:extLst>
                  <a:ext uri="{0D108BD9-81ED-4DB2-BD59-A6C34878D82A}">
                    <a16:rowId xmlns:a16="http://schemas.microsoft.com/office/drawing/2014/main" val="10000"/>
                  </a:ext>
                </a:extLst>
              </a:tr>
            </a:tbl>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51459" y="102107"/>
            <a:ext cx="8641080" cy="462280"/>
          </a:xfrm>
          <a:prstGeom prst="rect">
            <a:avLst/>
          </a:prstGeom>
          <a:solidFill>
            <a:srgbClr val="00A9C2"/>
          </a:solidFill>
          <a:ln w="9144">
            <a:solidFill>
              <a:srgbClr val="92D050"/>
            </a:solidFill>
          </a:ln>
        </p:spPr>
        <p:txBody>
          <a:bodyPr vert="horz" wrap="square" lIns="0" tIns="25400" rIns="0" bIns="0" rtlCol="0">
            <a:spAutoFit/>
          </a:bodyPr>
          <a:lstStyle/>
          <a:p>
            <a:pPr marL="2118995">
              <a:lnSpc>
                <a:spcPct val="100000"/>
              </a:lnSpc>
              <a:spcBef>
                <a:spcPts val="200"/>
              </a:spcBef>
            </a:pPr>
            <a:r>
              <a:rPr spc="-25" dirty="0"/>
              <a:t>EDUCATION </a:t>
            </a:r>
            <a:r>
              <a:rPr spc="-5" dirty="0"/>
              <a:t>POUR </a:t>
            </a:r>
            <a:r>
              <a:rPr spc="-20" dirty="0"/>
              <a:t>TOUS</a:t>
            </a:r>
            <a:r>
              <a:rPr dirty="0"/>
              <a:t> </a:t>
            </a:r>
            <a:r>
              <a:rPr spc="-5" dirty="0"/>
              <a:t>-EXEMPLE</a:t>
            </a:r>
          </a:p>
        </p:txBody>
      </p:sp>
      <p:sp>
        <p:nvSpPr>
          <p:cNvPr id="3" name="object 3"/>
          <p:cNvSpPr/>
          <p:nvPr/>
        </p:nvSpPr>
        <p:spPr>
          <a:xfrm>
            <a:off x="251523" y="563498"/>
            <a:ext cx="8641016" cy="848867"/>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2260473" y="557148"/>
            <a:ext cx="0" cy="875030"/>
          </a:xfrm>
          <a:custGeom>
            <a:avLst/>
            <a:gdLst/>
            <a:ahLst/>
            <a:cxnLst/>
            <a:rect l="l" t="t" r="r" b="b"/>
            <a:pathLst>
              <a:path h="875030">
                <a:moveTo>
                  <a:pt x="0" y="0"/>
                </a:moveTo>
                <a:lnTo>
                  <a:pt x="0" y="874649"/>
                </a:lnTo>
              </a:path>
            </a:pathLst>
          </a:custGeom>
          <a:ln w="12700">
            <a:solidFill>
              <a:srgbClr val="FFFFFF"/>
            </a:solidFill>
          </a:ln>
        </p:spPr>
        <p:txBody>
          <a:bodyPr wrap="square" lIns="0" tIns="0" rIns="0" bIns="0" rtlCol="0"/>
          <a:lstStyle/>
          <a:p>
            <a:endParaRPr/>
          </a:p>
        </p:txBody>
      </p:sp>
      <p:sp>
        <p:nvSpPr>
          <p:cNvPr id="5" name="object 5"/>
          <p:cNvSpPr/>
          <p:nvPr/>
        </p:nvSpPr>
        <p:spPr>
          <a:xfrm>
            <a:off x="251523" y="557148"/>
            <a:ext cx="0" cy="875030"/>
          </a:xfrm>
          <a:custGeom>
            <a:avLst/>
            <a:gdLst/>
            <a:ahLst/>
            <a:cxnLst/>
            <a:rect l="l" t="t" r="r" b="b"/>
            <a:pathLst>
              <a:path h="875030">
                <a:moveTo>
                  <a:pt x="0" y="0"/>
                </a:moveTo>
                <a:lnTo>
                  <a:pt x="0" y="874649"/>
                </a:lnTo>
              </a:path>
            </a:pathLst>
          </a:custGeom>
          <a:ln w="12700">
            <a:solidFill>
              <a:srgbClr val="FFFFFF"/>
            </a:solidFill>
          </a:ln>
        </p:spPr>
        <p:txBody>
          <a:bodyPr wrap="square" lIns="0" tIns="0" rIns="0" bIns="0" rtlCol="0"/>
          <a:lstStyle/>
          <a:p>
            <a:endParaRPr/>
          </a:p>
        </p:txBody>
      </p:sp>
      <p:sp>
        <p:nvSpPr>
          <p:cNvPr id="6" name="object 6"/>
          <p:cNvSpPr/>
          <p:nvPr/>
        </p:nvSpPr>
        <p:spPr>
          <a:xfrm>
            <a:off x="8892540" y="557148"/>
            <a:ext cx="0" cy="875030"/>
          </a:xfrm>
          <a:custGeom>
            <a:avLst/>
            <a:gdLst/>
            <a:ahLst/>
            <a:cxnLst/>
            <a:rect l="l" t="t" r="r" b="b"/>
            <a:pathLst>
              <a:path h="875030">
                <a:moveTo>
                  <a:pt x="0" y="0"/>
                </a:moveTo>
                <a:lnTo>
                  <a:pt x="0" y="874649"/>
                </a:lnTo>
              </a:path>
            </a:pathLst>
          </a:custGeom>
          <a:ln w="12700">
            <a:solidFill>
              <a:srgbClr val="FFFFFF"/>
            </a:solidFill>
          </a:ln>
        </p:spPr>
        <p:txBody>
          <a:bodyPr wrap="square" lIns="0" tIns="0" rIns="0" bIns="0" rtlCol="0"/>
          <a:lstStyle/>
          <a:p>
            <a:endParaRPr/>
          </a:p>
        </p:txBody>
      </p:sp>
      <p:sp>
        <p:nvSpPr>
          <p:cNvPr id="7" name="object 7"/>
          <p:cNvSpPr/>
          <p:nvPr/>
        </p:nvSpPr>
        <p:spPr>
          <a:xfrm>
            <a:off x="245173" y="563498"/>
            <a:ext cx="8653780" cy="0"/>
          </a:xfrm>
          <a:custGeom>
            <a:avLst/>
            <a:gdLst/>
            <a:ahLst/>
            <a:cxnLst/>
            <a:rect l="l" t="t" r="r" b="b"/>
            <a:pathLst>
              <a:path w="8653780">
                <a:moveTo>
                  <a:pt x="0" y="0"/>
                </a:moveTo>
                <a:lnTo>
                  <a:pt x="8653716" y="0"/>
                </a:lnTo>
              </a:path>
            </a:pathLst>
          </a:custGeom>
          <a:ln w="12700">
            <a:solidFill>
              <a:srgbClr val="FFFFFF"/>
            </a:solidFill>
          </a:ln>
        </p:spPr>
        <p:txBody>
          <a:bodyPr wrap="square" lIns="0" tIns="0" rIns="0" bIns="0" rtlCol="0"/>
          <a:lstStyle/>
          <a:p>
            <a:endParaRPr/>
          </a:p>
        </p:txBody>
      </p:sp>
      <p:sp>
        <p:nvSpPr>
          <p:cNvPr id="8" name="object 8"/>
          <p:cNvSpPr/>
          <p:nvPr/>
        </p:nvSpPr>
        <p:spPr>
          <a:xfrm>
            <a:off x="245173" y="1412747"/>
            <a:ext cx="8653780" cy="0"/>
          </a:xfrm>
          <a:custGeom>
            <a:avLst/>
            <a:gdLst/>
            <a:ahLst/>
            <a:cxnLst/>
            <a:rect l="l" t="t" r="r" b="b"/>
            <a:pathLst>
              <a:path w="8653780">
                <a:moveTo>
                  <a:pt x="0" y="0"/>
                </a:moveTo>
                <a:lnTo>
                  <a:pt x="8653716" y="0"/>
                </a:lnTo>
              </a:path>
            </a:pathLst>
          </a:custGeom>
          <a:ln w="38100">
            <a:solidFill>
              <a:srgbClr val="FFFFFF"/>
            </a:solidFill>
          </a:ln>
        </p:spPr>
        <p:txBody>
          <a:bodyPr wrap="square" lIns="0" tIns="0" rIns="0" bIns="0" rtlCol="0"/>
          <a:lstStyle/>
          <a:p>
            <a:endParaRPr/>
          </a:p>
        </p:txBody>
      </p:sp>
      <p:sp>
        <p:nvSpPr>
          <p:cNvPr id="9" name="object 9"/>
          <p:cNvSpPr txBox="1"/>
          <p:nvPr/>
        </p:nvSpPr>
        <p:spPr>
          <a:xfrm>
            <a:off x="474980" y="843153"/>
            <a:ext cx="1559560" cy="269240"/>
          </a:xfrm>
          <a:prstGeom prst="rect">
            <a:avLst/>
          </a:prstGeom>
        </p:spPr>
        <p:txBody>
          <a:bodyPr vert="horz" wrap="square" lIns="0" tIns="12065" rIns="0" bIns="0" rtlCol="0">
            <a:spAutoFit/>
          </a:bodyPr>
          <a:lstStyle/>
          <a:p>
            <a:pPr marL="12700">
              <a:lnSpc>
                <a:spcPct val="100000"/>
              </a:lnSpc>
              <a:spcBef>
                <a:spcPts val="95"/>
              </a:spcBef>
            </a:pPr>
            <a:r>
              <a:rPr sz="1600" b="1" spc="-10" dirty="0">
                <a:latin typeface="Calibri"/>
                <a:cs typeface="Calibri"/>
              </a:rPr>
              <a:t>Titre </a:t>
            </a:r>
            <a:r>
              <a:rPr sz="1600" b="1" spc="-5" dirty="0">
                <a:latin typeface="Calibri"/>
                <a:cs typeface="Calibri"/>
              </a:rPr>
              <a:t>de la</a:t>
            </a:r>
            <a:r>
              <a:rPr sz="1600" b="1" spc="-70" dirty="0">
                <a:latin typeface="Calibri"/>
                <a:cs typeface="Calibri"/>
              </a:rPr>
              <a:t> </a:t>
            </a:r>
            <a:r>
              <a:rPr sz="1600" b="1" spc="-5" dirty="0">
                <a:latin typeface="Calibri"/>
                <a:cs typeface="Calibri"/>
              </a:rPr>
              <a:t>mission</a:t>
            </a:r>
            <a:endParaRPr sz="1600">
              <a:latin typeface="Calibri"/>
              <a:cs typeface="Calibri"/>
            </a:endParaRPr>
          </a:p>
        </p:txBody>
      </p:sp>
      <p:sp>
        <p:nvSpPr>
          <p:cNvPr id="10" name="object 10"/>
          <p:cNvSpPr txBox="1"/>
          <p:nvPr/>
        </p:nvSpPr>
        <p:spPr>
          <a:xfrm>
            <a:off x="2293111" y="665759"/>
            <a:ext cx="6438900" cy="586740"/>
          </a:xfrm>
          <a:prstGeom prst="rect">
            <a:avLst/>
          </a:prstGeom>
        </p:spPr>
        <p:txBody>
          <a:bodyPr vert="horz" wrap="square" lIns="0" tIns="12700" rIns="0" bIns="0" rtlCol="0">
            <a:spAutoFit/>
          </a:bodyPr>
          <a:lstStyle/>
          <a:p>
            <a:pPr marL="355600" marR="5080" indent="-342900">
              <a:lnSpc>
                <a:spcPct val="114999"/>
              </a:lnSpc>
              <a:spcBef>
                <a:spcPts val="100"/>
              </a:spcBef>
              <a:tabLst>
                <a:tab pos="354965" algn="l"/>
              </a:tabLst>
            </a:pPr>
            <a:r>
              <a:rPr sz="1600" spc="-5" dirty="0">
                <a:latin typeface="Courier New"/>
                <a:cs typeface="Courier New"/>
              </a:rPr>
              <a:t>o	</a:t>
            </a:r>
            <a:r>
              <a:rPr sz="1600" b="1" spc="-5" dirty="0">
                <a:latin typeface="Calibri"/>
                <a:cs typeface="Calibri"/>
              </a:rPr>
              <a:t>Participer à </a:t>
            </a:r>
            <a:r>
              <a:rPr sz="1600" b="1" dirty="0">
                <a:latin typeface="Calibri"/>
                <a:cs typeface="Calibri"/>
              </a:rPr>
              <a:t>la </a:t>
            </a:r>
            <a:r>
              <a:rPr sz="1600" b="1" spc="-15" dirty="0">
                <a:latin typeface="Calibri"/>
                <a:cs typeface="Calibri"/>
              </a:rPr>
              <a:t>réussite </a:t>
            </a:r>
            <a:r>
              <a:rPr sz="1600" b="1" spc="-5" dirty="0">
                <a:latin typeface="Calibri"/>
                <a:cs typeface="Calibri"/>
              </a:rPr>
              <a:t>en milieu scolaire, </a:t>
            </a:r>
            <a:r>
              <a:rPr sz="1600" b="1" spc="-10" dirty="0">
                <a:latin typeface="Calibri"/>
                <a:cs typeface="Calibri"/>
              </a:rPr>
              <a:t>notamment auprès des </a:t>
            </a:r>
            <a:r>
              <a:rPr sz="1600" b="1" spc="-5" dirty="0">
                <a:latin typeface="Calibri"/>
                <a:cs typeface="Calibri"/>
              </a:rPr>
              <a:t>publics  </a:t>
            </a:r>
            <a:r>
              <a:rPr sz="1600" b="1" spc="-10" dirty="0">
                <a:latin typeface="Calibri"/>
                <a:cs typeface="Calibri"/>
              </a:rPr>
              <a:t>fragiles</a:t>
            </a:r>
            <a:endParaRPr sz="1600">
              <a:latin typeface="Calibri"/>
              <a:cs typeface="Calibri"/>
            </a:endParaRPr>
          </a:p>
        </p:txBody>
      </p:sp>
      <p:sp>
        <p:nvSpPr>
          <p:cNvPr id="11" name="object 11"/>
          <p:cNvSpPr txBox="1"/>
          <p:nvPr/>
        </p:nvSpPr>
        <p:spPr>
          <a:xfrm>
            <a:off x="8439911" y="6477685"/>
            <a:ext cx="78105" cy="153035"/>
          </a:xfrm>
          <a:prstGeom prst="rect">
            <a:avLst/>
          </a:prstGeom>
        </p:spPr>
        <p:txBody>
          <a:bodyPr vert="horz" wrap="square" lIns="0" tIns="0" rIns="0" bIns="0" rtlCol="0">
            <a:spAutoFit/>
          </a:bodyPr>
          <a:lstStyle/>
          <a:p>
            <a:pPr>
              <a:lnSpc>
                <a:spcPts val="1140"/>
              </a:lnSpc>
            </a:pPr>
            <a:r>
              <a:rPr sz="1200" dirty="0">
                <a:solidFill>
                  <a:srgbClr val="888888"/>
                </a:solidFill>
                <a:latin typeface="Calibri"/>
                <a:cs typeface="Calibri"/>
              </a:rPr>
              <a:t>2</a:t>
            </a:r>
            <a:endParaRPr sz="1200">
              <a:latin typeface="Calibri"/>
              <a:cs typeface="Calibri"/>
            </a:endParaRPr>
          </a:p>
        </p:txBody>
      </p:sp>
      <p:sp>
        <p:nvSpPr>
          <p:cNvPr id="12" name="object 12"/>
          <p:cNvSpPr/>
          <p:nvPr/>
        </p:nvSpPr>
        <p:spPr>
          <a:xfrm>
            <a:off x="606386" y="1600225"/>
            <a:ext cx="7669530" cy="5092700"/>
          </a:xfrm>
          <a:custGeom>
            <a:avLst/>
            <a:gdLst/>
            <a:ahLst/>
            <a:cxnLst/>
            <a:rect l="l" t="t" r="r" b="b"/>
            <a:pathLst>
              <a:path w="7669530" h="5092700">
                <a:moveTo>
                  <a:pt x="0" y="5092700"/>
                </a:moveTo>
                <a:lnTo>
                  <a:pt x="7669022" y="5092700"/>
                </a:lnTo>
                <a:lnTo>
                  <a:pt x="7669022" y="0"/>
                </a:lnTo>
                <a:lnTo>
                  <a:pt x="0" y="0"/>
                </a:lnTo>
                <a:lnTo>
                  <a:pt x="0" y="5092700"/>
                </a:lnTo>
                <a:close/>
              </a:path>
            </a:pathLst>
          </a:custGeom>
          <a:solidFill>
            <a:srgbClr val="F1F1F1"/>
          </a:solidFill>
        </p:spPr>
        <p:txBody>
          <a:bodyPr wrap="square" lIns="0" tIns="0" rIns="0" bIns="0" rtlCol="0"/>
          <a:lstStyle/>
          <a:p>
            <a:endParaRPr/>
          </a:p>
        </p:txBody>
      </p:sp>
      <p:sp>
        <p:nvSpPr>
          <p:cNvPr id="13" name="object 13"/>
          <p:cNvSpPr/>
          <p:nvPr/>
        </p:nvSpPr>
        <p:spPr>
          <a:xfrm>
            <a:off x="8275446" y="1600225"/>
            <a:ext cx="262255" cy="5092700"/>
          </a:xfrm>
          <a:custGeom>
            <a:avLst/>
            <a:gdLst/>
            <a:ahLst/>
            <a:cxnLst/>
            <a:rect l="l" t="t" r="r" b="b"/>
            <a:pathLst>
              <a:path w="262254" h="5092700">
                <a:moveTo>
                  <a:pt x="0" y="5092700"/>
                </a:moveTo>
                <a:lnTo>
                  <a:pt x="262191" y="5092700"/>
                </a:lnTo>
                <a:lnTo>
                  <a:pt x="262191" y="0"/>
                </a:lnTo>
                <a:lnTo>
                  <a:pt x="0" y="0"/>
                </a:lnTo>
                <a:lnTo>
                  <a:pt x="0" y="5092700"/>
                </a:lnTo>
                <a:close/>
              </a:path>
            </a:pathLst>
          </a:custGeom>
          <a:solidFill>
            <a:srgbClr val="F1F1F1"/>
          </a:solidFill>
        </p:spPr>
        <p:txBody>
          <a:bodyPr wrap="square" lIns="0" tIns="0" rIns="0" bIns="0" rtlCol="0"/>
          <a:lstStyle/>
          <a:p>
            <a:endParaRPr/>
          </a:p>
        </p:txBody>
      </p:sp>
      <p:sp>
        <p:nvSpPr>
          <p:cNvPr id="14" name="object 14"/>
          <p:cNvSpPr/>
          <p:nvPr/>
        </p:nvSpPr>
        <p:spPr>
          <a:xfrm>
            <a:off x="8275446" y="1593850"/>
            <a:ext cx="0" cy="5118735"/>
          </a:xfrm>
          <a:custGeom>
            <a:avLst/>
            <a:gdLst/>
            <a:ahLst/>
            <a:cxnLst/>
            <a:rect l="l" t="t" r="r" b="b"/>
            <a:pathLst>
              <a:path h="5118734">
                <a:moveTo>
                  <a:pt x="0" y="0"/>
                </a:moveTo>
                <a:lnTo>
                  <a:pt x="0" y="5118125"/>
                </a:lnTo>
              </a:path>
            </a:pathLst>
          </a:custGeom>
          <a:ln w="12700">
            <a:solidFill>
              <a:srgbClr val="FFFFFF"/>
            </a:solidFill>
          </a:ln>
        </p:spPr>
        <p:txBody>
          <a:bodyPr wrap="square" lIns="0" tIns="0" rIns="0" bIns="0" rtlCol="0"/>
          <a:lstStyle/>
          <a:p>
            <a:endParaRPr/>
          </a:p>
        </p:txBody>
      </p:sp>
      <p:sp>
        <p:nvSpPr>
          <p:cNvPr id="15" name="object 15"/>
          <p:cNvSpPr/>
          <p:nvPr/>
        </p:nvSpPr>
        <p:spPr>
          <a:xfrm>
            <a:off x="606386" y="1593850"/>
            <a:ext cx="0" cy="5118735"/>
          </a:xfrm>
          <a:custGeom>
            <a:avLst/>
            <a:gdLst/>
            <a:ahLst/>
            <a:cxnLst/>
            <a:rect l="l" t="t" r="r" b="b"/>
            <a:pathLst>
              <a:path h="5118734">
                <a:moveTo>
                  <a:pt x="0" y="0"/>
                </a:moveTo>
                <a:lnTo>
                  <a:pt x="0" y="5118125"/>
                </a:lnTo>
              </a:path>
            </a:pathLst>
          </a:custGeom>
          <a:ln w="12700">
            <a:solidFill>
              <a:srgbClr val="FFFFFF"/>
            </a:solidFill>
          </a:ln>
        </p:spPr>
        <p:txBody>
          <a:bodyPr wrap="square" lIns="0" tIns="0" rIns="0" bIns="0" rtlCol="0"/>
          <a:lstStyle/>
          <a:p>
            <a:endParaRPr/>
          </a:p>
        </p:txBody>
      </p:sp>
      <p:sp>
        <p:nvSpPr>
          <p:cNvPr id="16" name="object 16"/>
          <p:cNvSpPr/>
          <p:nvPr/>
        </p:nvSpPr>
        <p:spPr>
          <a:xfrm>
            <a:off x="8537575" y="1593850"/>
            <a:ext cx="0" cy="5118735"/>
          </a:xfrm>
          <a:custGeom>
            <a:avLst/>
            <a:gdLst/>
            <a:ahLst/>
            <a:cxnLst/>
            <a:rect l="l" t="t" r="r" b="b"/>
            <a:pathLst>
              <a:path h="5118734">
                <a:moveTo>
                  <a:pt x="0" y="0"/>
                </a:moveTo>
                <a:lnTo>
                  <a:pt x="0" y="5118125"/>
                </a:lnTo>
              </a:path>
            </a:pathLst>
          </a:custGeom>
          <a:ln w="12700">
            <a:solidFill>
              <a:srgbClr val="FFFFFF"/>
            </a:solidFill>
          </a:ln>
        </p:spPr>
        <p:txBody>
          <a:bodyPr wrap="square" lIns="0" tIns="0" rIns="0" bIns="0" rtlCol="0"/>
          <a:lstStyle/>
          <a:p>
            <a:endParaRPr/>
          </a:p>
        </p:txBody>
      </p:sp>
      <p:sp>
        <p:nvSpPr>
          <p:cNvPr id="17" name="object 17"/>
          <p:cNvSpPr/>
          <p:nvPr/>
        </p:nvSpPr>
        <p:spPr>
          <a:xfrm>
            <a:off x="600036" y="1600200"/>
            <a:ext cx="7944484" cy="0"/>
          </a:xfrm>
          <a:custGeom>
            <a:avLst/>
            <a:gdLst/>
            <a:ahLst/>
            <a:cxnLst/>
            <a:rect l="l" t="t" r="r" b="b"/>
            <a:pathLst>
              <a:path w="7944484">
                <a:moveTo>
                  <a:pt x="0" y="0"/>
                </a:moveTo>
                <a:lnTo>
                  <a:pt x="7943888" y="0"/>
                </a:lnTo>
              </a:path>
            </a:pathLst>
          </a:custGeom>
          <a:ln w="12700">
            <a:solidFill>
              <a:srgbClr val="FFFFFF"/>
            </a:solidFill>
          </a:ln>
        </p:spPr>
        <p:txBody>
          <a:bodyPr wrap="square" lIns="0" tIns="0" rIns="0" bIns="0" rtlCol="0"/>
          <a:lstStyle/>
          <a:p>
            <a:endParaRPr/>
          </a:p>
        </p:txBody>
      </p:sp>
      <p:sp>
        <p:nvSpPr>
          <p:cNvPr id="18" name="object 18"/>
          <p:cNvSpPr/>
          <p:nvPr/>
        </p:nvSpPr>
        <p:spPr>
          <a:xfrm>
            <a:off x="600036" y="6692925"/>
            <a:ext cx="7944484" cy="0"/>
          </a:xfrm>
          <a:custGeom>
            <a:avLst/>
            <a:gdLst/>
            <a:ahLst/>
            <a:cxnLst/>
            <a:rect l="l" t="t" r="r" b="b"/>
            <a:pathLst>
              <a:path w="7944484">
                <a:moveTo>
                  <a:pt x="0" y="0"/>
                </a:moveTo>
                <a:lnTo>
                  <a:pt x="7943888" y="0"/>
                </a:lnTo>
              </a:path>
            </a:pathLst>
          </a:custGeom>
          <a:ln w="38100">
            <a:solidFill>
              <a:srgbClr val="FFFFFF"/>
            </a:solidFill>
          </a:ln>
        </p:spPr>
        <p:txBody>
          <a:bodyPr wrap="square" lIns="0" tIns="0" rIns="0" bIns="0" rtlCol="0"/>
          <a:lstStyle/>
          <a:p>
            <a:endParaRPr/>
          </a:p>
        </p:txBody>
      </p:sp>
      <p:sp>
        <p:nvSpPr>
          <p:cNvPr id="19" name="object 19"/>
          <p:cNvSpPr txBox="1"/>
          <p:nvPr/>
        </p:nvSpPr>
        <p:spPr>
          <a:xfrm>
            <a:off x="685126" y="1618615"/>
            <a:ext cx="7503795" cy="4204970"/>
          </a:xfrm>
          <a:prstGeom prst="rect">
            <a:avLst/>
          </a:prstGeom>
        </p:spPr>
        <p:txBody>
          <a:bodyPr vert="horz" wrap="square" lIns="0" tIns="12700" rIns="0" bIns="0" rtlCol="0">
            <a:spAutoFit/>
          </a:bodyPr>
          <a:lstStyle/>
          <a:p>
            <a:pPr marL="12700">
              <a:lnSpc>
                <a:spcPct val="100000"/>
              </a:lnSpc>
              <a:spcBef>
                <a:spcPts val="100"/>
              </a:spcBef>
            </a:pPr>
            <a:r>
              <a:rPr sz="1600" u="heavy" spc="-405" dirty="0">
                <a:uFill>
                  <a:solidFill>
                    <a:srgbClr val="000000"/>
                  </a:solidFill>
                </a:uFill>
                <a:latin typeface="Times New Roman"/>
                <a:cs typeface="Times New Roman"/>
              </a:rPr>
              <a:t> </a:t>
            </a:r>
            <a:r>
              <a:rPr sz="1600" b="1" u="heavy" spc="-5" dirty="0">
                <a:uFill>
                  <a:solidFill>
                    <a:srgbClr val="000000"/>
                  </a:solidFill>
                </a:uFill>
                <a:latin typeface="Calibri"/>
                <a:cs typeface="Calibri"/>
              </a:rPr>
              <a:t>En quoi la mission </a:t>
            </a:r>
            <a:r>
              <a:rPr sz="1600" b="1" u="heavy" spc="-10" dirty="0">
                <a:uFill>
                  <a:solidFill>
                    <a:srgbClr val="000000"/>
                  </a:solidFill>
                </a:uFill>
                <a:latin typeface="Calibri"/>
                <a:cs typeface="Calibri"/>
              </a:rPr>
              <a:t>est </a:t>
            </a:r>
            <a:r>
              <a:rPr sz="1600" b="1" u="heavy" spc="-15" dirty="0">
                <a:uFill>
                  <a:solidFill>
                    <a:srgbClr val="000000"/>
                  </a:solidFill>
                </a:uFill>
                <a:latin typeface="Calibri"/>
                <a:cs typeface="Calibri"/>
              </a:rPr>
              <a:t>d’intérêt général </a:t>
            </a:r>
            <a:r>
              <a:rPr sz="1800" b="1" dirty="0">
                <a:latin typeface="Calibri"/>
                <a:cs typeface="Calibri"/>
              </a:rPr>
              <a:t>: </a:t>
            </a:r>
            <a:r>
              <a:rPr sz="1600" b="1" spc="-5" dirty="0">
                <a:latin typeface="Calibri"/>
                <a:cs typeface="Calibri"/>
              </a:rPr>
              <a:t>Aide aux </a:t>
            </a:r>
            <a:r>
              <a:rPr sz="1600" b="1" spc="-10" dirty="0">
                <a:latin typeface="Calibri"/>
                <a:cs typeface="Calibri"/>
              </a:rPr>
              <a:t>élèves </a:t>
            </a:r>
            <a:r>
              <a:rPr sz="1600" b="1" spc="-5" dirty="0">
                <a:latin typeface="Calibri"/>
                <a:cs typeface="Calibri"/>
              </a:rPr>
              <a:t>les plus </a:t>
            </a:r>
            <a:r>
              <a:rPr sz="1600" b="1" spc="-10" dirty="0">
                <a:latin typeface="Calibri"/>
                <a:cs typeface="Calibri"/>
              </a:rPr>
              <a:t>démunis </a:t>
            </a:r>
            <a:r>
              <a:rPr sz="1600" b="1" spc="-5" dirty="0">
                <a:latin typeface="Calibri"/>
                <a:cs typeface="Calibri"/>
              </a:rPr>
              <a:t>à </a:t>
            </a:r>
            <a:r>
              <a:rPr sz="1600" b="1" spc="-20" dirty="0">
                <a:latin typeface="Calibri"/>
                <a:cs typeface="Calibri"/>
              </a:rPr>
              <a:t>travers</a:t>
            </a:r>
            <a:r>
              <a:rPr sz="1600" b="1" spc="215" dirty="0">
                <a:latin typeface="Calibri"/>
                <a:cs typeface="Calibri"/>
              </a:rPr>
              <a:t> </a:t>
            </a:r>
            <a:r>
              <a:rPr sz="1600" b="1" spc="-10" dirty="0">
                <a:latin typeface="Calibri"/>
                <a:cs typeface="Calibri"/>
              </a:rPr>
              <a:t>des</a:t>
            </a:r>
            <a:endParaRPr sz="1600">
              <a:latin typeface="Calibri"/>
              <a:cs typeface="Calibri"/>
            </a:endParaRPr>
          </a:p>
          <a:p>
            <a:pPr marL="12700">
              <a:lnSpc>
                <a:spcPct val="100000"/>
              </a:lnSpc>
              <a:spcBef>
                <a:spcPts val="20"/>
              </a:spcBef>
            </a:pPr>
            <a:r>
              <a:rPr sz="1600" b="1" spc="-5" dirty="0">
                <a:latin typeface="Calibri"/>
                <a:cs typeface="Calibri"/>
              </a:rPr>
              <a:t>activités </a:t>
            </a:r>
            <a:r>
              <a:rPr sz="1600" b="1" spc="-15" dirty="0">
                <a:latin typeface="Calibri"/>
                <a:cs typeface="Calibri"/>
              </a:rPr>
              <a:t>d’accompagnement </a:t>
            </a:r>
            <a:r>
              <a:rPr sz="1600" b="1" spc="-5" dirty="0">
                <a:latin typeface="Calibri"/>
                <a:cs typeface="Calibri"/>
              </a:rPr>
              <a:t>à </a:t>
            </a:r>
            <a:r>
              <a:rPr sz="1600" b="1" dirty="0">
                <a:latin typeface="Calibri"/>
                <a:cs typeface="Calibri"/>
              </a:rPr>
              <a:t>la</a:t>
            </a:r>
            <a:r>
              <a:rPr sz="1600" b="1" spc="35" dirty="0">
                <a:latin typeface="Calibri"/>
                <a:cs typeface="Calibri"/>
              </a:rPr>
              <a:t> </a:t>
            </a:r>
            <a:r>
              <a:rPr sz="1600" b="1" spc="-10" dirty="0">
                <a:latin typeface="Calibri"/>
                <a:cs typeface="Calibri"/>
              </a:rPr>
              <a:t>scolarité.</a:t>
            </a:r>
            <a:endParaRPr sz="1600">
              <a:latin typeface="Calibri"/>
              <a:cs typeface="Calibri"/>
            </a:endParaRPr>
          </a:p>
          <a:p>
            <a:pPr>
              <a:lnSpc>
                <a:spcPct val="100000"/>
              </a:lnSpc>
              <a:spcBef>
                <a:spcPts val="20"/>
              </a:spcBef>
            </a:pPr>
            <a:endParaRPr sz="1650">
              <a:latin typeface="Times New Roman"/>
              <a:cs typeface="Times New Roman"/>
            </a:endParaRPr>
          </a:p>
          <a:p>
            <a:pPr marL="12700">
              <a:lnSpc>
                <a:spcPct val="100000"/>
              </a:lnSpc>
            </a:pPr>
            <a:r>
              <a:rPr sz="1600" b="1" u="heavy" spc="-10" dirty="0">
                <a:uFill>
                  <a:solidFill>
                    <a:srgbClr val="000000"/>
                  </a:solidFill>
                </a:uFill>
                <a:latin typeface="Calibri"/>
                <a:cs typeface="Calibri"/>
              </a:rPr>
              <a:t>Objectif </a:t>
            </a:r>
            <a:r>
              <a:rPr sz="1600" b="1" u="heavy" spc="-5" dirty="0">
                <a:uFill>
                  <a:solidFill>
                    <a:srgbClr val="000000"/>
                  </a:solidFill>
                </a:uFill>
                <a:latin typeface="Calibri"/>
                <a:cs typeface="Calibri"/>
              </a:rPr>
              <a:t>de la mission </a:t>
            </a:r>
            <a:r>
              <a:rPr sz="1600" b="1" spc="-5" dirty="0">
                <a:latin typeface="Calibri"/>
                <a:cs typeface="Calibri"/>
              </a:rPr>
              <a:t>: Accompagner </a:t>
            </a:r>
            <a:r>
              <a:rPr sz="1600" b="1" spc="-20" dirty="0">
                <a:latin typeface="Calibri"/>
                <a:cs typeface="Calibri"/>
              </a:rPr>
              <a:t>l’équipe </a:t>
            </a:r>
            <a:r>
              <a:rPr sz="1600" b="1" spc="-10" dirty="0">
                <a:latin typeface="Calibri"/>
                <a:cs typeface="Calibri"/>
              </a:rPr>
              <a:t>éducative </a:t>
            </a:r>
            <a:r>
              <a:rPr sz="1600" b="1" spc="-5" dirty="0">
                <a:latin typeface="Calibri"/>
                <a:cs typeface="Calibri"/>
              </a:rPr>
              <a:t>dans la </a:t>
            </a:r>
            <a:r>
              <a:rPr sz="1600" b="1" spc="-10" dirty="0">
                <a:latin typeface="Calibri"/>
                <a:cs typeface="Calibri"/>
              </a:rPr>
              <a:t>mise </a:t>
            </a:r>
            <a:r>
              <a:rPr sz="1600" b="1" spc="-5" dirty="0">
                <a:latin typeface="Calibri"/>
                <a:cs typeface="Calibri"/>
              </a:rPr>
              <a:t>en place</a:t>
            </a:r>
            <a:r>
              <a:rPr sz="1600" b="1" spc="155" dirty="0">
                <a:latin typeface="Calibri"/>
                <a:cs typeface="Calibri"/>
              </a:rPr>
              <a:t> </a:t>
            </a:r>
            <a:r>
              <a:rPr sz="1600" b="1" spc="-5" dirty="0">
                <a:latin typeface="Calibri"/>
                <a:cs typeface="Calibri"/>
              </a:rPr>
              <a:t>de</a:t>
            </a:r>
            <a:endParaRPr sz="1600">
              <a:latin typeface="Calibri"/>
              <a:cs typeface="Calibri"/>
            </a:endParaRPr>
          </a:p>
          <a:p>
            <a:pPr marL="12700">
              <a:lnSpc>
                <a:spcPct val="100000"/>
              </a:lnSpc>
            </a:pPr>
            <a:r>
              <a:rPr sz="1600" b="1" spc="-5" dirty="0">
                <a:latin typeface="Calibri"/>
                <a:cs typeface="Calibri"/>
              </a:rPr>
              <a:t>dispositifs </a:t>
            </a:r>
            <a:r>
              <a:rPr sz="1600" b="1" spc="-15" dirty="0">
                <a:latin typeface="Calibri"/>
                <a:cs typeface="Calibri"/>
              </a:rPr>
              <a:t>entre </a:t>
            </a:r>
            <a:r>
              <a:rPr sz="1600" b="1" spc="-5" dirty="0">
                <a:latin typeface="Calibri"/>
                <a:cs typeface="Calibri"/>
              </a:rPr>
              <a:t>les familles, les </a:t>
            </a:r>
            <a:r>
              <a:rPr sz="1600" b="1" spc="-10" dirty="0">
                <a:latin typeface="Calibri"/>
                <a:cs typeface="Calibri"/>
              </a:rPr>
              <a:t>élèves et </a:t>
            </a:r>
            <a:r>
              <a:rPr sz="1600" b="1" spc="-15" dirty="0">
                <a:latin typeface="Calibri"/>
                <a:cs typeface="Calibri"/>
              </a:rPr>
              <a:t>l’établissement </a:t>
            </a:r>
            <a:r>
              <a:rPr sz="1600" b="1" spc="-10" dirty="0">
                <a:latin typeface="Calibri"/>
                <a:cs typeface="Calibri"/>
              </a:rPr>
              <a:t>afin de </a:t>
            </a:r>
            <a:r>
              <a:rPr sz="1600" b="1" spc="-15" dirty="0">
                <a:latin typeface="Calibri"/>
                <a:cs typeface="Calibri"/>
              </a:rPr>
              <a:t>lutter </a:t>
            </a:r>
            <a:r>
              <a:rPr sz="1600" b="1" spc="-10" dirty="0">
                <a:latin typeface="Calibri"/>
                <a:cs typeface="Calibri"/>
              </a:rPr>
              <a:t>contre</a:t>
            </a:r>
            <a:r>
              <a:rPr sz="1600" b="1" spc="65" dirty="0">
                <a:latin typeface="Calibri"/>
                <a:cs typeface="Calibri"/>
              </a:rPr>
              <a:t> </a:t>
            </a:r>
            <a:r>
              <a:rPr sz="1600" b="1" spc="-20" dirty="0">
                <a:latin typeface="Calibri"/>
                <a:cs typeface="Calibri"/>
              </a:rPr>
              <a:t>l’échec</a:t>
            </a:r>
            <a:endParaRPr sz="1600">
              <a:latin typeface="Calibri"/>
              <a:cs typeface="Calibri"/>
            </a:endParaRPr>
          </a:p>
          <a:p>
            <a:pPr marL="12700">
              <a:lnSpc>
                <a:spcPct val="100000"/>
              </a:lnSpc>
              <a:spcBef>
                <a:spcPts val="5"/>
              </a:spcBef>
            </a:pPr>
            <a:r>
              <a:rPr sz="1600" b="1" spc="-5" dirty="0">
                <a:latin typeface="Calibri"/>
                <a:cs typeface="Calibri"/>
              </a:rPr>
              <a:t>scolaire.</a:t>
            </a:r>
            <a:endParaRPr sz="1600">
              <a:latin typeface="Calibri"/>
              <a:cs typeface="Calibri"/>
            </a:endParaRPr>
          </a:p>
          <a:p>
            <a:pPr marL="12700" marR="5080">
              <a:lnSpc>
                <a:spcPct val="100000"/>
              </a:lnSpc>
            </a:pPr>
            <a:r>
              <a:rPr sz="1600" b="1" u="heavy" spc="-20" dirty="0">
                <a:uFill>
                  <a:solidFill>
                    <a:srgbClr val="000000"/>
                  </a:solidFill>
                </a:uFill>
                <a:latin typeface="Calibri"/>
                <a:cs typeface="Calibri"/>
              </a:rPr>
              <a:t>Contexte </a:t>
            </a:r>
            <a:r>
              <a:rPr sz="1600" b="1" u="heavy" spc="-5" dirty="0">
                <a:uFill>
                  <a:solidFill>
                    <a:srgbClr val="000000"/>
                  </a:solidFill>
                </a:uFill>
                <a:latin typeface="Calibri"/>
                <a:cs typeface="Calibri"/>
              </a:rPr>
              <a:t>de la mission </a:t>
            </a:r>
            <a:r>
              <a:rPr sz="1600" b="1" spc="-5" dirty="0">
                <a:latin typeface="Calibri"/>
                <a:cs typeface="Calibri"/>
              </a:rPr>
              <a:t>: </a:t>
            </a:r>
            <a:r>
              <a:rPr sz="1600" b="1" spc="-20" dirty="0">
                <a:latin typeface="Calibri"/>
                <a:cs typeface="Calibri"/>
              </a:rPr>
              <a:t>Cette </a:t>
            </a:r>
            <a:r>
              <a:rPr sz="1600" b="1" spc="-5" dirty="0">
                <a:latin typeface="Calibri"/>
                <a:cs typeface="Calibri"/>
              </a:rPr>
              <a:t>mission participe à </a:t>
            </a:r>
            <a:r>
              <a:rPr sz="1600" b="1" dirty="0">
                <a:latin typeface="Calibri"/>
                <a:cs typeface="Calibri"/>
              </a:rPr>
              <a:t>la </a:t>
            </a:r>
            <a:r>
              <a:rPr sz="1600" b="1" spc="-15" dirty="0">
                <a:latin typeface="Calibri"/>
                <a:cs typeface="Calibri"/>
              </a:rPr>
              <a:t>réussite </a:t>
            </a:r>
            <a:r>
              <a:rPr sz="1600" b="1" spc="-5" dirty="0">
                <a:latin typeface="Calibri"/>
                <a:cs typeface="Calibri"/>
              </a:rPr>
              <a:t>du </a:t>
            </a:r>
            <a:r>
              <a:rPr sz="1600" b="1" spc="-15" dirty="0">
                <a:latin typeface="Calibri"/>
                <a:cs typeface="Calibri"/>
              </a:rPr>
              <a:t>projet </a:t>
            </a:r>
            <a:r>
              <a:rPr sz="1600" b="1" spc="-5" dirty="0">
                <a:latin typeface="Calibri"/>
                <a:cs typeface="Calibri"/>
              </a:rPr>
              <a:t>de </a:t>
            </a:r>
            <a:r>
              <a:rPr sz="1600" b="1" spc="-15" dirty="0">
                <a:latin typeface="Calibri"/>
                <a:cs typeface="Calibri"/>
              </a:rPr>
              <a:t>l’établissement:  </a:t>
            </a:r>
            <a:r>
              <a:rPr sz="1600" b="1" spc="-10" dirty="0">
                <a:latin typeface="Calibri"/>
                <a:cs typeface="Calibri"/>
              </a:rPr>
              <a:t>Prévenir dès </a:t>
            </a:r>
            <a:r>
              <a:rPr sz="1600" b="1" spc="-5" dirty="0">
                <a:latin typeface="Calibri"/>
                <a:cs typeface="Calibri"/>
              </a:rPr>
              <a:t>le primaire l’illetrisme </a:t>
            </a:r>
            <a:r>
              <a:rPr sz="1600" b="1" spc="-10" dirty="0">
                <a:latin typeface="Calibri"/>
                <a:cs typeface="Calibri"/>
              </a:rPr>
              <a:t>et </a:t>
            </a:r>
            <a:r>
              <a:rPr sz="1600" b="1" spc="-15" dirty="0">
                <a:latin typeface="Calibri"/>
                <a:cs typeface="Calibri"/>
              </a:rPr>
              <a:t>favoriser </a:t>
            </a:r>
            <a:r>
              <a:rPr sz="1600" b="1" spc="-5" dirty="0">
                <a:latin typeface="Calibri"/>
                <a:cs typeface="Calibri"/>
              </a:rPr>
              <a:t>la </a:t>
            </a:r>
            <a:r>
              <a:rPr sz="1600" b="1" spc="-15" dirty="0">
                <a:latin typeface="Calibri"/>
                <a:cs typeface="Calibri"/>
              </a:rPr>
              <a:t>réussite </a:t>
            </a:r>
            <a:r>
              <a:rPr sz="1600" b="1" spc="-5" dirty="0">
                <a:latin typeface="Calibri"/>
                <a:cs typeface="Calibri"/>
              </a:rPr>
              <a:t>de chaque</a:t>
            </a:r>
            <a:r>
              <a:rPr sz="1600" b="1" spc="120" dirty="0">
                <a:latin typeface="Calibri"/>
                <a:cs typeface="Calibri"/>
              </a:rPr>
              <a:t> </a:t>
            </a:r>
            <a:r>
              <a:rPr sz="1600" b="1" spc="-15" dirty="0">
                <a:latin typeface="Calibri"/>
                <a:cs typeface="Calibri"/>
              </a:rPr>
              <a:t>enfant.</a:t>
            </a:r>
            <a:endParaRPr sz="1600">
              <a:latin typeface="Calibri"/>
              <a:cs typeface="Calibri"/>
            </a:endParaRPr>
          </a:p>
          <a:p>
            <a:pPr>
              <a:lnSpc>
                <a:spcPct val="100000"/>
              </a:lnSpc>
              <a:spcBef>
                <a:spcPts val="20"/>
              </a:spcBef>
            </a:pPr>
            <a:endParaRPr sz="1650">
              <a:latin typeface="Times New Roman"/>
              <a:cs typeface="Times New Roman"/>
            </a:endParaRPr>
          </a:p>
          <a:p>
            <a:pPr marL="12700">
              <a:lnSpc>
                <a:spcPct val="100000"/>
              </a:lnSpc>
            </a:pPr>
            <a:r>
              <a:rPr sz="1600" b="1" u="heavy" spc="-10" dirty="0">
                <a:uFill>
                  <a:solidFill>
                    <a:srgbClr val="000000"/>
                  </a:solidFill>
                </a:uFill>
                <a:latin typeface="Calibri"/>
                <a:cs typeface="Calibri"/>
              </a:rPr>
              <a:t>Description de </a:t>
            </a:r>
            <a:r>
              <a:rPr sz="1600" b="1" u="heavy" spc="-5" dirty="0">
                <a:uFill>
                  <a:solidFill>
                    <a:srgbClr val="000000"/>
                  </a:solidFill>
                </a:uFill>
                <a:latin typeface="Calibri"/>
                <a:cs typeface="Calibri"/>
              </a:rPr>
              <a:t>la mission </a:t>
            </a:r>
            <a:r>
              <a:rPr sz="1600" b="1" spc="-5" dirty="0">
                <a:latin typeface="Calibri"/>
                <a:cs typeface="Calibri"/>
              </a:rPr>
              <a:t>: Proposer </a:t>
            </a:r>
            <a:r>
              <a:rPr sz="1600" b="1" spc="-10" dirty="0">
                <a:latin typeface="Calibri"/>
                <a:cs typeface="Calibri"/>
              </a:rPr>
              <a:t>des </a:t>
            </a:r>
            <a:r>
              <a:rPr sz="1600" b="1" spc="-5" dirty="0">
                <a:latin typeface="Calibri"/>
                <a:cs typeface="Calibri"/>
              </a:rPr>
              <a:t>aides </a:t>
            </a:r>
            <a:r>
              <a:rPr sz="1600" b="1" spc="-10" dirty="0">
                <a:latin typeface="Calibri"/>
                <a:cs typeface="Calibri"/>
              </a:rPr>
              <a:t>et </a:t>
            </a:r>
            <a:r>
              <a:rPr sz="1600" b="1" spc="-5" dirty="0">
                <a:latin typeface="Calibri"/>
                <a:cs typeface="Calibri"/>
              </a:rPr>
              <a:t>accompagner les </a:t>
            </a:r>
            <a:r>
              <a:rPr sz="1600" b="1" spc="-10" dirty="0">
                <a:latin typeface="Calibri"/>
                <a:cs typeface="Calibri"/>
              </a:rPr>
              <a:t>élèves</a:t>
            </a:r>
            <a:r>
              <a:rPr sz="1600" b="1" spc="160" dirty="0">
                <a:latin typeface="Calibri"/>
                <a:cs typeface="Calibri"/>
              </a:rPr>
              <a:t> </a:t>
            </a:r>
            <a:r>
              <a:rPr sz="1600" b="1" spc="-10" dirty="0">
                <a:latin typeface="Calibri"/>
                <a:cs typeface="Calibri"/>
              </a:rPr>
              <a:t>décrocheurs</a:t>
            </a:r>
            <a:endParaRPr sz="1600">
              <a:latin typeface="Calibri"/>
              <a:cs typeface="Calibri"/>
            </a:endParaRPr>
          </a:p>
          <a:p>
            <a:pPr marL="12700">
              <a:lnSpc>
                <a:spcPct val="100000"/>
              </a:lnSpc>
              <a:spcBef>
                <a:spcPts val="5"/>
              </a:spcBef>
            </a:pPr>
            <a:r>
              <a:rPr sz="1600" b="1" u="heavy" spc="-25" dirty="0">
                <a:uFill>
                  <a:solidFill>
                    <a:srgbClr val="000000"/>
                  </a:solidFill>
                </a:uFill>
                <a:latin typeface="Calibri"/>
                <a:cs typeface="Calibri"/>
              </a:rPr>
              <a:t>Taches </a:t>
            </a:r>
            <a:r>
              <a:rPr sz="1600" b="1" u="heavy" spc="-5" dirty="0">
                <a:uFill>
                  <a:solidFill>
                    <a:srgbClr val="000000"/>
                  </a:solidFill>
                </a:uFill>
                <a:latin typeface="Calibri"/>
                <a:cs typeface="Calibri"/>
              </a:rPr>
              <a:t>Précises</a:t>
            </a:r>
            <a:r>
              <a:rPr sz="1600" b="1" u="heavy" spc="10" dirty="0">
                <a:uFill>
                  <a:solidFill>
                    <a:srgbClr val="000000"/>
                  </a:solidFill>
                </a:uFill>
                <a:latin typeface="Calibri"/>
                <a:cs typeface="Calibri"/>
              </a:rPr>
              <a:t> </a:t>
            </a:r>
            <a:r>
              <a:rPr sz="1600" b="1" spc="-5" dirty="0">
                <a:latin typeface="Calibri"/>
                <a:cs typeface="Calibri"/>
              </a:rPr>
              <a:t>:</a:t>
            </a:r>
            <a:endParaRPr sz="1600">
              <a:latin typeface="Calibri"/>
              <a:cs typeface="Calibri"/>
            </a:endParaRPr>
          </a:p>
          <a:p>
            <a:pPr marL="299085" indent="-286385">
              <a:lnSpc>
                <a:spcPct val="100000"/>
              </a:lnSpc>
              <a:buFont typeface="Arial"/>
              <a:buChar char="•"/>
              <a:tabLst>
                <a:tab pos="299085" algn="l"/>
                <a:tab pos="299720" algn="l"/>
              </a:tabLst>
            </a:pPr>
            <a:r>
              <a:rPr sz="1600" b="1" spc="-5" dirty="0">
                <a:latin typeface="Calibri"/>
                <a:cs typeface="Calibri"/>
              </a:rPr>
              <a:t>Aider les </a:t>
            </a:r>
            <a:r>
              <a:rPr sz="1600" b="1" spc="-10" dirty="0">
                <a:latin typeface="Calibri"/>
                <a:cs typeface="Calibri"/>
              </a:rPr>
              <a:t>jeunes </a:t>
            </a:r>
            <a:r>
              <a:rPr sz="1600" b="1" spc="-5" dirty="0">
                <a:latin typeface="Calibri"/>
                <a:cs typeface="Calibri"/>
              </a:rPr>
              <a:t>dans leur </a:t>
            </a:r>
            <a:r>
              <a:rPr sz="1600" b="1" spc="-15" dirty="0">
                <a:latin typeface="Calibri"/>
                <a:cs typeface="Calibri"/>
              </a:rPr>
              <a:t>parcours </a:t>
            </a:r>
            <a:r>
              <a:rPr sz="1600" b="1" spc="-5" dirty="0">
                <a:latin typeface="Calibri"/>
                <a:cs typeface="Calibri"/>
              </a:rPr>
              <a:t>scolaire </a:t>
            </a:r>
            <a:r>
              <a:rPr sz="1600" b="1" spc="-10" dirty="0">
                <a:latin typeface="Calibri"/>
                <a:cs typeface="Calibri"/>
              </a:rPr>
              <a:t>et </a:t>
            </a:r>
            <a:r>
              <a:rPr sz="1600" b="1" spc="-15" dirty="0">
                <a:latin typeface="Calibri"/>
                <a:cs typeface="Calibri"/>
              </a:rPr>
              <a:t>travaux</a:t>
            </a:r>
            <a:r>
              <a:rPr sz="1600" b="1" spc="150" dirty="0">
                <a:latin typeface="Calibri"/>
                <a:cs typeface="Calibri"/>
              </a:rPr>
              <a:t> </a:t>
            </a:r>
            <a:r>
              <a:rPr sz="1600" b="1" spc="-10" dirty="0">
                <a:latin typeface="Calibri"/>
                <a:cs typeface="Calibri"/>
              </a:rPr>
              <a:t>personnels</a:t>
            </a:r>
            <a:endParaRPr sz="1600">
              <a:latin typeface="Calibri"/>
              <a:cs typeface="Calibri"/>
            </a:endParaRPr>
          </a:p>
          <a:p>
            <a:pPr marL="299085" indent="-286385">
              <a:lnSpc>
                <a:spcPct val="100000"/>
              </a:lnSpc>
              <a:buFont typeface="Arial"/>
              <a:buChar char="•"/>
              <a:tabLst>
                <a:tab pos="299085" algn="l"/>
                <a:tab pos="299720" algn="l"/>
              </a:tabLst>
            </a:pPr>
            <a:r>
              <a:rPr sz="1600" b="1" spc="-5" dirty="0">
                <a:latin typeface="Calibri"/>
                <a:cs typeface="Calibri"/>
              </a:rPr>
              <a:t>Accompagner </a:t>
            </a:r>
            <a:r>
              <a:rPr sz="1600" b="1" spc="-15" dirty="0">
                <a:latin typeface="Calibri"/>
                <a:cs typeface="Calibri"/>
              </a:rPr>
              <a:t>avec </a:t>
            </a:r>
            <a:r>
              <a:rPr sz="1600" b="1" spc="-20" dirty="0">
                <a:latin typeface="Calibri"/>
                <a:cs typeface="Calibri"/>
              </a:rPr>
              <a:t>l’équipe </a:t>
            </a:r>
            <a:r>
              <a:rPr sz="1600" b="1" spc="-5" dirty="0">
                <a:latin typeface="Calibri"/>
                <a:cs typeface="Calibri"/>
              </a:rPr>
              <a:t>les </a:t>
            </a:r>
            <a:r>
              <a:rPr sz="1600" b="1" spc="-10" dirty="0">
                <a:latin typeface="Calibri"/>
                <a:cs typeface="Calibri"/>
              </a:rPr>
              <a:t>jeunes </a:t>
            </a:r>
            <a:r>
              <a:rPr sz="1600" b="1" spc="-5" dirty="0">
                <a:latin typeface="Calibri"/>
                <a:cs typeface="Calibri"/>
              </a:rPr>
              <a:t>à </a:t>
            </a:r>
            <a:r>
              <a:rPr sz="1600" b="1" spc="-10" dirty="0">
                <a:latin typeface="Calibri"/>
                <a:cs typeface="Calibri"/>
              </a:rPr>
              <a:t>construire </a:t>
            </a:r>
            <a:r>
              <a:rPr sz="1600" b="1" spc="-5" dirty="0">
                <a:latin typeface="Calibri"/>
                <a:cs typeface="Calibri"/>
              </a:rPr>
              <a:t>leur </a:t>
            </a:r>
            <a:r>
              <a:rPr sz="1600" b="1" spc="-10" dirty="0">
                <a:latin typeface="Calibri"/>
                <a:cs typeface="Calibri"/>
              </a:rPr>
              <a:t>estime </a:t>
            </a:r>
            <a:r>
              <a:rPr sz="1600" b="1" spc="-5" dirty="0">
                <a:latin typeface="Calibri"/>
                <a:cs typeface="Calibri"/>
              </a:rPr>
              <a:t>de soi </a:t>
            </a:r>
            <a:r>
              <a:rPr sz="1600" b="1" spc="-10" dirty="0">
                <a:latin typeface="Calibri"/>
                <a:cs typeface="Calibri"/>
              </a:rPr>
              <a:t>et confiance</a:t>
            </a:r>
            <a:r>
              <a:rPr sz="1600" b="1" spc="250" dirty="0">
                <a:latin typeface="Calibri"/>
                <a:cs typeface="Calibri"/>
              </a:rPr>
              <a:t> </a:t>
            </a:r>
            <a:r>
              <a:rPr sz="1600" b="1" spc="-10" dirty="0">
                <a:latin typeface="Calibri"/>
                <a:cs typeface="Calibri"/>
              </a:rPr>
              <a:t>en</a:t>
            </a:r>
            <a:endParaRPr sz="1600">
              <a:latin typeface="Calibri"/>
              <a:cs typeface="Calibri"/>
            </a:endParaRPr>
          </a:p>
          <a:p>
            <a:pPr marL="299085">
              <a:lnSpc>
                <a:spcPct val="100000"/>
              </a:lnSpc>
            </a:pPr>
            <a:r>
              <a:rPr sz="1600" b="1" spc="-5" dirty="0">
                <a:latin typeface="Calibri"/>
                <a:cs typeface="Calibri"/>
              </a:rPr>
              <a:t>soi</a:t>
            </a:r>
            <a:endParaRPr sz="1600">
              <a:latin typeface="Calibri"/>
              <a:cs typeface="Calibri"/>
            </a:endParaRPr>
          </a:p>
          <a:p>
            <a:pPr marL="299085" indent="-286385">
              <a:lnSpc>
                <a:spcPct val="100000"/>
              </a:lnSpc>
              <a:buFont typeface="Arial"/>
              <a:buChar char="•"/>
              <a:tabLst>
                <a:tab pos="299085" algn="l"/>
                <a:tab pos="299720" algn="l"/>
              </a:tabLst>
            </a:pPr>
            <a:r>
              <a:rPr sz="1600" b="1" spc="-10" dirty="0">
                <a:latin typeface="Calibri"/>
                <a:cs typeface="Calibri"/>
              </a:rPr>
              <a:t>Participer </a:t>
            </a:r>
            <a:r>
              <a:rPr sz="1600" b="1" spc="-5" dirty="0">
                <a:latin typeface="Calibri"/>
                <a:cs typeface="Calibri"/>
              </a:rPr>
              <a:t>à la mise en place de la </a:t>
            </a:r>
            <a:r>
              <a:rPr sz="1600" b="1" spc="-10" dirty="0">
                <a:latin typeface="Calibri"/>
                <a:cs typeface="Calibri"/>
              </a:rPr>
              <a:t>remédiation </a:t>
            </a:r>
            <a:r>
              <a:rPr sz="1600" b="1" spc="-15" dirty="0">
                <a:latin typeface="Calibri"/>
                <a:cs typeface="Calibri"/>
              </a:rPr>
              <a:t>entre </a:t>
            </a:r>
            <a:r>
              <a:rPr sz="1600" b="1" spc="-5" dirty="0">
                <a:latin typeface="Calibri"/>
                <a:cs typeface="Calibri"/>
              </a:rPr>
              <a:t>les </a:t>
            </a:r>
            <a:r>
              <a:rPr sz="1600" b="1" spc="-10" dirty="0">
                <a:latin typeface="Calibri"/>
                <a:cs typeface="Calibri"/>
              </a:rPr>
              <a:t>élèves </a:t>
            </a:r>
            <a:r>
              <a:rPr sz="1600" b="1" spc="-5" dirty="0">
                <a:latin typeface="Calibri"/>
                <a:cs typeface="Calibri"/>
              </a:rPr>
              <a:t>par les</a:t>
            </a:r>
            <a:r>
              <a:rPr sz="1600" b="1" spc="70" dirty="0">
                <a:latin typeface="Calibri"/>
                <a:cs typeface="Calibri"/>
              </a:rPr>
              <a:t> </a:t>
            </a:r>
            <a:r>
              <a:rPr sz="1600" b="1" spc="-10" dirty="0">
                <a:latin typeface="Calibri"/>
                <a:cs typeface="Calibri"/>
              </a:rPr>
              <a:t>élèves</a:t>
            </a:r>
            <a:endParaRPr sz="1600">
              <a:latin typeface="Calibri"/>
              <a:cs typeface="Calibri"/>
            </a:endParaRPr>
          </a:p>
          <a:p>
            <a:pPr marL="299085" indent="-286385">
              <a:lnSpc>
                <a:spcPct val="100000"/>
              </a:lnSpc>
              <a:buFont typeface="Arial"/>
              <a:buChar char="•"/>
              <a:tabLst>
                <a:tab pos="299085" algn="l"/>
                <a:tab pos="299720" algn="l"/>
              </a:tabLst>
            </a:pPr>
            <a:r>
              <a:rPr sz="1600" b="1" spc="-5" dirty="0">
                <a:latin typeface="Calibri"/>
                <a:cs typeface="Calibri"/>
              </a:rPr>
              <a:t>Participer à </a:t>
            </a:r>
            <a:r>
              <a:rPr sz="1600" b="1" dirty="0">
                <a:latin typeface="Calibri"/>
                <a:cs typeface="Calibri"/>
              </a:rPr>
              <a:t>la </a:t>
            </a:r>
            <a:r>
              <a:rPr sz="1600" b="1" spc="-10" dirty="0">
                <a:latin typeface="Calibri"/>
                <a:cs typeface="Calibri"/>
              </a:rPr>
              <a:t>mise </a:t>
            </a:r>
            <a:r>
              <a:rPr sz="1600" b="1" spc="-5" dirty="0">
                <a:latin typeface="Calibri"/>
                <a:cs typeface="Calibri"/>
              </a:rPr>
              <a:t>en place du lien </a:t>
            </a:r>
            <a:r>
              <a:rPr sz="1600" b="1" spc="-10" dirty="0">
                <a:latin typeface="Calibri"/>
                <a:cs typeface="Calibri"/>
              </a:rPr>
              <a:t>famille </a:t>
            </a:r>
            <a:r>
              <a:rPr sz="1600" b="1" spc="-5" dirty="0">
                <a:latin typeface="Calibri"/>
                <a:cs typeface="Calibri"/>
              </a:rPr>
              <a:t>- </a:t>
            </a:r>
            <a:r>
              <a:rPr sz="1600" b="1" spc="-10" dirty="0">
                <a:latin typeface="Calibri"/>
                <a:cs typeface="Calibri"/>
              </a:rPr>
              <a:t>établissement, afin </a:t>
            </a:r>
            <a:r>
              <a:rPr sz="1600" b="1" spc="-5" dirty="0">
                <a:latin typeface="Calibri"/>
                <a:cs typeface="Calibri"/>
              </a:rPr>
              <a:t>d’impliquer</a:t>
            </a:r>
            <a:r>
              <a:rPr sz="1600" b="1" spc="110" dirty="0">
                <a:latin typeface="Calibri"/>
                <a:cs typeface="Calibri"/>
              </a:rPr>
              <a:t> </a:t>
            </a:r>
            <a:r>
              <a:rPr sz="1600" b="1" spc="-5" dirty="0">
                <a:latin typeface="Calibri"/>
                <a:cs typeface="Calibri"/>
              </a:rPr>
              <a:t>les</a:t>
            </a:r>
            <a:endParaRPr sz="1600">
              <a:latin typeface="Calibri"/>
              <a:cs typeface="Calibri"/>
            </a:endParaRPr>
          </a:p>
          <a:p>
            <a:pPr marL="299085">
              <a:lnSpc>
                <a:spcPct val="100000"/>
              </a:lnSpc>
            </a:pPr>
            <a:r>
              <a:rPr sz="1600" b="1" spc="-5" dirty="0">
                <a:latin typeface="Calibri"/>
                <a:cs typeface="Calibri"/>
              </a:rPr>
              <a:t>familles de ces</a:t>
            </a:r>
            <a:r>
              <a:rPr sz="1600" b="1" spc="-25" dirty="0">
                <a:latin typeface="Calibri"/>
                <a:cs typeface="Calibri"/>
              </a:rPr>
              <a:t> </a:t>
            </a:r>
            <a:r>
              <a:rPr sz="1600" b="1" spc="-10" dirty="0">
                <a:latin typeface="Calibri"/>
                <a:cs typeface="Calibri"/>
              </a:rPr>
              <a:t>élèves</a:t>
            </a:r>
            <a:endParaRPr sz="1600">
              <a:latin typeface="Calibri"/>
              <a:cs typeface="Calibri"/>
            </a:endParaRPr>
          </a:p>
        </p:txBody>
      </p:sp>
      <p:sp>
        <p:nvSpPr>
          <p:cNvPr id="20" name="object 20"/>
          <p:cNvSpPr txBox="1"/>
          <p:nvPr/>
        </p:nvSpPr>
        <p:spPr>
          <a:xfrm>
            <a:off x="8504935" y="6464985"/>
            <a:ext cx="103505" cy="178435"/>
          </a:xfrm>
          <a:prstGeom prst="rect">
            <a:avLst/>
          </a:prstGeom>
        </p:spPr>
        <p:txBody>
          <a:bodyPr vert="horz" wrap="square" lIns="0" tIns="0" rIns="0" bIns="0" rtlCol="0">
            <a:spAutoFit/>
          </a:bodyPr>
          <a:lstStyle/>
          <a:p>
            <a:pPr marL="12700">
              <a:lnSpc>
                <a:spcPts val="1240"/>
              </a:lnSpc>
            </a:pPr>
            <a:r>
              <a:rPr sz="1200" dirty="0">
                <a:solidFill>
                  <a:srgbClr val="888888"/>
                </a:solidFill>
                <a:latin typeface="Calibri"/>
                <a:cs typeface="Calibri"/>
              </a:rPr>
              <a:t>6</a:t>
            </a:r>
            <a:endParaRPr sz="1200">
              <a:latin typeface="Calibri"/>
              <a:cs typeface="Calibri"/>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73736" y="102107"/>
            <a:ext cx="8856345" cy="462280"/>
          </a:xfrm>
          <a:prstGeom prst="rect">
            <a:avLst/>
          </a:prstGeom>
          <a:solidFill>
            <a:srgbClr val="00A9C2"/>
          </a:solidFill>
          <a:ln w="9144">
            <a:solidFill>
              <a:srgbClr val="92D050"/>
            </a:solidFill>
          </a:ln>
        </p:spPr>
        <p:txBody>
          <a:bodyPr vert="horz" wrap="square" lIns="0" tIns="25400" rIns="0" bIns="0" rtlCol="0">
            <a:spAutoFit/>
          </a:bodyPr>
          <a:lstStyle/>
          <a:p>
            <a:pPr marL="2659380">
              <a:lnSpc>
                <a:spcPct val="100000"/>
              </a:lnSpc>
              <a:spcBef>
                <a:spcPts val="200"/>
              </a:spcBef>
            </a:pPr>
            <a:r>
              <a:rPr dirty="0"/>
              <a:t>AXE 2 – </a:t>
            </a:r>
            <a:r>
              <a:rPr spc="-30" dirty="0"/>
              <a:t>CULTURE </a:t>
            </a:r>
            <a:r>
              <a:rPr dirty="0"/>
              <a:t>ET</a:t>
            </a:r>
            <a:r>
              <a:rPr spc="-25" dirty="0"/>
              <a:t> </a:t>
            </a:r>
            <a:r>
              <a:rPr spc="-10" dirty="0"/>
              <a:t>LOISIRS</a:t>
            </a:r>
          </a:p>
        </p:txBody>
      </p:sp>
      <p:sp>
        <p:nvSpPr>
          <p:cNvPr id="3" name="object 3"/>
          <p:cNvSpPr/>
          <p:nvPr/>
        </p:nvSpPr>
        <p:spPr>
          <a:xfrm>
            <a:off x="173088" y="683259"/>
            <a:ext cx="8857500" cy="2904744"/>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2342769" y="676909"/>
            <a:ext cx="0" cy="2680335"/>
          </a:xfrm>
          <a:custGeom>
            <a:avLst/>
            <a:gdLst/>
            <a:ahLst/>
            <a:cxnLst/>
            <a:rect l="l" t="t" r="r" b="b"/>
            <a:pathLst>
              <a:path h="2680335">
                <a:moveTo>
                  <a:pt x="0" y="0"/>
                </a:moveTo>
                <a:lnTo>
                  <a:pt x="0" y="2680131"/>
                </a:lnTo>
              </a:path>
            </a:pathLst>
          </a:custGeom>
          <a:ln w="12700">
            <a:solidFill>
              <a:srgbClr val="FFFFFF"/>
            </a:solidFill>
          </a:ln>
        </p:spPr>
        <p:txBody>
          <a:bodyPr wrap="square" lIns="0" tIns="0" rIns="0" bIns="0" rtlCol="0"/>
          <a:lstStyle/>
          <a:p>
            <a:endParaRPr/>
          </a:p>
        </p:txBody>
      </p:sp>
      <p:sp>
        <p:nvSpPr>
          <p:cNvPr id="5" name="object 5"/>
          <p:cNvSpPr/>
          <p:nvPr/>
        </p:nvSpPr>
        <p:spPr>
          <a:xfrm>
            <a:off x="173088" y="676909"/>
            <a:ext cx="0" cy="2930525"/>
          </a:xfrm>
          <a:custGeom>
            <a:avLst/>
            <a:gdLst/>
            <a:ahLst/>
            <a:cxnLst/>
            <a:rect l="l" t="t" r="r" b="b"/>
            <a:pathLst>
              <a:path h="2930525">
                <a:moveTo>
                  <a:pt x="0" y="0"/>
                </a:moveTo>
                <a:lnTo>
                  <a:pt x="0" y="2930144"/>
                </a:lnTo>
              </a:path>
            </a:pathLst>
          </a:custGeom>
          <a:ln w="12700">
            <a:solidFill>
              <a:srgbClr val="FFFFFF"/>
            </a:solidFill>
          </a:ln>
        </p:spPr>
        <p:txBody>
          <a:bodyPr wrap="square" lIns="0" tIns="0" rIns="0" bIns="0" rtlCol="0"/>
          <a:lstStyle/>
          <a:p>
            <a:endParaRPr/>
          </a:p>
        </p:txBody>
      </p:sp>
      <p:sp>
        <p:nvSpPr>
          <p:cNvPr id="6" name="object 6"/>
          <p:cNvSpPr/>
          <p:nvPr/>
        </p:nvSpPr>
        <p:spPr>
          <a:xfrm>
            <a:off x="9030081" y="676909"/>
            <a:ext cx="0" cy="2930525"/>
          </a:xfrm>
          <a:custGeom>
            <a:avLst/>
            <a:gdLst/>
            <a:ahLst/>
            <a:cxnLst/>
            <a:rect l="l" t="t" r="r" b="b"/>
            <a:pathLst>
              <a:path h="2930525">
                <a:moveTo>
                  <a:pt x="0" y="0"/>
                </a:moveTo>
                <a:lnTo>
                  <a:pt x="0" y="2930144"/>
                </a:lnTo>
              </a:path>
            </a:pathLst>
          </a:custGeom>
          <a:ln w="12700">
            <a:solidFill>
              <a:srgbClr val="FFFFFF"/>
            </a:solidFill>
          </a:ln>
        </p:spPr>
        <p:txBody>
          <a:bodyPr wrap="square" lIns="0" tIns="0" rIns="0" bIns="0" rtlCol="0"/>
          <a:lstStyle/>
          <a:p>
            <a:endParaRPr/>
          </a:p>
        </p:txBody>
      </p:sp>
      <p:sp>
        <p:nvSpPr>
          <p:cNvPr id="7" name="object 7"/>
          <p:cNvSpPr/>
          <p:nvPr/>
        </p:nvSpPr>
        <p:spPr>
          <a:xfrm>
            <a:off x="166738" y="683259"/>
            <a:ext cx="8870315" cy="0"/>
          </a:xfrm>
          <a:custGeom>
            <a:avLst/>
            <a:gdLst/>
            <a:ahLst/>
            <a:cxnLst/>
            <a:rect l="l" t="t" r="r" b="b"/>
            <a:pathLst>
              <a:path w="8870315">
                <a:moveTo>
                  <a:pt x="0" y="0"/>
                </a:moveTo>
                <a:lnTo>
                  <a:pt x="8869692" y="0"/>
                </a:lnTo>
              </a:path>
            </a:pathLst>
          </a:custGeom>
          <a:ln w="12700">
            <a:solidFill>
              <a:srgbClr val="FFFFFF"/>
            </a:solidFill>
          </a:ln>
        </p:spPr>
        <p:txBody>
          <a:bodyPr wrap="square" lIns="0" tIns="0" rIns="0" bIns="0" rtlCol="0"/>
          <a:lstStyle/>
          <a:p>
            <a:endParaRPr/>
          </a:p>
        </p:txBody>
      </p:sp>
      <p:sp>
        <p:nvSpPr>
          <p:cNvPr id="8" name="object 8"/>
          <p:cNvSpPr/>
          <p:nvPr/>
        </p:nvSpPr>
        <p:spPr>
          <a:xfrm>
            <a:off x="169913" y="3568953"/>
            <a:ext cx="0" cy="38100"/>
          </a:xfrm>
          <a:custGeom>
            <a:avLst/>
            <a:gdLst/>
            <a:ahLst/>
            <a:cxnLst/>
            <a:rect l="l" t="t" r="r" b="b"/>
            <a:pathLst>
              <a:path h="38100">
                <a:moveTo>
                  <a:pt x="0" y="0"/>
                </a:moveTo>
                <a:lnTo>
                  <a:pt x="0" y="38100"/>
                </a:lnTo>
              </a:path>
            </a:pathLst>
          </a:custGeom>
          <a:ln w="6350">
            <a:solidFill>
              <a:srgbClr val="FFFFFF"/>
            </a:solidFill>
          </a:ln>
        </p:spPr>
        <p:txBody>
          <a:bodyPr wrap="square" lIns="0" tIns="0" rIns="0" bIns="0" rtlCol="0"/>
          <a:lstStyle/>
          <a:p>
            <a:endParaRPr/>
          </a:p>
        </p:txBody>
      </p:sp>
      <p:sp>
        <p:nvSpPr>
          <p:cNvPr id="9" name="object 9"/>
          <p:cNvSpPr txBox="1"/>
          <p:nvPr/>
        </p:nvSpPr>
        <p:spPr>
          <a:xfrm>
            <a:off x="453948" y="1658112"/>
            <a:ext cx="1608455" cy="867410"/>
          </a:xfrm>
          <a:prstGeom prst="rect">
            <a:avLst/>
          </a:prstGeom>
        </p:spPr>
        <p:txBody>
          <a:bodyPr vert="horz" wrap="square" lIns="0" tIns="12700" rIns="0" bIns="0" rtlCol="0">
            <a:spAutoFit/>
          </a:bodyPr>
          <a:lstStyle/>
          <a:p>
            <a:pPr marL="318770" marR="5080" indent="-306705">
              <a:lnSpc>
                <a:spcPct val="115100"/>
              </a:lnSpc>
              <a:spcBef>
                <a:spcPts val="100"/>
              </a:spcBef>
            </a:pPr>
            <a:r>
              <a:rPr sz="2400" b="1" spc="-10" dirty="0">
                <a:latin typeface="Calibri"/>
                <a:cs typeface="Calibri"/>
              </a:rPr>
              <a:t>Exemples</a:t>
            </a:r>
            <a:r>
              <a:rPr sz="2400" b="1" spc="-90" dirty="0">
                <a:latin typeface="Calibri"/>
                <a:cs typeface="Calibri"/>
              </a:rPr>
              <a:t> </a:t>
            </a:r>
            <a:r>
              <a:rPr sz="2400" b="1" dirty="0">
                <a:latin typeface="Calibri"/>
                <a:cs typeface="Calibri"/>
              </a:rPr>
              <a:t>de  </a:t>
            </a:r>
            <a:r>
              <a:rPr sz="2400" b="1" spc="-5" dirty="0">
                <a:latin typeface="Calibri"/>
                <a:cs typeface="Calibri"/>
              </a:rPr>
              <a:t>mission</a:t>
            </a:r>
            <a:endParaRPr sz="2400">
              <a:latin typeface="Calibri"/>
              <a:cs typeface="Calibri"/>
            </a:endParaRPr>
          </a:p>
        </p:txBody>
      </p:sp>
      <p:sp>
        <p:nvSpPr>
          <p:cNvPr id="10" name="object 10"/>
          <p:cNvSpPr txBox="1"/>
          <p:nvPr/>
        </p:nvSpPr>
        <p:spPr>
          <a:xfrm>
            <a:off x="2375407" y="549661"/>
            <a:ext cx="6054725" cy="1517015"/>
          </a:xfrm>
          <a:prstGeom prst="rect">
            <a:avLst/>
          </a:prstGeom>
        </p:spPr>
        <p:txBody>
          <a:bodyPr vert="horz" wrap="square" lIns="0" tIns="144145" rIns="0" bIns="0" rtlCol="0">
            <a:spAutoFit/>
          </a:bodyPr>
          <a:lstStyle/>
          <a:p>
            <a:pPr marL="355600" indent="-342900">
              <a:lnSpc>
                <a:spcPct val="100000"/>
              </a:lnSpc>
              <a:spcBef>
                <a:spcPts val="1135"/>
              </a:spcBef>
              <a:buFont typeface="Courier New"/>
              <a:buChar char="o"/>
              <a:tabLst>
                <a:tab pos="355600" algn="l"/>
              </a:tabLst>
            </a:pPr>
            <a:r>
              <a:rPr sz="2400" b="1" spc="-10" dirty="0">
                <a:latin typeface="Calibri"/>
                <a:cs typeface="Calibri"/>
              </a:rPr>
              <a:t>Participer </a:t>
            </a:r>
            <a:r>
              <a:rPr sz="2400" b="1" dirty="0">
                <a:latin typeface="Calibri"/>
                <a:cs typeface="Calibri"/>
              </a:rPr>
              <a:t>à la </a:t>
            </a:r>
            <a:r>
              <a:rPr sz="2400" b="1" spc="-5" dirty="0">
                <a:latin typeface="Calibri"/>
                <a:cs typeface="Calibri"/>
              </a:rPr>
              <a:t>mise en place</a:t>
            </a:r>
            <a:r>
              <a:rPr sz="2400" b="1" spc="-25" dirty="0">
                <a:latin typeface="Calibri"/>
                <a:cs typeface="Calibri"/>
              </a:rPr>
              <a:t> </a:t>
            </a:r>
            <a:r>
              <a:rPr sz="2400" b="1" spc="-20" dirty="0">
                <a:latin typeface="Calibri"/>
                <a:cs typeface="Calibri"/>
              </a:rPr>
              <a:t>d’expositions</a:t>
            </a:r>
            <a:endParaRPr sz="2400" dirty="0">
              <a:latin typeface="Calibri"/>
              <a:cs typeface="Calibri"/>
            </a:endParaRPr>
          </a:p>
          <a:p>
            <a:pPr marL="355600" indent="-342900">
              <a:lnSpc>
                <a:spcPct val="100000"/>
              </a:lnSpc>
              <a:spcBef>
                <a:spcPts val="1035"/>
              </a:spcBef>
              <a:buFont typeface="Courier New"/>
              <a:buChar char="o"/>
              <a:tabLst>
                <a:tab pos="355600" algn="l"/>
              </a:tabLst>
            </a:pPr>
            <a:r>
              <a:rPr sz="2400" b="1" spc="-10" dirty="0">
                <a:latin typeface="Calibri"/>
                <a:cs typeface="Calibri"/>
              </a:rPr>
              <a:t>Organisation </a:t>
            </a:r>
            <a:r>
              <a:rPr sz="2400" b="1" spc="-5" dirty="0">
                <a:latin typeface="Calibri"/>
                <a:cs typeface="Calibri"/>
              </a:rPr>
              <a:t>de sorties</a:t>
            </a:r>
            <a:r>
              <a:rPr sz="2400" b="1" dirty="0">
                <a:latin typeface="Calibri"/>
                <a:cs typeface="Calibri"/>
              </a:rPr>
              <a:t> </a:t>
            </a:r>
            <a:r>
              <a:rPr sz="2400" b="1" spc="-10" dirty="0">
                <a:latin typeface="Calibri"/>
                <a:cs typeface="Calibri"/>
              </a:rPr>
              <a:t>culturelles</a:t>
            </a:r>
            <a:endParaRPr sz="2400" dirty="0">
              <a:latin typeface="Calibri"/>
              <a:cs typeface="Calibri"/>
            </a:endParaRPr>
          </a:p>
          <a:p>
            <a:pPr marL="355600" indent="-342900">
              <a:lnSpc>
                <a:spcPct val="100000"/>
              </a:lnSpc>
              <a:spcBef>
                <a:spcPts val="1030"/>
              </a:spcBef>
              <a:buFont typeface="Courier New"/>
              <a:buChar char="o"/>
              <a:tabLst>
                <a:tab pos="355600" algn="l"/>
              </a:tabLst>
            </a:pPr>
            <a:r>
              <a:rPr sz="2400" b="1" spc="-5" dirty="0">
                <a:latin typeface="Calibri"/>
                <a:cs typeface="Calibri"/>
              </a:rPr>
              <a:t>Animation </a:t>
            </a:r>
            <a:r>
              <a:rPr sz="2400" b="1" spc="-25" dirty="0">
                <a:latin typeface="Calibri"/>
                <a:cs typeface="Calibri"/>
              </a:rPr>
              <a:t>d’ateliers </a:t>
            </a:r>
            <a:r>
              <a:rPr sz="2400" b="1" dirty="0">
                <a:latin typeface="Calibri"/>
                <a:cs typeface="Calibri"/>
              </a:rPr>
              <a:t>de </a:t>
            </a:r>
            <a:r>
              <a:rPr sz="2400" b="1" spc="-10" dirty="0">
                <a:latin typeface="Calibri"/>
                <a:cs typeface="Calibri"/>
              </a:rPr>
              <a:t>découvertes </a:t>
            </a:r>
            <a:r>
              <a:rPr sz="2400" b="1" dirty="0">
                <a:latin typeface="Calibri"/>
                <a:cs typeface="Calibri"/>
              </a:rPr>
              <a:t>de</a:t>
            </a:r>
            <a:r>
              <a:rPr sz="2400" b="1" spc="-35" dirty="0">
                <a:latin typeface="Calibri"/>
                <a:cs typeface="Calibri"/>
              </a:rPr>
              <a:t> </a:t>
            </a:r>
            <a:r>
              <a:rPr sz="2400" b="1" spc="-10" dirty="0">
                <a:latin typeface="Calibri"/>
                <a:cs typeface="Calibri"/>
              </a:rPr>
              <a:t>livres</a:t>
            </a:r>
            <a:endParaRPr sz="2400" dirty="0">
              <a:latin typeface="Calibri"/>
              <a:cs typeface="Calibri"/>
            </a:endParaRPr>
          </a:p>
        </p:txBody>
      </p:sp>
      <p:sp>
        <p:nvSpPr>
          <p:cNvPr id="11" name="object 11"/>
          <p:cNvSpPr/>
          <p:nvPr/>
        </p:nvSpPr>
        <p:spPr>
          <a:xfrm>
            <a:off x="173088" y="3357041"/>
            <a:ext cx="4860290" cy="664845"/>
          </a:xfrm>
          <a:custGeom>
            <a:avLst/>
            <a:gdLst/>
            <a:ahLst/>
            <a:cxnLst/>
            <a:rect l="l" t="t" r="r" b="b"/>
            <a:pathLst>
              <a:path w="4860290" h="664845">
                <a:moveTo>
                  <a:pt x="0" y="664540"/>
                </a:moveTo>
                <a:lnTo>
                  <a:pt x="4859909" y="664540"/>
                </a:lnTo>
                <a:lnTo>
                  <a:pt x="4859909" y="0"/>
                </a:lnTo>
                <a:lnTo>
                  <a:pt x="0" y="0"/>
                </a:lnTo>
                <a:lnTo>
                  <a:pt x="0" y="664540"/>
                </a:lnTo>
                <a:close/>
              </a:path>
            </a:pathLst>
          </a:custGeom>
          <a:solidFill>
            <a:srgbClr val="00A9C2"/>
          </a:solidFill>
        </p:spPr>
        <p:txBody>
          <a:bodyPr wrap="square" lIns="0" tIns="0" rIns="0" bIns="0" rtlCol="0"/>
          <a:lstStyle/>
          <a:p>
            <a:endParaRPr/>
          </a:p>
        </p:txBody>
      </p:sp>
      <p:sp>
        <p:nvSpPr>
          <p:cNvPr id="12" name="object 12"/>
          <p:cNvSpPr/>
          <p:nvPr/>
        </p:nvSpPr>
        <p:spPr>
          <a:xfrm>
            <a:off x="5033009" y="3357041"/>
            <a:ext cx="3997325" cy="664845"/>
          </a:xfrm>
          <a:custGeom>
            <a:avLst/>
            <a:gdLst/>
            <a:ahLst/>
            <a:cxnLst/>
            <a:rect l="l" t="t" r="r" b="b"/>
            <a:pathLst>
              <a:path w="3997325" h="664845">
                <a:moveTo>
                  <a:pt x="0" y="664540"/>
                </a:moveTo>
                <a:lnTo>
                  <a:pt x="3997070" y="664540"/>
                </a:lnTo>
                <a:lnTo>
                  <a:pt x="3997070" y="0"/>
                </a:lnTo>
                <a:lnTo>
                  <a:pt x="0" y="0"/>
                </a:lnTo>
                <a:lnTo>
                  <a:pt x="0" y="664540"/>
                </a:lnTo>
                <a:close/>
              </a:path>
            </a:pathLst>
          </a:custGeom>
          <a:solidFill>
            <a:srgbClr val="00A9C2"/>
          </a:solidFill>
        </p:spPr>
        <p:txBody>
          <a:bodyPr wrap="square" lIns="0" tIns="0" rIns="0" bIns="0" rtlCol="0"/>
          <a:lstStyle/>
          <a:p>
            <a:endParaRPr/>
          </a:p>
        </p:txBody>
      </p:sp>
      <p:sp>
        <p:nvSpPr>
          <p:cNvPr id="13" name="object 13"/>
          <p:cNvSpPr/>
          <p:nvPr/>
        </p:nvSpPr>
        <p:spPr>
          <a:xfrm>
            <a:off x="5033009" y="3350640"/>
            <a:ext cx="0" cy="671195"/>
          </a:xfrm>
          <a:custGeom>
            <a:avLst/>
            <a:gdLst/>
            <a:ahLst/>
            <a:cxnLst/>
            <a:rect l="l" t="t" r="r" b="b"/>
            <a:pathLst>
              <a:path h="671195">
                <a:moveTo>
                  <a:pt x="0" y="0"/>
                </a:moveTo>
                <a:lnTo>
                  <a:pt x="0" y="670890"/>
                </a:lnTo>
              </a:path>
            </a:pathLst>
          </a:custGeom>
          <a:ln w="12700">
            <a:solidFill>
              <a:srgbClr val="FFFFFF"/>
            </a:solidFill>
          </a:ln>
        </p:spPr>
        <p:txBody>
          <a:bodyPr wrap="square" lIns="0" tIns="0" rIns="0" bIns="0" rtlCol="0"/>
          <a:lstStyle/>
          <a:p>
            <a:endParaRPr/>
          </a:p>
        </p:txBody>
      </p:sp>
      <p:sp>
        <p:nvSpPr>
          <p:cNvPr id="14" name="object 14"/>
          <p:cNvSpPr/>
          <p:nvPr/>
        </p:nvSpPr>
        <p:spPr>
          <a:xfrm>
            <a:off x="173088" y="3350640"/>
            <a:ext cx="0" cy="690245"/>
          </a:xfrm>
          <a:custGeom>
            <a:avLst/>
            <a:gdLst/>
            <a:ahLst/>
            <a:cxnLst/>
            <a:rect l="l" t="t" r="r" b="b"/>
            <a:pathLst>
              <a:path h="690245">
                <a:moveTo>
                  <a:pt x="0" y="0"/>
                </a:moveTo>
                <a:lnTo>
                  <a:pt x="0" y="689991"/>
                </a:lnTo>
              </a:path>
            </a:pathLst>
          </a:custGeom>
          <a:ln w="12700">
            <a:solidFill>
              <a:srgbClr val="FFFFFF"/>
            </a:solidFill>
          </a:ln>
        </p:spPr>
        <p:txBody>
          <a:bodyPr wrap="square" lIns="0" tIns="0" rIns="0" bIns="0" rtlCol="0"/>
          <a:lstStyle/>
          <a:p>
            <a:endParaRPr/>
          </a:p>
        </p:txBody>
      </p:sp>
      <p:sp>
        <p:nvSpPr>
          <p:cNvPr id="15" name="object 15"/>
          <p:cNvSpPr/>
          <p:nvPr/>
        </p:nvSpPr>
        <p:spPr>
          <a:xfrm>
            <a:off x="9030081" y="3350640"/>
            <a:ext cx="0" cy="690245"/>
          </a:xfrm>
          <a:custGeom>
            <a:avLst/>
            <a:gdLst/>
            <a:ahLst/>
            <a:cxnLst/>
            <a:rect l="l" t="t" r="r" b="b"/>
            <a:pathLst>
              <a:path h="690245">
                <a:moveTo>
                  <a:pt x="0" y="0"/>
                </a:moveTo>
                <a:lnTo>
                  <a:pt x="0" y="689991"/>
                </a:lnTo>
              </a:path>
            </a:pathLst>
          </a:custGeom>
          <a:ln w="12700">
            <a:solidFill>
              <a:srgbClr val="FFFFFF"/>
            </a:solidFill>
          </a:ln>
        </p:spPr>
        <p:txBody>
          <a:bodyPr wrap="square" lIns="0" tIns="0" rIns="0" bIns="0" rtlCol="0"/>
          <a:lstStyle/>
          <a:p>
            <a:endParaRPr/>
          </a:p>
        </p:txBody>
      </p:sp>
      <p:sp>
        <p:nvSpPr>
          <p:cNvPr id="16" name="object 16"/>
          <p:cNvSpPr/>
          <p:nvPr/>
        </p:nvSpPr>
        <p:spPr>
          <a:xfrm>
            <a:off x="166738" y="3356990"/>
            <a:ext cx="8870315" cy="0"/>
          </a:xfrm>
          <a:custGeom>
            <a:avLst/>
            <a:gdLst/>
            <a:ahLst/>
            <a:cxnLst/>
            <a:rect l="l" t="t" r="r" b="b"/>
            <a:pathLst>
              <a:path w="8870315">
                <a:moveTo>
                  <a:pt x="0" y="0"/>
                </a:moveTo>
                <a:lnTo>
                  <a:pt x="8869692" y="0"/>
                </a:lnTo>
              </a:path>
            </a:pathLst>
          </a:custGeom>
          <a:ln w="12700">
            <a:solidFill>
              <a:srgbClr val="FFFFFF"/>
            </a:solidFill>
          </a:ln>
        </p:spPr>
        <p:txBody>
          <a:bodyPr wrap="square" lIns="0" tIns="0" rIns="0" bIns="0" rtlCol="0"/>
          <a:lstStyle/>
          <a:p>
            <a:endParaRPr/>
          </a:p>
        </p:txBody>
      </p:sp>
      <p:sp>
        <p:nvSpPr>
          <p:cNvPr id="17" name="object 17"/>
          <p:cNvSpPr/>
          <p:nvPr/>
        </p:nvSpPr>
        <p:spPr>
          <a:xfrm>
            <a:off x="166738" y="4021582"/>
            <a:ext cx="8870315" cy="0"/>
          </a:xfrm>
          <a:custGeom>
            <a:avLst/>
            <a:gdLst/>
            <a:ahLst/>
            <a:cxnLst/>
            <a:rect l="l" t="t" r="r" b="b"/>
            <a:pathLst>
              <a:path w="8870315">
                <a:moveTo>
                  <a:pt x="0" y="0"/>
                </a:moveTo>
                <a:lnTo>
                  <a:pt x="8869692" y="0"/>
                </a:lnTo>
              </a:path>
            </a:pathLst>
          </a:custGeom>
          <a:ln w="38100">
            <a:solidFill>
              <a:srgbClr val="FFFFFF"/>
            </a:solidFill>
          </a:ln>
        </p:spPr>
        <p:txBody>
          <a:bodyPr wrap="square" lIns="0" tIns="0" rIns="0" bIns="0" rtlCol="0"/>
          <a:lstStyle/>
          <a:p>
            <a:endParaRPr/>
          </a:p>
        </p:txBody>
      </p:sp>
      <p:sp>
        <p:nvSpPr>
          <p:cNvPr id="18" name="object 18"/>
          <p:cNvSpPr txBox="1"/>
          <p:nvPr/>
        </p:nvSpPr>
        <p:spPr>
          <a:xfrm>
            <a:off x="2146807" y="3375786"/>
            <a:ext cx="913765" cy="299720"/>
          </a:xfrm>
          <a:prstGeom prst="rect">
            <a:avLst/>
          </a:prstGeom>
        </p:spPr>
        <p:txBody>
          <a:bodyPr vert="horz" wrap="square" lIns="0" tIns="12700" rIns="0" bIns="0" rtlCol="0">
            <a:spAutoFit/>
          </a:bodyPr>
          <a:lstStyle/>
          <a:p>
            <a:pPr marL="12700">
              <a:lnSpc>
                <a:spcPct val="100000"/>
              </a:lnSpc>
              <a:spcBef>
                <a:spcPts val="100"/>
              </a:spcBef>
            </a:pPr>
            <a:r>
              <a:rPr sz="1800" b="1" spc="-5" dirty="0">
                <a:latin typeface="Calibri"/>
                <a:cs typeface="Calibri"/>
              </a:rPr>
              <a:t>POSSIB</a:t>
            </a:r>
            <a:r>
              <a:rPr sz="1800" b="1" spc="-10" dirty="0">
                <a:latin typeface="Calibri"/>
                <a:cs typeface="Calibri"/>
              </a:rPr>
              <a:t>L</a:t>
            </a:r>
            <a:r>
              <a:rPr sz="1800" b="1" dirty="0">
                <a:latin typeface="Calibri"/>
                <a:cs typeface="Calibri"/>
              </a:rPr>
              <a:t>E</a:t>
            </a:r>
            <a:endParaRPr sz="1800">
              <a:latin typeface="Calibri"/>
              <a:cs typeface="Calibri"/>
            </a:endParaRPr>
          </a:p>
        </p:txBody>
      </p:sp>
      <p:sp>
        <p:nvSpPr>
          <p:cNvPr id="19" name="object 19"/>
          <p:cNvSpPr txBox="1"/>
          <p:nvPr/>
        </p:nvSpPr>
        <p:spPr>
          <a:xfrm>
            <a:off x="6029325" y="3375786"/>
            <a:ext cx="2007235" cy="299720"/>
          </a:xfrm>
          <a:prstGeom prst="rect">
            <a:avLst/>
          </a:prstGeom>
        </p:spPr>
        <p:txBody>
          <a:bodyPr vert="horz" wrap="square" lIns="0" tIns="12700" rIns="0" bIns="0" rtlCol="0">
            <a:spAutoFit/>
          </a:bodyPr>
          <a:lstStyle/>
          <a:p>
            <a:pPr marL="12700">
              <a:lnSpc>
                <a:spcPct val="100000"/>
              </a:lnSpc>
              <a:spcBef>
                <a:spcPts val="100"/>
              </a:spcBef>
            </a:pPr>
            <a:r>
              <a:rPr sz="1800" b="1" spc="-5" dirty="0">
                <a:latin typeface="Calibri"/>
                <a:cs typeface="Calibri"/>
              </a:rPr>
              <a:t>POINT </a:t>
            </a:r>
            <a:r>
              <a:rPr sz="1800" b="1" dirty="0">
                <a:latin typeface="Calibri"/>
                <a:cs typeface="Calibri"/>
              </a:rPr>
              <a:t>DE</a:t>
            </a:r>
            <a:r>
              <a:rPr sz="1800" b="1" spc="-55" dirty="0">
                <a:latin typeface="Calibri"/>
                <a:cs typeface="Calibri"/>
              </a:rPr>
              <a:t> </a:t>
            </a:r>
            <a:r>
              <a:rPr sz="1800" b="1" spc="-5" dirty="0">
                <a:latin typeface="Calibri"/>
                <a:cs typeface="Calibri"/>
              </a:rPr>
              <a:t>VIGILANCE</a:t>
            </a:r>
            <a:endParaRPr sz="1800">
              <a:latin typeface="Calibri"/>
              <a:cs typeface="Calibri"/>
            </a:endParaRPr>
          </a:p>
        </p:txBody>
      </p:sp>
      <p:sp>
        <p:nvSpPr>
          <p:cNvPr id="20" name="object 20"/>
          <p:cNvSpPr/>
          <p:nvPr/>
        </p:nvSpPr>
        <p:spPr>
          <a:xfrm>
            <a:off x="173088" y="4021531"/>
            <a:ext cx="4881245" cy="2286000"/>
          </a:xfrm>
          <a:custGeom>
            <a:avLst/>
            <a:gdLst/>
            <a:ahLst/>
            <a:cxnLst/>
            <a:rect l="l" t="t" r="r" b="b"/>
            <a:pathLst>
              <a:path w="4881245" h="2286000">
                <a:moveTo>
                  <a:pt x="0" y="2286000"/>
                </a:moveTo>
                <a:lnTo>
                  <a:pt x="4880864" y="2286000"/>
                </a:lnTo>
                <a:lnTo>
                  <a:pt x="4880864" y="0"/>
                </a:lnTo>
                <a:lnTo>
                  <a:pt x="0" y="0"/>
                </a:lnTo>
                <a:lnTo>
                  <a:pt x="0" y="2286000"/>
                </a:lnTo>
                <a:close/>
              </a:path>
            </a:pathLst>
          </a:custGeom>
          <a:solidFill>
            <a:srgbClr val="F1F1F1"/>
          </a:solidFill>
        </p:spPr>
        <p:txBody>
          <a:bodyPr wrap="square" lIns="0" tIns="0" rIns="0" bIns="0" rtlCol="0"/>
          <a:lstStyle/>
          <a:p>
            <a:endParaRPr/>
          </a:p>
        </p:txBody>
      </p:sp>
      <p:sp>
        <p:nvSpPr>
          <p:cNvPr id="21" name="object 21"/>
          <p:cNvSpPr/>
          <p:nvPr/>
        </p:nvSpPr>
        <p:spPr>
          <a:xfrm>
            <a:off x="5053965" y="4021531"/>
            <a:ext cx="3976370" cy="2286000"/>
          </a:xfrm>
          <a:custGeom>
            <a:avLst/>
            <a:gdLst/>
            <a:ahLst/>
            <a:cxnLst/>
            <a:rect l="l" t="t" r="r" b="b"/>
            <a:pathLst>
              <a:path w="3976370" h="2286000">
                <a:moveTo>
                  <a:pt x="0" y="2286000"/>
                </a:moveTo>
                <a:lnTo>
                  <a:pt x="3976116" y="2286000"/>
                </a:lnTo>
                <a:lnTo>
                  <a:pt x="3976116" y="0"/>
                </a:lnTo>
                <a:lnTo>
                  <a:pt x="0" y="0"/>
                </a:lnTo>
                <a:lnTo>
                  <a:pt x="0" y="2286000"/>
                </a:lnTo>
                <a:close/>
              </a:path>
            </a:pathLst>
          </a:custGeom>
          <a:solidFill>
            <a:srgbClr val="F1F1F1"/>
          </a:solidFill>
        </p:spPr>
        <p:txBody>
          <a:bodyPr wrap="square" lIns="0" tIns="0" rIns="0" bIns="0" rtlCol="0"/>
          <a:lstStyle/>
          <a:p>
            <a:endParaRPr/>
          </a:p>
        </p:txBody>
      </p:sp>
      <p:sp>
        <p:nvSpPr>
          <p:cNvPr id="22" name="object 22"/>
          <p:cNvSpPr/>
          <p:nvPr/>
        </p:nvSpPr>
        <p:spPr>
          <a:xfrm>
            <a:off x="5053965" y="4015232"/>
            <a:ext cx="0" cy="2311400"/>
          </a:xfrm>
          <a:custGeom>
            <a:avLst/>
            <a:gdLst/>
            <a:ahLst/>
            <a:cxnLst/>
            <a:rect l="l" t="t" r="r" b="b"/>
            <a:pathLst>
              <a:path h="2311400">
                <a:moveTo>
                  <a:pt x="0" y="0"/>
                </a:moveTo>
                <a:lnTo>
                  <a:pt x="0" y="2311349"/>
                </a:lnTo>
              </a:path>
            </a:pathLst>
          </a:custGeom>
          <a:ln w="12700">
            <a:solidFill>
              <a:srgbClr val="FFFFFF"/>
            </a:solidFill>
          </a:ln>
        </p:spPr>
        <p:txBody>
          <a:bodyPr wrap="square" lIns="0" tIns="0" rIns="0" bIns="0" rtlCol="0"/>
          <a:lstStyle/>
          <a:p>
            <a:endParaRPr/>
          </a:p>
        </p:txBody>
      </p:sp>
      <p:sp>
        <p:nvSpPr>
          <p:cNvPr id="23" name="object 23"/>
          <p:cNvSpPr/>
          <p:nvPr/>
        </p:nvSpPr>
        <p:spPr>
          <a:xfrm>
            <a:off x="173088" y="4015232"/>
            <a:ext cx="0" cy="2311400"/>
          </a:xfrm>
          <a:custGeom>
            <a:avLst/>
            <a:gdLst/>
            <a:ahLst/>
            <a:cxnLst/>
            <a:rect l="l" t="t" r="r" b="b"/>
            <a:pathLst>
              <a:path h="2311400">
                <a:moveTo>
                  <a:pt x="0" y="0"/>
                </a:moveTo>
                <a:lnTo>
                  <a:pt x="0" y="2311349"/>
                </a:lnTo>
              </a:path>
            </a:pathLst>
          </a:custGeom>
          <a:ln w="12700">
            <a:solidFill>
              <a:srgbClr val="FFFFFF"/>
            </a:solidFill>
          </a:ln>
        </p:spPr>
        <p:txBody>
          <a:bodyPr wrap="square" lIns="0" tIns="0" rIns="0" bIns="0" rtlCol="0"/>
          <a:lstStyle/>
          <a:p>
            <a:endParaRPr/>
          </a:p>
        </p:txBody>
      </p:sp>
      <p:sp>
        <p:nvSpPr>
          <p:cNvPr id="24" name="object 24"/>
          <p:cNvSpPr/>
          <p:nvPr/>
        </p:nvSpPr>
        <p:spPr>
          <a:xfrm>
            <a:off x="9030081" y="4015232"/>
            <a:ext cx="0" cy="2311400"/>
          </a:xfrm>
          <a:custGeom>
            <a:avLst/>
            <a:gdLst/>
            <a:ahLst/>
            <a:cxnLst/>
            <a:rect l="l" t="t" r="r" b="b"/>
            <a:pathLst>
              <a:path h="2311400">
                <a:moveTo>
                  <a:pt x="0" y="0"/>
                </a:moveTo>
                <a:lnTo>
                  <a:pt x="0" y="2311349"/>
                </a:lnTo>
              </a:path>
            </a:pathLst>
          </a:custGeom>
          <a:ln w="12700">
            <a:solidFill>
              <a:srgbClr val="FFFFFF"/>
            </a:solidFill>
          </a:ln>
        </p:spPr>
        <p:txBody>
          <a:bodyPr wrap="square" lIns="0" tIns="0" rIns="0" bIns="0" rtlCol="0"/>
          <a:lstStyle/>
          <a:p>
            <a:endParaRPr/>
          </a:p>
        </p:txBody>
      </p:sp>
      <p:sp>
        <p:nvSpPr>
          <p:cNvPr id="25" name="object 25"/>
          <p:cNvSpPr/>
          <p:nvPr/>
        </p:nvSpPr>
        <p:spPr>
          <a:xfrm>
            <a:off x="166738" y="4021582"/>
            <a:ext cx="8870315" cy="0"/>
          </a:xfrm>
          <a:custGeom>
            <a:avLst/>
            <a:gdLst/>
            <a:ahLst/>
            <a:cxnLst/>
            <a:rect l="l" t="t" r="r" b="b"/>
            <a:pathLst>
              <a:path w="8870315">
                <a:moveTo>
                  <a:pt x="0" y="0"/>
                </a:moveTo>
                <a:lnTo>
                  <a:pt x="8869692" y="0"/>
                </a:lnTo>
              </a:path>
            </a:pathLst>
          </a:custGeom>
          <a:ln w="12700">
            <a:solidFill>
              <a:srgbClr val="FFFFFF"/>
            </a:solidFill>
          </a:ln>
        </p:spPr>
        <p:txBody>
          <a:bodyPr wrap="square" lIns="0" tIns="0" rIns="0" bIns="0" rtlCol="0"/>
          <a:lstStyle/>
          <a:p>
            <a:endParaRPr/>
          </a:p>
        </p:txBody>
      </p:sp>
      <p:sp>
        <p:nvSpPr>
          <p:cNvPr id="26" name="object 26"/>
          <p:cNvSpPr/>
          <p:nvPr/>
        </p:nvSpPr>
        <p:spPr>
          <a:xfrm>
            <a:off x="166738" y="6307531"/>
            <a:ext cx="8870315" cy="0"/>
          </a:xfrm>
          <a:custGeom>
            <a:avLst/>
            <a:gdLst/>
            <a:ahLst/>
            <a:cxnLst/>
            <a:rect l="l" t="t" r="r" b="b"/>
            <a:pathLst>
              <a:path w="8870315">
                <a:moveTo>
                  <a:pt x="0" y="0"/>
                </a:moveTo>
                <a:lnTo>
                  <a:pt x="8869692" y="0"/>
                </a:lnTo>
              </a:path>
            </a:pathLst>
          </a:custGeom>
          <a:ln w="38100">
            <a:solidFill>
              <a:srgbClr val="FFFFFF"/>
            </a:solidFill>
          </a:ln>
        </p:spPr>
        <p:txBody>
          <a:bodyPr wrap="square" lIns="0" tIns="0" rIns="0" bIns="0" rtlCol="0"/>
          <a:lstStyle/>
          <a:p>
            <a:endParaRPr/>
          </a:p>
        </p:txBody>
      </p:sp>
      <p:sp>
        <p:nvSpPr>
          <p:cNvPr id="27" name="object 27"/>
          <p:cNvSpPr txBox="1"/>
          <p:nvPr/>
        </p:nvSpPr>
        <p:spPr>
          <a:xfrm>
            <a:off x="5133594" y="4314825"/>
            <a:ext cx="3573779" cy="1946275"/>
          </a:xfrm>
          <a:prstGeom prst="rect">
            <a:avLst/>
          </a:prstGeom>
        </p:spPr>
        <p:txBody>
          <a:bodyPr vert="horz" wrap="square" lIns="0" tIns="12700" rIns="0" bIns="0" rtlCol="0">
            <a:spAutoFit/>
          </a:bodyPr>
          <a:lstStyle/>
          <a:p>
            <a:pPr marL="299085" indent="-286385">
              <a:lnSpc>
                <a:spcPct val="100000"/>
              </a:lnSpc>
              <a:spcBef>
                <a:spcPts val="100"/>
              </a:spcBef>
              <a:buFont typeface="Courier New"/>
              <a:buChar char="o"/>
              <a:tabLst>
                <a:tab pos="299720" algn="l"/>
              </a:tabLst>
            </a:pPr>
            <a:r>
              <a:rPr sz="1800" b="1" spc="-10" dirty="0">
                <a:latin typeface="Calibri"/>
                <a:cs typeface="Calibri"/>
              </a:rPr>
              <a:t>Organiser </a:t>
            </a:r>
            <a:r>
              <a:rPr sz="1800" b="1" dirty="0">
                <a:latin typeface="Calibri"/>
                <a:cs typeface="Calibri"/>
              </a:rPr>
              <a:t>la </a:t>
            </a:r>
            <a:r>
              <a:rPr sz="1800" b="1" spc="-5" dirty="0">
                <a:latin typeface="Calibri"/>
                <a:cs typeface="Calibri"/>
              </a:rPr>
              <a:t>logique </a:t>
            </a:r>
            <a:r>
              <a:rPr sz="1800" b="1" dirty="0">
                <a:latin typeface="Calibri"/>
                <a:cs typeface="Calibri"/>
              </a:rPr>
              <a:t>,</a:t>
            </a:r>
            <a:r>
              <a:rPr sz="1800" b="1" spc="-60" dirty="0">
                <a:latin typeface="Calibri"/>
                <a:cs typeface="Calibri"/>
              </a:rPr>
              <a:t> </a:t>
            </a:r>
            <a:r>
              <a:rPr sz="1800" b="1" dirty="0">
                <a:latin typeface="Calibri"/>
                <a:cs typeface="Calibri"/>
              </a:rPr>
              <a:t>la</a:t>
            </a:r>
            <a:endParaRPr sz="1800">
              <a:latin typeface="Calibri"/>
              <a:cs typeface="Calibri"/>
            </a:endParaRPr>
          </a:p>
          <a:p>
            <a:pPr marL="299085" marR="5080">
              <a:lnSpc>
                <a:spcPct val="100000"/>
              </a:lnSpc>
            </a:pPr>
            <a:r>
              <a:rPr sz="1800" b="1" spc="-5" dirty="0">
                <a:latin typeface="Calibri"/>
                <a:cs typeface="Calibri"/>
              </a:rPr>
              <a:t>communication et</a:t>
            </a:r>
            <a:r>
              <a:rPr sz="1800" b="1" spc="-110" dirty="0">
                <a:latin typeface="Calibri"/>
                <a:cs typeface="Calibri"/>
              </a:rPr>
              <a:t> </a:t>
            </a:r>
            <a:r>
              <a:rPr sz="1800" b="1" spc="-15" dirty="0">
                <a:latin typeface="Calibri"/>
                <a:cs typeface="Calibri"/>
              </a:rPr>
              <a:t>l’administration  </a:t>
            </a:r>
            <a:r>
              <a:rPr sz="1800" b="1" spc="-10" dirty="0">
                <a:latin typeface="Calibri"/>
                <a:cs typeface="Calibri"/>
              </a:rPr>
              <a:t>d’un</a:t>
            </a:r>
            <a:r>
              <a:rPr sz="1800" b="1" spc="-25" dirty="0">
                <a:latin typeface="Calibri"/>
                <a:cs typeface="Calibri"/>
              </a:rPr>
              <a:t> </a:t>
            </a:r>
            <a:r>
              <a:rPr sz="1800" b="1" spc="-10" dirty="0">
                <a:latin typeface="Calibri"/>
                <a:cs typeface="Calibri"/>
              </a:rPr>
              <a:t>évènement</a:t>
            </a:r>
            <a:endParaRPr sz="1800">
              <a:latin typeface="Calibri"/>
              <a:cs typeface="Calibri"/>
            </a:endParaRPr>
          </a:p>
          <a:p>
            <a:pPr marL="299085" indent="-286385">
              <a:lnSpc>
                <a:spcPct val="100000"/>
              </a:lnSpc>
              <a:buFont typeface="Courier New"/>
              <a:buChar char="o"/>
              <a:tabLst>
                <a:tab pos="299720" algn="l"/>
              </a:tabLst>
            </a:pPr>
            <a:r>
              <a:rPr sz="1800" b="1" spc="-5" dirty="0">
                <a:latin typeface="Calibri"/>
                <a:cs typeface="Calibri"/>
              </a:rPr>
              <a:t>Assurer </a:t>
            </a:r>
            <a:r>
              <a:rPr sz="1800" b="1" dirty="0">
                <a:latin typeface="Calibri"/>
                <a:cs typeface="Calibri"/>
              </a:rPr>
              <a:t>une </a:t>
            </a:r>
            <a:r>
              <a:rPr sz="1800" b="1" spc="-5" dirty="0">
                <a:latin typeface="Calibri"/>
                <a:cs typeface="Calibri"/>
              </a:rPr>
              <a:t>fonction </a:t>
            </a:r>
            <a:r>
              <a:rPr sz="1800" b="1" dirty="0">
                <a:latin typeface="Calibri"/>
                <a:cs typeface="Calibri"/>
              </a:rPr>
              <a:t>de </a:t>
            </a:r>
            <a:r>
              <a:rPr sz="1800" b="1" spc="-10" dirty="0">
                <a:latin typeface="Calibri"/>
                <a:cs typeface="Calibri"/>
              </a:rPr>
              <a:t>chargé</a:t>
            </a:r>
            <a:r>
              <a:rPr sz="1800" b="1" spc="-165" dirty="0">
                <a:latin typeface="Calibri"/>
                <a:cs typeface="Calibri"/>
              </a:rPr>
              <a:t> </a:t>
            </a:r>
            <a:r>
              <a:rPr sz="1800" b="1" dirty="0">
                <a:latin typeface="Calibri"/>
                <a:cs typeface="Calibri"/>
              </a:rPr>
              <a:t>de</a:t>
            </a:r>
            <a:endParaRPr sz="1800">
              <a:latin typeface="Calibri"/>
              <a:cs typeface="Calibri"/>
            </a:endParaRPr>
          </a:p>
          <a:p>
            <a:pPr marL="299085">
              <a:lnSpc>
                <a:spcPct val="100000"/>
              </a:lnSpc>
            </a:pPr>
            <a:r>
              <a:rPr sz="1800" b="1" spc="-5" dirty="0">
                <a:latin typeface="Calibri"/>
                <a:cs typeface="Calibri"/>
              </a:rPr>
              <a:t>communication</a:t>
            </a:r>
            <a:endParaRPr sz="1800">
              <a:latin typeface="Calibri"/>
              <a:cs typeface="Calibri"/>
            </a:endParaRPr>
          </a:p>
          <a:p>
            <a:pPr marL="299085" marR="442595" indent="-286385">
              <a:lnSpc>
                <a:spcPct val="100000"/>
              </a:lnSpc>
              <a:buFont typeface="Courier New"/>
              <a:buChar char="o"/>
              <a:tabLst>
                <a:tab pos="299720" algn="l"/>
              </a:tabLst>
            </a:pPr>
            <a:r>
              <a:rPr sz="1800" b="1" spc="-5" dirty="0">
                <a:latin typeface="Calibri"/>
                <a:cs typeface="Calibri"/>
              </a:rPr>
              <a:t>Agencer </a:t>
            </a:r>
            <a:r>
              <a:rPr sz="1800" b="1" dirty="0">
                <a:latin typeface="Calibri"/>
                <a:cs typeface="Calibri"/>
              </a:rPr>
              <a:t>une </a:t>
            </a:r>
            <a:r>
              <a:rPr sz="1800" b="1" spc="-5" dirty="0">
                <a:latin typeface="Calibri"/>
                <a:cs typeface="Calibri"/>
              </a:rPr>
              <a:t>bibliothéque,  constituer </a:t>
            </a:r>
            <a:r>
              <a:rPr sz="1800" b="1" dirty="0">
                <a:latin typeface="Calibri"/>
                <a:cs typeface="Calibri"/>
              </a:rPr>
              <a:t>la base de</a:t>
            </a:r>
            <a:r>
              <a:rPr sz="1800" b="1" spc="-140" dirty="0">
                <a:latin typeface="Calibri"/>
                <a:cs typeface="Calibri"/>
              </a:rPr>
              <a:t> </a:t>
            </a:r>
            <a:r>
              <a:rPr sz="1800" b="1" spc="-5" dirty="0">
                <a:latin typeface="Calibri"/>
                <a:cs typeface="Calibri"/>
              </a:rPr>
              <a:t>données</a:t>
            </a:r>
            <a:endParaRPr sz="1800">
              <a:latin typeface="Calibri"/>
              <a:cs typeface="Calibri"/>
            </a:endParaRPr>
          </a:p>
        </p:txBody>
      </p:sp>
      <p:sp>
        <p:nvSpPr>
          <p:cNvPr id="28" name="object 28"/>
          <p:cNvSpPr txBox="1"/>
          <p:nvPr/>
        </p:nvSpPr>
        <p:spPr>
          <a:xfrm>
            <a:off x="8427211" y="6464985"/>
            <a:ext cx="180975" cy="178435"/>
          </a:xfrm>
          <a:prstGeom prst="rect">
            <a:avLst/>
          </a:prstGeom>
        </p:spPr>
        <p:txBody>
          <a:bodyPr vert="horz" wrap="square" lIns="0" tIns="0" rIns="0" bIns="0" rtlCol="0">
            <a:spAutoFit/>
          </a:bodyPr>
          <a:lstStyle/>
          <a:p>
            <a:pPr marL="12700">
              <a:lnSpc>
                <a:spcPts val="1240"/>
              </a:lnSpc>
            </a:pPr>
            <a:r>
              <a:rPr sz="1200" dirty="0">
                <a:solidFill>
                  <a:srgbClr val="888888"/>
                </a:solidFill>
                <a:latin typeface="Calibri"/>
                <a:cs typeface="Calibri"/>
              </a:rPr>
              <a:t>27</a:t>
            </a:r>
            <a:endParaRPr sz="1200">
              <a:latin typeface="Calibri"/>
              <a:cs typeface="Calibri"/>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251459" y="102107"/>
            <a:ext cx="8641080" cy="462280"/>
          </a:xfrm>
          <a:custGeom>
            <a:avLst/>
            <a:gdLst/>
            <a:ahLst/>
            <a:cxnLst/>
            <a:rect l="l" t="t" r="r" b="b"/>
            <a:pathLst>
              <a:path w="8641080" h="462280">
                <a:moveTo>
                  <a:pt x="0" y="461772"/>
                </a:moveTo>
                <a:lnTo>
                  <a:pt x="8641080" y="461772"/>
                </a:lnTo>
                <a:lnTo>
                  <a:pt x="8641080" y="0"/>
                </a:lnTo>
                <a:lnTo>
                  <a:pt x="0" y="0"/>
                </a:lnTo>
                <a:lnTo>
                  <a:pt x="0" y="461772"/>
                </a:lnTo>
                <a:close/>
              </a:path>
            </a:pathLst>
          </a:custGeom>
          <a:solidFill>
            <a:srgbClr val="00A9C2"/>
          </a:solidFill>
        </p:spPr>
        <p:txBody>
          <a:bodyPr wrap="square" lIns="0" tIns="0" rIns="0" bIns="0" rtlCol="0"/>
          <a:lstStyle/>
          <a:p>
            <a:endParaRPr/>
          </a:p>
        </p:txBody>
      </p:sp>
      <p:sp>
        <p:nvSpPr>
          <p:cNvPr id="3" name="object 3"/>
          <p:cNvSpPr/>
          <p:nvPr/>
        </p:nvSpPr>
        <p:spPr>
          <a:xfrm>
            <a:off x="251459" y="102107"/>
            <a:ext cx="8641080" cy="462280"/>
          </a:xfrm>
          <a:custGeom>
            <a:avLst/>
            <a:gdLst/>
            <a:ahLst/>
            <a:cxnLst/>
            <a:rect l="l" t="t" r="r" b="b"/>
            <a:pathLst>
              <a:path w="8641080" h="462280">
                <a:moveTo>
                  <a:pt x="0" y="461772"/>
                </a:moveTo>
                <a:lnTo>
                  <a:pt x="8641080" y="461772"/>
                </a:lnTo>
                <a:lnTo>
                  <a:pt x="8641080" y="0"/>
                </a:lnTo>
                <a:lnTo>
                  <a:pt x="0" y="0"/>
                </a:lnTo>
                <a:lnTo>
                  <a:pt x="0" y="461772"/>
                </a:lnTo>
                <a:close/>
              </a:path>
            </a:pathLst>
          </a:custGeom>
          <a:ln w="9144">
            <a:solidFill>
              <a:srgbClr val="92D050"/>
            </a:solidFill>
          </a:ln>
        </p:spPr>
        <p:txBody>
          <a:bodyPr wrap="square" lIns="0" tIns="0" rIns="0" bIns="0" rtlCol="0"/>
          <a:lstStyle/>
          <a:p>
            <a:endParaRPr/>
          </a:p>
        </p:txBody>
      </p:sp>
      <p:sp>
        <p:nvSpPr>
          <p:cNvPr id="4" name="object 4"/>
          <p:cNvSpPr txBox="1">
            <a:spLocks noGrp="1"/>
          </p:cNvSpPr>
          <p:nvPr>
            <p:ph type="title"/>
          </p:nvPr>
        </p:nvSpPr>
        <p:spPr>
          <a:prstGeom prst="rect">
            <a:avLst/>
          </a:prstGeom>
        </p:spPr>
        <p:txBody>
          <a:bodyPr vert="horz" wrap="square" lIns="0" tIns="12700" rIns="0" bIns="0" rtlCol="0">
            <a:spAutoFit/>
          </a:bodyPr>
          <a:lstStyle/>
          <a:p>
            <a:pPr marL="13970">
              <a:lnSpc>
                <a:spcPct val="100000"/>
              </a:lnSpc>
              <a:spcBef>
                <a:spcPts val="100"/>
              </a:spcBef>
            </a:pPr>
            <a:r>
              <a:rPr spc="-30" dirty="0"/>
              <a:t>CULTURE </a:t>
            </a:r>
            <a:r>
              <a:rPr dirty="0"/>
              <a:t>ET</a:t>
            </a:r>
            <a:r>
              <a:rPr spc="-60" dirty="0"/>
              <a:t> </a:t>
            </a:r>
            <a:r>
              <a:rPr spc="-5" dirty="0"/>
              <a:t>LOISIRS-EXEMPLE</a:t>
            </a:r>
          </a:p>
        </p:txBody>
      </p:sp>
      <p:sp>
        <p:nvSpPr>
          <p:cNvPr id="5" name="object 5"/>
          <p:cNvSpPr/>
          <p:nvPr/>
        </p:nvSpPr>
        <p:spPr>
          <a:xfrm>
            <a:off x="275526" y="563498"/>
            <a:ext cx="8616632" cy="918972"/>
          </a:xfrm>
          <a:prstGeom prst="rect">
            <a:avLst/>
          </a:prstGeom>
          <a:blipFill>
            <a:blip r:embed="rId2" cstate="print"/>
            <a:stretch>
              <a:fillRect/>
            </a:stretch>
          </a:blipFill>
        </p:spPr>
        <p:txBody>
          <a:bodyPr wrap="square" lIns="0" tIns="0" rIns="0" bIns="0" rtlCol="0"/>
          <a:lstStyle/>
          <a:p>
            <a:endParaRPr/>
          </a:p>
        </p:txBody>
      </p:sp>
      <p:sp>
        <p:nvSpPr>
          <p:cNvPr id="6" name="object 6"/>
          <p:cNvSpPr/>
          <p:nvPr/>
        </p:nvSpPr>
        <p:spPr>
          <a:xfrm>
            <a:off x="2413507" y="557148"/>
            <a:ext cx="0" cy="855980"/>
          </a:xfrm>
          <a:custGeom>
            <a:avLst/>
            <a:gdLst/>
            <a:ahLst/>
            <a:cxnLst/>
            <a:rect l="l" t="t" r="r" b="b"/>
            <a:pathLst>
              <a:path h="855980">
                <a:moveTo>
                  <a:pt x="0" y="0"/>
                </a:moveTo>
                <a:lnTo>
                  <a:pt x="0" y="855599"/>
                </a:lnTo>
              </a:path>
            </a:pathLst>
          </a:custGeom>
          <a:ln w="12700">
            <a:solidFill>
              <a:srgbClr val="FFFFFF"/>
            </a:solidFill>
          </a:ln>
        </p:spPr>
        <p:txBody>
          <a:bodyPr wrap="square" lIns="0" tIns="0" rIns="0" bIns="0" rtlCol="0"/>
          <a:lstStyle/>
          <a:p>
            <a:endParaRPr/>
          </a:p>
        </p:txBody>
      </p:sp>
      <p:sp>
        <p:nvSpPr>
          <p:cNvPr id="7" name="object 7"/>
          <p:cNvSpPr/>
          <p:nvPr/>
        </p:nvSpPr>
        <p:spPr>
          <a:xfrm>
            <a:off x="275526" y="557148"/>
            <a:ext cx="0" cy="944244"/>
          </a:xfrm>
          <a:custGeom>
            <a:avLst/>
            <a:gdLst/>
            <a:ahLst/>
            <a:cxnLst/>
            <a:rect l="l" t="t" r="r" b="b"/>
            <a:pathLst>
              <a:path h="944244">
                <a:moveTo>
                  <a:pt x="0" y="0"/>
                </a:moveTo>
                <a:lnTo>
                  <a:pt x="0" y="944117"/>
                </a:lnTo>
              </a:path>
            </a:pathLst>
          </a:custGeom>
          <a:ln w="12700">
            <a:solidFill>
              <a:srgbClr val="FFFFFF"/>
            </a:solidFill>
          </a:ln>
        </p:spPr>
        <p:txBody>
          <a:bodyPr wrap="square" lIns="0" tIns="0" rIns="0" bIns="0" rtlCol="0"/>
          <a:lstStyle/>
          <a:p>
            <a:endParaRPr/>
          </a:p>
        </p:txBody>
      </p:sp>
      <p:sp>
        <p:nvSpPr>
          <p:cNvPr id="8" name="object 8"/>
          <p:cNvSpPr/>
          <p:nvPr/>
        </p:nvSpPr>
        <p:spPr>
          <a:xfrm>
            <a:off x="8892540" y="557148"/>
            <a:ext cx="0" cy="944244"/>
          </a:xfrm>
          <a:custGeom>
            <a:avLst/>
            <a:gdLst/>
            <a:ahLst/>
            <a:cxnLst/>
            <a:rect l="l" t="t" r="r" b="b"/>
            <a:pathLst>
              <a:path h="944244">
                <a:moveTo>
                  <a:pt x="0" y="0"/>
                </a:moveTo>
                <a:lnTo>
                  <a:pt x="0" y="944117"/>
                </a:lnTo>
              </a:path>
            </a:pathLst>
          </a:custGeom>
          <a:ln w="12700">
            <a:solidFill>
              <a:srgbClr val="FFFFFF"/>
            </a:solidFill>
          </a:ln>
        </p:spPr>
        <p:txBody>
          <a:bodyPr wrap="square" lIns="0" tIns="0" rIns="0" bIns="0" rtlCol="0"/>
          <a:lstStyle/>
          <a:p>
            <a:endParaRPr/>
          </a:p>
        </p:txBody>
      </p:sp>
      <p:sp>
        <p:nvSpPr>
          <p:cNvPr id="9" name="object 9"/>
          <p:cNvSpPr/>
          <p:nvPr/>
        </p:nvSpPr>
        <p:spPr>
          <a:xfrm>
            <a:off x="269176" y="563498"/>
            <a:ext cx="8630285" cy="0"/>
          </a:xfrm>
          <a:custGeom>
            <a:avLst/>
            <a:gdLst/>
            <a:ahLst/>
            <a:cxnLst/>
            <a:rect l="l" t="t" r="r" b="b"/>
            <a:pathLst>
              <a:path w="8630285">
                <a:moveTo>
                  <a:pt x="0" y="0"/>
                </a:moveTo>
                <a:lnTo>
                  <a:pt x="8629713" y="0"/>
                </a:lnTo>
              </a:path>
            </a:pathLst>
          </a:custGeom>
          <a:ln w="12700">
            <a:solidFill>
              <a:srgbClr val="FFFFFF"/>
            </a:solidFill>
          </a:ln>
        </p:spPr>
        <p:txBody>
          <a:bodyPr wrap="square" lIns="0" tIns="0" rIns="0" bIns="0" rtlCol="0"/>
          <a:lstStyle/>
          <a:p>
            <a:endParaRPr/>
          </a:p>
        </p:txBody>
      </p:sp>
      <p:sp>
        <p:nvSpPr>
          <p:cNvPr id="10" name="object 10"/>
          <p:cNvSpPr/>
          <p:nvPr/>
        </p:nvSpPr>
        <p:spPr>
          <a:xfrm>
            <a:off x="272351" y="1463166"/>
            <a:ext cx="0" cy="38100"/>
          </a:xfrm>
          <a:custGeom>
            <a:avLst/>
            <a:gdLst/>
            <a:ahLst/>
            <a:cxnLst/>
            <a:rect l="l" t="t" r="r" b="b"/>
            <a:pathLst>
              <a:path h="38100">
                <a:moveTo>
                  <a:pt x="0" y="0"/>
                </a:moveTo>
                <a:lnTo>
                  <a:pt x="0" y="38100"/>
                </a:lnTo>
              </a:path>
            </a:pathLst>
          </a:custGeom>
          <a:ln w="6350">
            <a:solidFill>
              <a:srgbClr val="FFFFFF"/>
            </a:solidFill>
          </a:ln>
        </p:spPr>
        <p:txBody>
          <a:bodyPr wrap="square" lIns="0" tIns="0" rIns="0" bIns="0" rtlCol="0"/>
          <a:lstStyle/>
          <a:p>
            <a:endParaRPr/>
          </a:p>
        </p:txBody>
      </p:sp>
      <p:sp>
        <p:nvSpPr>
          <p:cNvPr id="11" name="object 11"/>
          <p:cNvSpPr txBox="1"/>
          <p:nvPr/>
        </p:nvSpPr>
        <p:spPr>
          <a:xfrm>
            <a:off x="563981" y="877950"/>
            <a:ext cx="1559560" cy="269240"/>
          </a:xfrm>
          <a:prstGeom prst="rect">
            <a:avLst/>
          </a:prstGeom>
        </p:spPr>
        <p:txBody>
          <a:bodyPr vert="horz" wrap="square" lIns="0" tIns="12065" rIns="0" bIns="0" rtlCol="0">
            <a:spAutoFit/>
          </a:bodyPr>
          <a:lstStyle/>
          <a:p>
            <a:pPr marL="12700">
              <a:lnSpc>
                <a:spcPct val="100000"/>
              </a:lnSpc>
              <a:spcBef>
                <a:spcPts val="95"/>
              </a:spcBef>
            </a:pPr>
            <a:r>
              <a:rPr sz="1600" b="1" spc="-10" dirty="0">
                <a:latin typeface="Calibri"/>
                <a:cs typeface="Calibri"/>
              </a:rPr>
              <a:t>Titre </a:t>
            </a:r>
            <a:r>
              <a:rPr sz="1600" b="1" spc="-5" dirty="0">
                <a:latin typeface="Calibri"/>
                <a:cs typeface="Calibri"/>
              </a:rPr>
              <a:t>de la</a:t>
            </a:r>
            <a:r>
              <a:rPr sz="1600" b="1" spc="-70" dirty="0">
                <a:latin typeface="Calibri"/>
                <a:cs typeface="Calibri"/>
              </a:rPr>
              <a:t> </a:t>
            </a:r>
            <a:r>
              <a:rPr sz="1600" b="1" spc="-5" dirty="0">
                <a:latin typeface="Calibri"/>
                <a:cs typeface="Calibri"/>
              </a:rPr>
              <a:t>mission</a:t>
            </a:r>
            <a:endParaRPr sz="1600">
              <a:latin typeface="Calibri"/>
              <a:cs typeface="Calibri"/>
            </a:endParaRPr>
          </a:p>
        </p:txBody>
      </p:sp>
      <p:sp>
        <p:nvSpPr>
          <p:cNvPr id="12" name="object 12"/>
          <p:cNvSpPr txBox="1"/>
          <p:nvPr/>
        </p:nvSpPr>
        <p:spPr>
          <a:xfrm>
            <a:off x="2446147" y="700557"/>
            <a:ext cx="6166485" cy="586740"/>
          </a:xfrm>
          <a:prstGeom prst="rect">
            <a:avLst/>
          </a:prstGeom>
        </p:spPr>
        <p:txBody>
          <a:bodyPr vert="horz" wrap="square" lIns="0" tIns="48895" rIns="0" bIns="0" rtlCol="0">
            <a:spAutoFit/>
          </a:bodyPr>
          <a:lstStyle/>
          <a:p>
            <a:pPr marL="12700">
              <a:lnSpc>
                <a:spcPct val="100000"/>
              </a:lnSpc>
              <a:spcBef>
                <a:spcPts val="385"/>
              </a:spcBef>
              <a:tabLst>
                <a:tab pos="354965" algn="l"/>
              </a:tabLst>
            </a:pPr>
            <a:r>
              <a:rPr sz="1600" spc="-5" dirty="0">
                <a:latin typeface="Courier New"/>
                <a:cs typeface="Courier New"/>
              </a:rPr>
              <a:t>o	</a:t>
            </a:r>
            <a:r>
              <a:rPr sz="1600" spc="-10" dirty="0">
                <a:latin typeface="Calibri"/>
                <a:cs typeface="Calibri"/>
              </a:rPr>
              <a:t>Accompagner </a:t>
            </a:r>
            <a:r>
              <a:rPr sz="1600" spc="-20" dirty="0">
                <a:latin typeface="Calibri"/>
                <a:cs typeface="Calibri"/>
              </a:rPr>
              <a:t>l’équipe </a:t>
            </a:r>
            <a:r>
              <a:rPr sz="1600" spc="-10" dirty="0">
                <a:latin typeface="Calibri"/>
                <a:cs typeface="Calibri"/>
              </a:rPr>
              <a:t>éducative dans </a:t>
            </a:r>
            <a:r>
              <a:rPr sz="1600" spc="-20" dirty="0">
                <a:latin typeface="Calibri"/>
                <a:cs typeface="Calibri"/>
              </a:rPr>
              <a:t>l’élaboration </a:t>
            </a:r>
            <a:r>
              <a:rPr sz="1600" spc="-10" dirty="0">
                <a:latin typeface="Calibri"/>
                <a:cs typeface="Calibri"/>
              </a:rPr>
              <a:t>et </a:t>
            </a:r>
            <a:r>
              <a:rPr sz="1600" spc="-5" dirty="0">
                <a:latin typeface="Calibri"/>
                <a:cs typeface="Calibri"/>
              </a:rPr>
              <a:t>la </a:t>
            </a:r>
            <a:r>
              <a:rPr sz="1600" spc="-10" dirty="0">
                <a:latin typeface="Calibri"/>
                <a:cs typeface="Calibri"/>
              </a:rPr>
              <a:t>réalisation</a:t>
            </a:r>
            <a:r>
              <a:rPr sz="1600" spc="185" dirty="0">
                <a:latin typeface="Calibri"/>
                <a:cs typeface="Calibri"/>
              </a:rPr>
              <a:t> </a:t>
            </a:r>
            <a:r>
              <a:rPr sz="1600" spc="-10" dirty="0">
                <a:latin typeface="Calibri"/>
                <a:cs typeface="Calibri"/>
              </a:rPr>
              <a:t>de</a:t>
            </a:r>
            <a:endParaRPr sz="1600">
              <a:latin typeface="Calibri"/>
              <a:cs typeface="Calibri"/>
            </a:endParaRPr>
          </a:p>
          <a:p>
            <a:pPr marL="355600">
              <a:lnSpc>
                <a:spcPct val="100000"/>
              </a:lnSpc>
              <a:spcBef>
                <a:spcPts val="290"/>
              </a:spcBef>
            </a:pPr>
            <a:r>
              <a:rPr sz="1600" spc="-15" dirty="0">
                <a:latin typeface="Calibri"/>
                <a:cs typeface="Calibri"/>
              </a:rPr>
              <a:t>projets </a:t>
            </a:r>
            <a:r>
              <a:rPr sz="1600" spc="-5" dirty="0">
                <a:latin typeface="Calibri"/>
                <a:cs typeface="Calibri"/>
              </a:rPr>
              <a:t>culturels </a:t>
            </a:r>
            <a:r>
              <a:rPr sz="1600" spc="-10" dirty="0">
                <a:latin typeface="Calibri"/>
                <a:cs typeface="Calibri"/>
              </a:rPr>
              <a:t>et</a:t>
            </a:r>
            <a:r>
              <a:rPr sz="1600" spc="55" dirty="0">
                <a:latin typeface="Calibri"/>
                <a:cs typeface="Calibri"/>
              </a:rPr>
              <a:t> </a:t>
            </a:r>
            <a:r>
              <a:rPr sz="1600" spc="-5" dirty="0">
                <a:latin typeface="Calibri"/>
                <a:cs typeface="Calibri"/>
              </a:rPr>
              <a:t>artistiques.</a:t>
            </a:r>
            <a:endParaRPr sz="1600">
              <a:latin typeface="Calibri"/>
              <a:cs typeface="Calibri"/>
            </a:endParaRPr>
          </a:p>
        </p:txBody>
      </p:sp>
      <p:sp>
        <p:nvSpPr>
          <p:cNvPr id="13" name="object 13"/>
          <p:cNvSpPr txBox="1"/>
          <p:nvPr/>
        </p:nvSpPr>
        <p:spPr>
          <a:xfrm>
            <a:off x="8439911" y="6477685"/>
            <a:ext cx="155575" cy="153035"/>
          </a:xfrm>
          <a:prstGeom prst="rect">
            <a:avLst/>
          </a:prstGeom>
        </p:spPr>
        <p:txBody>
          <a:bodyPr vert="horz" wrap="square" lIns="0" tIns="0" rIns="0" bIns="0" rtlCol="0">
            <a:spAutoFit/>
          </a:bodyPr>
          <a:lstStyle/>
          <a:p>
            <a:pPr>
              <a:lnSpc>
                <a:spcPts val="1140"/>
              </a:lnSpc>
            </a:pPr>
            <a:r>
              <a:rPr sz="1200" dirty="0">
                <a:solidFill>
                  <a:srgbClr val="888888"/>
                </a:solidFill>
                <a:latin typeface="Calibri"/>
                <a:cs typeface="Calibri"/>
              </a:rPr>
              <a:t>28</a:t>
            </a:r>
            <a:endParaRPr sz="1200">
              <a:latin typeface="Calibri"/>
              <a:cs typeface="Calibri"/>
            </a:endParaRPr>
          </a:p>
        </p:txBody>
      </p:sp>
      <p:sp>
        <p:nvSpPr>
          <p:cNvPr id="14" name="object 14"/>
          <p:cNvSpPr/>
          <p:nvPr/>
        </p:nvSpPr>
        <p:spPr>
          <a:xfrm>
            <a:off x="275526" y="1412747"/>
            <a:ext cx="8394700" cy="5309235"/>
          </a:xfrm>
          <a:custGeom>
            <a:avLst/>
            <a:gdLst/>
            <a:ahLst/>
            <a:cxnLst/>
            <a:rect l="l" t="t" r="r" b="b"/>
            <a:pathLst>
              <a:path w="8394700" h="5309234">
                <a:moveTo>
                  <a:pt x="0" y="5308727"/>
                </a:moveTo>
                <a:lnTo>
                  <a:pt x="8394319" y="5308727"/>
                </a:lnTo>
                <a:lnTo>
                  <a:pt x="8394319" y="0"/>
                </a:lnTo>
                <a:lnTo>
                  <a:pt x="0" y="0"/>
                </a:lnTo>
                <a:lnTo>
                  <a:pt x="0" y="5308727"/>
                </a:lnTo>
                <a:close/>
              </a:path>
            </a:pathLst>
          </a:custGeom>
          <a:solidFill>
            <a:srgbClr val="F1F1F1"/>
          </a:solidFill>
        </p:spPr>
        <p:txBody>
          <a:bodyPr wrap="square" lIns="0" tIns="0" rIns="0" bIns="0" rtlCol="0"/>
          <a:lstStyle/>
          <a:p>
            <a:endParaRPr/>
          </a:p>
        </p:txBody>
      </p:sp>
      <p:sp>
        <p:nvSpPr>
          <p:cNvPr id="15" name="object 15"/>
          <p:cNvSpPr/>
          <p:nvPr/>
        </p:nvSpPr>
        <p:spPr>
          <a:xfrm>
            <a:off x="8669908" y="1412747"/>
            <a:ext cx="222885" cy="5309235"/>
          </a:xfrm>
          <a:custGeom>
            <a:avLst/>
            <a:gdLst/>
            <a:ahLst/>
            <a:cxnLst/>
            <a:rect l="l" t="t" r="r" b="b"/>
            <a:pathLst>
              <a:path w="222884" h="5309234">
                <a:moveTo>
                  <a:pt x="0" y="5308727"/>
                </a:moveTo>
                <a:lnTo>
                  <a:pt x="222618" y="5308727"/>
                </a:lnTo>
                <a:lnTo>
                  <a:pt x="222618" y="0"/>
                </a:lnTo>
                <a:lnTo>
                  <a:pt x="0" y="0"/>
                </a:lnTo>
                <a:lnTo>
                  <a:pt x="0" y="5308727"/>
                </a:lnTo>
                <a:close/>
              </a:path>
            </a:pathLst>
          </a:custGeom>
          <a:solidFill>
            <a:srgbClr val="F1F1F1"/>
          </a:solidFill>
        </p:spPr>
        <p:txBody>
          <a:bodyPr wrap="square" lIns="0" tIns="0" rIns="0" bIns="0" rtlCol="0"/>
          <a:lstStyle/>
          <a:p>
            <a:endParaRPr/>
          </a:p>
        </p:txBody>
      </p:sp>
      <p:sp>
        <p:nvSpPr>
          <p:cNvPr id="16" name="object 16"/>
          <p:cNvSpPr/>
          <p:nvPr/>
        </p:nvSpPr>
        <p:spPr>
          <a:xfrm>
            <a:off x="8669908" y="1406397"/>
            <a:ext cx="0" cy="5334635"/>
          </a:xfrm>
          <a:custGeom>
            <a:avLst/>
            <a:gdLst/>
            <a:ahLst/>
            <a:cxnLst/>
            <a:rect l="l" t="t" r="r" b="b"/>
            <a:pathLst>
              <a:path h="5334634">
                <a:moveTo>
                  <a:pt x="0" y="0"/>
                </a:moveTo>
                <a:lnTo>
                  <a:pt x="0" y="5334125"/>
                </a:lnTo>
              </a:path>
            </a:pathLst>
          </a:custGeom>
          <a:ln w="12700">
            <a:solidFill>
              <a:srgbClr val="FFFFFF"/>
            </a:solidFill>
          </a:ln>
        </p:spPr>
        <p:txBody>
          <a:bodyPr wrap="square" lIns="0" tIns="0" rIns="0" bIns="0" rtlCol="0"/>
          <a:lstStyle/>
          <a:p>
            <a:endParaRPr/>
          </a:p>
        </p:txBody>
      </p:sp>
      <p:sp>
        <p:nvSpPr>
          <p:cNvPr id="17" name="object 17"/>
          <p:cNvSpPr/>
          <p:nvPr/>
        </p:nvSpPr>
        <p:spPr>
          <a:xfrm>
            <a:off x="275526" y="1406397"/>
            <a:ext cx="0" cy="5334635"/>
          </a:xfrm>
          <a:custGeom>
            <a:avLst/>
            <a:gdLst/>
            <a:ahLst/>
            <a:cxnLst/>
            <a:rect l="l" t="t" r="r" b="b"/>
            <a:pathLst>
              <a:path h="5334634">
                <a:moveTo>
                  <a:pt x="0" y="0"/>
                </a:moveTo>
                <a:lnTo>
                  <a:pt x="0" y="5334125"/>
                </a:lnTo>
              </a:path>
            </a:pathLst>
          </a:custGeom>
          <a:ln w="12700">
            <a:solidFill>
              <a:srgbClr val="FFFFFF"/>
            </a:solidFill>
          </a:ln>
        </p:spPr>
        <p:txBody>
          <a:bodyPr wrap="square" lIns="0" tIns="0" rIns="0" bIns="0" rtlCol="0"/>
          <a:lstStyle/>
          <a:p>
            <a:endParaRPr/>
          </a:p>
        </p:txBody>
      </p:sp>
      <p:sp>
        <p:nvSpPr>
          <p:cNvPr id="18" name="object 18"/>
          <p:cNvSpPr/>
          <p:nvPr/>
        </p:nvSpPr>
        <p:spPr>
          <a:xfrm>
            <a:off x="8892540" y="1406397"/>
            <a:ext cx="0" cy="5334635"/>
          </a:xfrm>
          <a:custGeom>
            <a:avLst/>
            <a:gdLst/>
            <a:ahLst/>
            <a:cxnLst/>
            <a:rect l="l" t="t" r="r" b="b"/>
            <a:pathLst>
              <a:path h="5334634">
                <a:moveTo>
                  <a:pt x="0" y="0"/>
                </a:moveTo>
                <a:lnTo>
                  <a:pt x="0" y="5334125"/>
                </a:lnTo>
              </a:path>
            </a:pathLst>
          </a:custGeom>
          <a:ln w="12700">
            <a:solidFill>
              <a:srgbClr val="FFFFFF"/>
            </a:solidFill>
          </a:ln>
        </p:spPr>
        <p:txBody>
          <a:bodyPr wrap="square" lIns="0" tIns="0" rIns="0" bIns="0" rtlCol="0"/>
          <a:lstStyle/>
          <a:p>
            <a:endParaRPr/>
          </a:p>
        </p:txBody>
      </p:sp>
      <p:sp>
        <p:nvSpPr>
          <p:cNvPr id="19" name="object 19"/>
          <p:cNvSpPr/>
          <p:nvPr/>
        </p:nvSpPr>
        <p:spPr>
          <a:xfrm>
            <a:off x="269176" y="1412747"/>
            <a:ext cx="8630285" cy="0"/>
          </a:xfrm>
          <a:custGeom>
            <a:avLst/>
            <a:gdLst/>
            <a:ahLst/>
            <a:cxnLst/>
            <a:rect l="l" t="t" r="r" b="b"/>
            <a:pathLst>
              <a:path w="8630285">
                <a:moveTo>
                  <a:pt x="0" y="0"/>
                </a:moveTo>
                <a:lnTo>
                  <a:pt x="8629713" y="0"/>
                </a:lnTo>
              </a:path>
            </a:pathLst>
          </a:custGeom>
          <a:ln w="12700">
            <a:solidFill>
              <a:srgbClr val="FFFFFF"/>
            </a:solidFill>
          </a:ln>
        </p:spPr>
        <p:txBody>
          <a:bodyPr wrap="square" lIns="0" tIns="0" rIns="0" bIns="0" rtlCol="0"/>
          <a:lstStyle/>
          <a:p>
            <a:endParaRPr/>
          </a:p>
        </p:txBody>
      </p:sp>
      <p:sp>
        <p:nvSpPr>
          <p:cNvPr id="20" name="object 20"/>
          <p:cNvSpPr/>
          <p:nvPr/>
        </p:nvSpPr>
        <p:spPr>
          <a:xfrm>
            <a:off x="269176" y="6721475"/>
            <a:ext cx="8630285" cy="0"/>
          </a:xfrm>
          <a:custGeom>
            <a:avLst/>
            <a:gdLst/>
            <a:ahLst/>
            <a:cxnLst/>
            <a:rect l="l" t="t" r="r" b="b"/>
            <a:pathLst>
              <a:path w="8630285">
                <a:moveTo>
                  <a:pt x="0" y="0"/>
                </a:moveTo>
                <a:lnTo>
                  <a:pt x="8629713" y="0"/>
                </a:lnTo>
              </a:path>
            </a:pathLst>
          </a:custGeom>
          <a:ln w="38100">
            <a:solidFill>
              <a:srgbClr val="FFFFFF"/>
            </a:solidFill>
          </a:ln>
        </p:spPr>
        <p:txBody>
          <a:bodyPr wrap="square" lIns="0" tIns="0" rIns="0" bIns="0" rtlCol="0"/>
          <a:lstStyle/>
          <a:p>
            <a:endParaRPr/>
          </a:p>
        </p:txBody>
      </p:sp>
      <p:sp>
        <p:nvSpPr>
          <p:cNvPr id="21" name="object 21"/>
          <p:cNvSpPr txBox="1"/>
          <p:nvPr/>
        </p:nvSpPr>
        <p:spPr>
          <a:xfrm>
            <a:off x="354266" y="1430477"/>
            <a:ext cx="8044180" cy="4784725"/>
          </a:xfrm>
          <a:prstGeom prst="rect">
            <a:avLst/>
          </a:prstGeom>
        </p:spPr>
        <p:txBody>
          <a:bodyPr vert="horz" wrap="square" lIns="0" tIns="12700" rIns="0" bIns="0" rtlCol="0">
            <a:spAutoFit/>
          </a:bodyPr>
          <a:lstStyle/>
          <a:p>
            <a:pPr marL="12700">
              <a:lnSpc>
                <a:spcPct val="100000"/>
              </a:lnSpc>
              <a:spcBef>
                <a:spcPts val="100"/>
              </a:spcBef>
            </a:pPr>
            <a:r>
              <a:rPr sz="1800" u="heavy" spc="-455" dirty="0">
                <a:uFill>
                  <a:solidFill>
                    <a:srgbClr val="000000"/>
                  </a:solidFill>
                </a:uFill>
                <a:latin typeface="Times New Roman"/>
                <a:cs typeface="Times New Roman"/>
              </a:rPr>
              <a:t> </a:t>
            </a:r>
            <a:r>
              <a:rPr sz="1800" b="1" u="heavy" dirty="0">
                <a:uFill>
                  <a:solidFill>
                    <a:srgbClr val="000000"/>
                  </a:solidFill>
                </a:uFill>
                <a:latin typeface="Calibri"/>
                <a:cs typeface="Calibri"/>
              </a:rPr>
              <a:t>En quoi la </a:t>
            </a:r>
            <a:r>
              <a:rPr sz="1800" b="1" u="heavy" spc="-5" dirty="0">
                <a:uFill>
                  <a:solidFill>
                    <a:srgbClr val="000000"/>
                  </a:solidFill>
                </a:uFill>
                <a:latin typeface="Calibri"/>
                <a:cs typeface="Calibri"/>
              </a:rPr>
              <a:t>mission </a:t>
            </a:r>
            <a:r>
              <a:rPr sz="1800" b="1" u="heavy" spc="-10" dirty="0">
                <a:uFill>
                  <a:solidFill>
                    <a:srgbClr val="000000"/>
                  </a:solidFill>
                </a:uFill>
                <a:latin typeface="Calibri"/>
                <a:cs typeface="Calibri"/>
              </a:rPr>
              <a:t>est d’intérêt général </a:t>
            </a:r>
            <a:r>
              <a:rPr sz="1800" b="1" dirty="0">
                <a:latin typeface="Calibri"/>
                <a:cs typeface="Calibri"/>
              </a:rPr>
              <a:t>: </a:t>
            </a:r>
            <a:r>
              <a:rPr sz="1800" b="1" spc="-5" dirty="0">
                <a:latin typeface="Calibri"/>
                <a:cs typeface="Calibri"/>
              </a:rPr>
              <a:t>Affirmer </a:t>
            </a:r>
            <a:r>
              <a:rPr sz="1800" b="1" spc="-15" dirty="0">
                <a:latin typeface="Calibri"/>
                <a:cs typeface="Calibri"/>
              </a:rPr>
              <a:t>l’apport </a:t>
            </a:r>
            <a:r>
              <a:rPr sz="1800" b="1" dirty="0">
                <a:latin typeface="Calibri"/>
                <a:cs typeface="Calibri"/>
              </a:rPr>
              <a:t>de la </a:t>
            </a:r>
            <a:r>
              <a:rPr sz="1800" b="1" spc="-5" dirty="0">
                <a:latin typeface="Calibri"/>
                <a:cs typeface="Calibri"/>
              </a:rPr>
              <a:t>culture </a:t>
            </a:r>
            <a:r>
              <a:rPr sz="1800" b="1" dirty="0">
                <a:latin typeface="Calibri"/>
                <a:cs typeface="Calibri"/>
              </a:rPr>
              <a:t>dans</a:t>
            </a:r>
            <a:r>
              <a:rPr sz="1800" b="1" spc="-165" dirty="0">
                <a:latin typeface="Calibri"/>
                <a:cs typeface="Calibri"/>
              </a:rPr>
              <a:t> </a:t>
            </a:r>
            <a:r>
              <a:rPr sz="1800" b="1" dirty="0">
                <a:latin typeface="Calibri"/>
                <a:cs typeface="Calibri"/>
              </a:rPr>
              <a:t>la</a:t>
            </a:r>
            <a:endParaRPr sz="1800">
              <a:latin typeface="Calibri"/>
              <a:cs typeface="Calibri"/>
            </a:endParaRPr>
          </a:p>
          <a:p>
            <a:pPr marL="12700">
              <a:lnSpc>
                <a:spcPct val="100000"/>
              </a:lnSpc>
              <a:spcBef>
                <a:spcPts val="5"/>
              </a:spcBef>
            </a:pPr>
            <a:r>
              <a:rPr sz="1800" b="1" spc="-5" dirty="0">
                <a:latin typeface="Calibri"/>
                <a:cs typeface="Calibri"/>
              </a:rPr>
              <a:t>formation </a:t>
            </a:r>
            <a:r>
              <a:rPr sz="1800" b="1" dirty="0">
                <a:latin typeface="Calibri"/>
                <a:cs typeface="Calibri"/>
              </a:rPr>
              <a:t>de</a:t>
            </a:r>
            <a:r>
              <a:rPr sz="1800" b="1" spc="-40" dirty="0">
                <a:latin typeface="Calibri"/>
                <a:cs typeface="Calibri"/>
              </a:rPr>
              <a:t> </a:t>
            </a:r>
            <a:r>
              <a:rPr sz="1800" b="1" spc="-20" dirty="0">
                <a:latin typeface="Calibri"/>
                <a:cs typeface="Calibri"/>
              </a:rPr>
              <a:t>l’élève</a:t>
            </a:r>
            <a:endParaRPr sz="1800">
              <a:latin typeface="Calibri"/>
              <a:cs typeface="Calibri"/>
            </a:endParaRPr>
          </a:p>
          <a:p>
            <a:pPr>
              <a:lnSpc>
                <a:spcPct val="100000"/>
              </a:lnSpc>
              <a:spcBef>
                <a:spcPts val="30"/>
              </a:spcBef>
            </a:pPr>
            <a:endParaRPr sz="1850">
              <a:latin typeface="Times New Roman"/>
              <a:cs typeface="Times New Roman"/>
            </a:endParaRPr>
          </a:p>
          <a:p>
            <a:pPr marL="12700">
              <a:lnSpc>
                <a:spcPct val="100000"/>
              </a:lnSpc>
            </a:pPr>
            <a:r>
              <a:rPr sz="1800" b="1" u="heavy" spc="-5" dirty="0">
                <a:uFill>
                  <a:solidFill>
                    <a:srgbClr val="000000"/>
                  </a:solidFill>
                </a:uFill>
                <a:latin typeface="Calibri"/>
                <a:cs typeface="Calibri"/>
              </a:rPr>
              <a:t>Objectif</a:t>
            </a:r>
            <a:r>
              <a:rPr sz="1800" b="1" spc="-5" dirty="0">
                <a:latin typeface="Calibri"/>
                <a:cs typeface="Calibri"/>
              </a:rPr>
              <a:t> </a:t>
            </a:r>
            <a:r>
              <a:rPr sz="1800" b="1" dirty="0">
                <a:latin typeface="Calibri"/>
                <a:cs typeface="Calibri"/>
              </a:rPr>
              <a:t>: </a:t>
            </a:r>
            <a:r>
              <a:rPr sz="1800" b="1" spc="-5" dirty="0">
                <a:latin typeface="Calibri"/>
                <a:cs typeface="Calibri"/>
              </a:rPr>
              <a:t>Ce projet culturel </a:t>
            </a:r>
            <a:r>
              <a:rPr sz="1800" b="1" dirty="0">
                <a:latin typeface="Calibri"/>
                <a:cs typeface="Calibri"/>
              </a:rPr>
              <a:t>doit </a:t>
            </a:r>
            <a:r>
              <a:rPr sz="1800" b="1" spc="-10" dirty="0">
                <a:latin typeface="Calibri"/>
                <a:cs typeface="Calibri"/>
              </a:rPr>
              <a:t>permettre </a:t>
            </a:r>
            <a:r>
              <a:rPr sz="1800" b="1" spc="-20" dirty="0">
                <a:latin typeface="Calibri"/>
                <a:cs typeface="Calibri"/>
              </a:rPr>
              <a:t>d’ouvrir </a:t>
            </a:r>
            <a:r>
              <a:rPr sz="1800" b="1" spc="-5" dirty="0">
                <a:latin typeface="Calibri"/>
                <a:cs typeface="Calibri"/>
              </a:rPr>
              <a:t>et </a:t>
            </a:r>
            <a:r>
              <a:rPr sz="1800" b="1" dirty="0">
                <a:latin typeface="Calibri"/>
                <a:cs typeface="Calibri"/>
              </a:rPr>
              <a:t>de </a:t>
            </a:r>
            <a:r>
              <a:rPr sz="1800" b="1" spc="-5" dirty="0">
                <a:latin typeface="Calibri"/>
                <a:cs typeface="Calibri"/>
              </a:rPr>
              <a:t>former </a:t>
            </a:r>
            <a:r>
              <a:rPr sz="1800" b="1" spc="-20" dirty="0">
                <a:latin typeface="Calibri"/>
                <a:cs typeface="Calibri"/>
              </a:rPr>
              <a:t>l’esprit </a:t>
            </a:r>
            <a:r>
              <a:rPr sz="1800" b="1" dirty="0">
                <a:latin typeface="Calibri"/>
                <a:cs typeface="Calibri"/>
              </a:rPr>
              <a:t>des </a:t>
            </a:r>
            <a:r>
              <a:rPr sz="1800" b="1" spc="-5" dirty="0">
                <a:latin typeface="Calibri"/>
                <a:cs typeface="Calibri"/>
              </a:rPr>
              <a:t>lycéens</a:t>
            </a:r>
            <a:r>
              <a:rPr sz="1800" b="1" spc="-200" dirty="0">
                <a:latin typeface="Calibri"/>
                <a:cs typeface="Calibri"/>
              </a:rPr>
              <a:t> </a:t>
            </a:r>
            <a:r>
              <a:rPr sz="1800" b="1" dirty="0">
                <a:latin typeface="Calibri"/>
                <a:cs typeface="Calibri"/>
              </a:rPr>
              <a:t>à</a:t>
            </a:r>
            <a:endParaRPr sz="1800">
              <a:latin typeface="Calibri"/>
              <a:cs typeface="Calibri"/>
            </a:endParaRPr>
          </a:p>
          <a:p>
            <a:pPr marL="12700">
              <a:lnSpc>
                <a:spcPct val="100000"/>
              </a:lnSpc>
            </a:pPr>
            <a:r>
              <a:rPr sz="1800" b="1" dirty="0">
                <a:latin typeface="Calibri"/>
                <a:cs typeface="Calibri"/>
              </a:rPr>
              <a:t>la</a:t>
            </a:r>
            <a:r>
              <a:rPr sz="1800" b="1" spc="-5" dirty="0">
                <a:latin typeface="Calibri"/>
                <a:cs typeface="Calibri"/>
              </a:rPr>
              <a:t> culture</a:t>
            </a:r>
            <a:endParaRPr sz="1800">
              <a:latin typeface="Calibri"/>
              <a:cs typeface="Calibri"/>
            </a:endParaRPr>
          </a:p>
          <a:p>
            <a:pPr>
              <a:lnSpc>
                <a:spcPct val="100000"/>
              </a:lnSpc>
              <a:spcBef>
                <a:spcPts val="35"/>
              </a:spcBef>
            </a:pPr>
            <a:endParaRPr sz="1850">
              <a:latin typeface="Times New Roman"/>
              <a:cs typeface="Times New Roman"/>
            </a:endParaRPr>
          </a:p>
          <a:p>
            <a:pPr marL="12700" marR="93980">
              <a:lnSpc>
                <a:spcPct val="100000"/>
              </a:lnSpc>
            </a:pPr>
            <a:r>
              <a:rPr sz="1800" b="1" u="heavy" spc="-15" dirty="0">
                <a:uFill>
                  <a:solidFill>
                    <a:srgbClr val="000000"/>
                  </a:solidFill>
                </a:uFill>
                <a:latin typeface="Calibri"/>
                <a:cs typeface="Calibri"/>
              </a:rPr>
              <a:t>Contexte </a:t>
            </a:r>
            <a:r>
              <a:rPr sz="1800" b="1" u="heavy" dirty="0">
                <a:uFill>
                  <a:solidFill>
                    <a:srgbClr val="000000"/>
                  </a:solidFill>
                </a:uFill>
                <a:latin typeface="Calibri"/>
                <a:cs typeface="Calibri"/>
              </a:rPr>
              <a:t>de la </a:t>
            </a:r>
            <a:r>
              <a:rPr sz="1800" b="1" u="heavy" spc="-5" dirty="0">
                <a:uFill>
                  <a:solidFill>
                    <a:srgbClr val="000000"/>
                  </a:solidFill>
                </a:uFill>
                <a:latin typeface="Calibri"/>
                <a:cs typeface="Calibri"/>
              </a:rPr>
              <a:t>mission</a:t>
            </a:r>
            <a:r>
              <a:rPr sz="1800" b="1" spc="-5" dirty="0">
                <a:latin typeface="Calibri"/>
                <a:cs typeface="Calibri"/>
              </a:rPr>
              <a:t> </a:t>
            </a:r>
            <a:r>
              <a:rPr sz="1800" b="1" dirty="0">
                <a:latin typeface="Calibri"/>
                <a:cs typeface="Calibri"/>
              </a:rPr>
              <a:t>: </a:t>
            </a:r>
            <a:r>
              <a:rPr sz="1800" b="1" spc="-15" dirty="0">
                <a:latin typeface="Calibri"/>
                <a:cs typeface="Calibri"/>
              </a:rPr>
              <a:t>Cette </a:t>
            </a:r>
            <a:r>
              <a:rPr sz="1800" b="1" spc="-5" dirty="0">
                <a:latin typeface="Calibri"/>
                <a:cs typeface="Calibri"/>
              </a:rPr>
              <a:t>mission </a:t>
            </a:r>
            <a:r>
              <a:rPr sz="1800" b="1" dirty="0">
                <a:latin typeface="Calibri"/>
                <a:cs typeface="Calibri"/>
              </a:rPr>
              <a:t>doit se </a:t>
            </a:r>
            <a:r>
              <a:rPr sz="1800" b="1" spc="-10" dirty="0">
                <a:latin typeface="Calibri"/>
                <a:cs typeface="Calibri"/>
              </a:rPr>
              <a:t>développer </a:t>
            </a:r>
            <a:r>
              <a:rPr sz="1800" b="1" spc="-5" dirty="0">
                <a:latin typeface="Calibri"/>
                <a:cs typeface="Calibri"/>
              </a:rPr>
              <a:t>autour </a:t>
            </a:r>
            <a:r>
              <a:rPr sz="1800" b="1" dirty="0">
                <a:latin typeface="Calibri"/>
                <a:cs typeface="Calibri"/>
              </a:rPr>
              <a:t>du </a:t>
            </a:r>
            <a:r>
              <a:rPr sz="1800" b="1" spc="-5" dirty="0">
                <a:latin typeface="Calibri"/>
                <a:cs typeface="Calibri"/>
              </a:rPr>
              <a:t>CDI, et </a:t>
            </a:r>
            <a:r>
              <a:rPr sz="1800" b="1" dirty="0">
                <a:latin typeface="Calibri"/>
                <a:cs typeface="Calibri"/>
              </a:rPr>
              <a:t>du </a:t>
            </a:r>
            <a:r>
              <a:rPr sz="1800" b="1" spc="-5" dirty="0">
                <a:latin typeface="Calibri"/>
                <a:cs typeface="Calibri"/>
              </a:rPr>
              <a:t>Club  </a:t>
            </a:r>
            <a:r>
              <a:rPr sz="1800" b="1" spc="-10" dirty="0">
                <a:latin typeface="Calibri"/>
                <a:cs typeface="Calibri"/>
              </a:rPr>
              <a:t>Culture créé </a:t>
            </a:r>
            <a:r>
              <a:rPr sz="1800" b="1" dirty="0">
                <a:latin typeface="Calibri"/>
                <a:cs typeface="Calibri"/>
              </a:rPr>
              <a:t>pour les</a:t>
            </a:r>
            <a:r>
              <a:rPr sz="1800" b="1" spc="-60" dirty="0">
                <a:latin typeface="Calibri"/>
                <a:cs typeface="Calibri"/>
              </a:rPr>
              <a:t> </a:t>
            </a:r>
            <a:r>
              <a:rPr sz="1800" b="1" spc="-5" dirty="0">
                <a:latin typeface="Calibri"/>
                <a:cs typeface="Calibri"/>
              </a:rPr>
              <a:t>lycées</a:t>
            </a:r>
            <a:endParaRPr sz="1800">
              <a:latin typeface="Calibri"/>
              <a:cs typeface="Calibri"/>
            </a:endParaRPr>
          </a:p>
          <a:p>
            <a:pPr>
              <a:lnSpc>
                <a:spcPct val="100000"/>
              </a:lnSpc>
              <a:spcBef>
                <a:spcPts val="35"/>
              </a:spcBef>
            </a:pPr>
            <a:endParaRPr sz="1850">
              <a:latin typeface="Times New Roman"/>
              <a:cs typeface="Times New Roman"/>
            </a:endParaRPr>
          </a:p>
          <a:p>
            <a:pPr marL="12700">
              <a:lnSpc>
                <a:spcPct val="100000"/>
              </a:lnSpc>
            </a:pPr>
            <a:r>
              <a:rPr sz="1800" b="1" u="heavy" spc="-5" dirty="0">
                <a:uFill>
                  <a:solidFill>
                    <a:srgbClr val="000000"/>
                  </a:solidFill>
                </a:uFill>
                <a:latin typeface="Calibri"/>
                <a:cs typeface="Calibri"/>
              </a:rPr>
              <a:t>Description </a:t>
            </a:r>
            <a:r>
              <a:rPr sz="1800" b="1" u="heavy" dirty="0">
                <a:uFill>
                  <a:solidFill>
                    <a:srgbClr val="000000"/>
                  </a:solidFill>
                </a:uFill>
                <a:latin typeface="Calibri"/>
                <a:cs typeface="Calibri"/>
              </a:rPr>
              <a:t>de la </a:t>
            </a:r>
            <a:r>
              <a:rPr sz="1800" b="1" u="heavy" spc="-5" dirty="0">
                <a:uFill>
                  <a:solidFill>
                    <a:srgbClr val="000000"/>
                  </a:solidFill>
                </a:uFill>
                <a:latin typeface="Calibri"/>
                <a:cs typeface="Calibri"/>
              </a:rPr>
              <a:t>mission</a:t>
            </a:r>
            <a:r>
              <a:rPr sz="1800" b="1" spc="-5" dirty="0">
                <a:latin typeface="Calibri"/>
                <a:cs typeface="Calibri"/>
              </a:rPr>
              <a:t> </a:t>
            </a:r>
            <a:r>
              <a:rPr sz="1800" b="1" dirty="0">
                <a:latin typeface="Calibri"/>
                <a:cs typeface="Calibri"/>
              </a:rPr>
              <a:t>: Accompagner les </a:t>
            </a:r>
            <a:r>
              <a:rPr sz="1800" b="1" spc="-10" dirty="0">
                <a:latin typeface="Calibri"/>
                <a:cs typeface="Calibri"/>
              </a:rPr>
              <a:t>professeurs </a:t>
            </a:r>
            <a:r>
              <a:rPr sz="1800" b="1" dirty="0">
                <a:latin typeface="Calibri"/>
                <a:cs typeface="Calibri"/>
              </a:rPr>
              <a:t>sur les </a:t>
            </a:r>
            <a:r>
              <a:rPr sz="1800" b="1" spc="-5" dirty="0">
                <a:latin typeface="Calibri"/>
                <a:cs typeface="Calibri"/>
              </a:rPr>
              <a:t>tâches</a:t>
            </a:r>
            <a:r>
              <a:rPr sz="1800" b="1" spc="-160" dirty="0">
                <a:latin typeface="Calibri"/>
                <a:cs typeface="Calibri"/>
              </a:rPr>
              <a:t> </a:t>
            </a:r>
            <a:r>
              <a:rPr sz="1800" b="1" spc="-10" dirty="0">
                <a:latin typeface="Calibri"/>
                <a:cs typeface="Calibri"/>
              </a:rPr>
              <a:t>suivantes</a:t>
            </a:r>
            <a:endParaRPr sz="1800">
              <a:latin typeface="Calibri"/>
              <a:cs typeface="Calibri"/>
            </a:endParaRPr>
          </a:p>
          <a:p>
            <a:pPr>
              <a:lnSpc>
                <a:spcPct val="100000"/>
              </a:lnSpc>
              <a:spcBef>
                <a:spcPts val="35"/>
              </a:spcBef>
            </a:pPr>
            <a:endParaRPr sz="1850">
              <a:latin typeface="Times New Roman"/>
              <a:cs typeface="Times New Roman"/>
            </a:endParaRPr>
          </a:p>
          <a:p>
            <a:pPr marL="12700">
              <a:lnSpc>
                <a:spcPct val="100000"/>
              </a:lnSpc>
            </a:pPr>
            <a:r>
              <a:rPr sz="1800" b="1" u="heavy" spc="-25" dirty="0">
                <a:uFill>
                  <a:solidFill>
                    <a:srgbClr val="000000"/>
                  </a:solidFill>
                </a:uFill>
                <a:latin typeface="Calibri"/>
                <a:cs typeface="Calibri"/>
              </a:rPr>
              <a:t>Taches </a:t>
            </a:r>
            <a:r>
              <a:rPr sz="1800" b="1" u="heavy" spc="-10" dirty="0">
                <a:uFill>
                  <a:solidFill>
                    <a:srgbClr val="000000"/>
                  </a:solidFill>
                </a:uFill>
                <a:latin typeface="Calibri"/>
                <a:cs typeface="Calibri"/>
              </a:rPr>
              <a:t>Précises</a:t>
            </a:r>
            <a:r>
              <a:rPr sz="1800" b="1" u="heavy" spc="-20" dirty="0">
                <a:uFill>
                  <a:solidFill>
                    <a:srgbClr val="000000"/>
                  </a:solidFill>
                </a:uFill>
                <a:latin typeface="Calibri"/>
                <a:cs typeface="Calibri"/>
              </a:rPr>
              <a:t> </a:t>
            </a:r>
            <a:r>
              <a:rPr sz="1800" b="1" dirty="0">
                <a:latin typeface="Calibri"/>
                <a:cs typeface="Calibri"/>
              </a:rPr>
              <a:t>:</a:t>
            </a:r>
            <a:endParaRPr sz="1800">
              <a:latin typeface="Calibri"/>
              <a:cs typeface="Calibri"/>
            </a:endParaRPr>
          </a:p>
          <a:p>
            <a:pPr marL="299085" indent="-286385">
              <a:lnSpc>
                <a:spcPct val="100000"/>
              </a:lnSpc>
              <a:spcBef>
                <a:spcPts val="20"/>
              </a:spcBef>
              <a:buFont typeface="Arial"/>
              <a:buChar char="•"/>
              <a:tabLst>
                <a:tab pos="299085" algn="l"/>
                <a:tab pos="299720" algn="l"/>
              </a:tabLst>
            </a:pPr>
            <a:r>
              <a:rPr sz="1600" b="1" spc="-10" dirty="0">
                <a:latin typeface="Calibri"/>
                <a:cs typeface="Calibri"/>
              </a:rPr>
              <a:t>Préparer </a:t>
            </a:r>
            <a:r>
              <a:rPr sz="1600" b="1" spc="-15" dirty="0">
                <a:latin typeface="Calibri"/>
                <a:cs typeface="Calibri"/>
              </a:rPr>
              <a:t>avec </a:t>
            </a:r>
            <a:r>
              <a:rPr sz="1600" b="1" spc="-5" dirty="0">
                <a:latin typeface="Calibri"/>
                <a:cs typeface="Calibri"/>
              </a:rPr>
              <a:t>les </a:t>
            </a:r>
            <a:r>
              <a:rPr sz="1600" b="1" spc="-15" dirty="0">
                <a:latin typeface="Calibri"/>
                <a:cs typeface="Calibri"/>
              </a:rPr>
              <a:t>professeurs </a:t>
            </a:r>
            <a:r>
              <a:rPr sz="1600" b="1" spc="-5" dirty="0">
                <a:latin typeface="Calibri"/>
                <a:cs typeface="Calibri"/>
              </a:rPr>
              <a:t>les sorties du « </a:t>
            </a:r>
            <a:r>
              <a:rPr sz="1600" b="1" spc="-10" dirty="0">
                <a:latin typeface="Calibri"/>
                <a:cs typeface="Calibri"/>
              </a:rPr>
              <a:t>Club culture </a:t>
            </a:r>
            <a:r>
              <a:rPr sz="1600" b="1" spc="-5" dirty="0">
                <a:latin typeface="Calibri"/>
                <a:cs typeface="Calibri"/>
              </a:rPr>
              <a:t>», (Expositions </a:t>
            </a:r>
            <a:r>
              <a:rPr sz="1600" b="1" spc="-10" dirty="0">
                <a:latin typeface="Calibri"/>
                <a:cs typeface="Calibri"/>
              </a:rPr>
              <a:t>et</a:t>
            </a:r>
            <a:r>
              <a:rPr sz="1600" b="1" spc="260" dirty="0">
                <a:latin typeface="Calibri"/>
                <a:cs typeface="Calibri"/>
              </a:rPr>
              <a:t> </a:t>
            </a:r>
            <a:r>
              <a:rPr sz="1600" b="1" spc="-10" dirty="0">
                <a:latin typeface="Calibri"/>
                <a:cs typeface="Calibri"/>
              </a:rPr>
              <a:t>Théâtre)</a:t>
            </a:r>
            <a:endParaRPr sz="1600">
              <a:latin typeface="Calibri"/>
              <a:cs typeface="Calibri"/>
            </a:endParaRPr>
          </a:p>
          <a:p>
            <a:pPr marL="299085" indent="-286385">
              <a:lnSpc>
                <a:spcPct val="100000"/>
              </a:lnSpc>
              <a:buFont typeface="Arial"/>
              <a:buChar char="•"/>
              <a:tabLst>
                <a:tab pos="299085" algn="l"/>
                <a:tab pos="299720" algn="l"/>
              </a:tabLst>
            </a:pPr>
            <a:r>
              <a:rPr sz="1600" b="1" spc="-10" dirty="0">
                <a:latin typeface="Calibri"/>
                <a:cs typeface="Calibri"/>
              </a:rPr>
              <a:t>Organiser des </a:t>
            </a:r>
            <a:r>
              <a:rPr sz="1600" b="1" spc="-5" dirty="0">
                <a:latin typeface="Calibri"/>
                <a:cs typeface="Calibri"/>
              </a:rPr>
              <a:t>séances </a:t>
            </a:r>
            <a:r>
              <a:rPr sz="1600" b="1" spc="-10" dirty="0">
                <a:latin typeface="Calibri"/>
                <a:cs typeface="Calibri"/>
              </a:rPr>
              <a:t>cinéma </a:t>
            </a:r>
            <a:r>
              <a:rPr sz="1600" b="1" spc="-5" dirty="0">
                <a:latin typeface="Calibri"/>
                <a:cs typeface="Calibri"/>
              </a:rPr>
              <a:t>« Les classiques du cinéma</a:t>
            </a:r>
            <a:r>
              <a:rPr sz="1600" b="1" spc="125" dirty="0">
                <a:latin typeface="Calibri"/>
                <a:cs typeface="Calibri"/>
              </a:rPr>
              <a:t> </a:t>
            </a:r>
            <a:r>
              <a:rPr sz="1600" b="1" spc="-5" dirty="0">
                <a:latin typeface="Calibri"/>
                <a:cs typeface="Calibri"/>
              </a:rPr>
              <a:t>»</a:t>
            </a:r>
            <a:endParaRPr sz="1600">
              <a:latin typeface="Calibri"/>
              <a:cs typeface="Calibri"/>
            </a:endParaRPr>
          </a:p>
          <a:p>
            <a:pPr marL="299085" indent="-286385">
              <a:lnSpc>
                <a:spcPct val="100000"/>
              </a:lnSpc>
              <a:buFont typeface="Arial"/>
              <a:buChar char="•"/>
              <a:tabLst>
                <a:tab pos="299085" algn="l"/>
                <a:tab pos="299720" algn="l"/>
              </a:tabLst>
            </a:pPr>
            <a:r>
              <a:rPr sz="1600" b="1" spc="-10" dirty="0">
                <a:latin typeface="Calibri"/>
                <a:cs typeface="Calibri"/>
              </a:rPr>
              <a:t>Co-organiser </a:t>
            </a:r>
            <a:r>
              <a:rPr sz="1600" b="1" spc="-5" dirty="0">
                <a:latin typeface="Calibri"/>
                <a:cs typeface="Calibri"/>
              </a:rPr>
              <a:t>la </a:t>
            </a:r>
            <a:r>
              <a:rPr sz="1600" b="1" spc="-10" dirty="0">
                <a:latin typeface="Calibri"/>
                <a:cs typeface="Calibri"/>
              </a:rPr>
              <a:t>facilité </a:t>
            </a:r>
            <a:r>
              <a:rPr sz="1600" b="1" spc="-20" dirty="0">
                <a:latin typeface="Calibri"/>
                <a:cs typeface="Calibri"/>
              </a:rPr>
              <a:t>d’accès </a:t>
            </a:r>
            <a:r>
              <a:rPr sz="1600" b="1" spc="-10" dirty="0">
                <a:latin typeface="Calibri"/>
                <a:cs typeface="Calibri"/>
              </a:rPr>
              <a:t>du CDI </a:t>
            </a:r>
            <a:r>
              <a:rPr sz="1600" b="1" spc="-5" dirty="0">
                <a:latin typeface="Calibri"/>
                <a:cs typeface="Calibri"/>
              </a:rPr>
              <a:t>en </a:t>
            </a:r>
            <a:r>
              <a:rPr sz="1600" b="1" spc="-10" dirty="0">
                <a:latin typeface="Calibri"/>
                <a:cs typeface="Calibri"/>
              </a:rPr>
              <a:t>impliquant </a:t>
            </a:r>
            <a:r>
              <a:rPr sz="1600" b="1" spc="-5" dirty="0">
                <a:latin typeface="Calibri"/>
                <a:cs typeface="Calibri"/>
              </a:rPr>
              <a:t>les </a:t>
            </a:r>
            <a:r>
              <a:rPr sz="1600" b="1" spc="-10" dirty="0">
                <a:latin typeface="Calibri"/>
                <a:cs typeface="Calibri"/>
              </a:rPr>
              <a:t>parents, bénévoles, et jeunes</a:t>
            </a:r>
            <a:r>
              <a:rPr sz="1600" b="1" spc="229" dirty="0">
                <a:latin typeface="Calibri"/>
                <a:cs typeface="Calibri"/>
              </a:rPr>
              <a:t> </a:t>
            </a:r>
            <a:r>
              <a:rPr sz="1600" b="1" spc="-10" dirty="0">
                <a:latin typeface="Calibri"/>
                <a:cs typeface="Calibri"/>
              </a:rPr>
              <a:t>….</a:t>
            </a:r>
            <a:endParaRPr sz="1600">
              <a:latin typeface="Calibri"/>
              <a:cs typeface="Calibri"/>
            </a:endParaRPr>
          </a:p>
          <a:p>
            <a:pPr marL="299085" marR="260985" indent="-286385">
              <a:lnSpc>
                <a:spcPct val="100000"/>
              </a:lnSpc>
              <a:buFont typeface="Arial"/>
              <a:buChar char="•"/>
              <a:tabLst>
                <a:tab pos="299085" algn="l"/>
                <a:tab pos="299720" algn="l"/>
              </a:tabLst>
            </a:pPr>
            <a:r>
              <a:rPr sz="1600" b="1" spc="-10" dirty="0">
                <a:latin typeface="Calibri"/>
                <a:cs typeface="Calibri"/>
              </a:rPr>
              <a:t>Communiquer sur </a:t>
            </a:r>
            <a:r>
              <a:rPr sz="1600" b="1" spc="-25" dirty="0">
                <a:latin typeface="Calibri"/>
                <a:cs typeface="Calibri"/>
              </a:rPr>
              <a:t>l’offre </a:t>
            </a:r>
            <a:r>
              <a:rPr sz="1600" b="1" spc="-5" dirty="0">
                <a:latin typeface="Calibri"/>
                <a:cs typeface="Calibri"/>
              </a:rPr>
              <a:t>culturelle en </a:t>
            </a:r>
            <a:r>
              <a:rPr sz="1600" b="1" spc="-10" dirty="0">
                <a:latin typeface="Calibri"/>
                <a:cs typeface="Calibri"/>
              </a:rPr>
              <a:t>proposant </a:t>
            </a:r>
            <a:r>
              <a:rPr sz="1600" b="1" spc="-5" dirty="0">
                <a:latin typeface="Calibri"/>
                <a:cs typeface="Calibri"/>
              </a:rPr>
              <a:t>un </a:t>
            </a:r>
            <a:r>
              <a:rPr sz="1600" b="1" spc="-10" dirty="0">
                <a:latin typeface="Calibri"/>
                <a:cs typeface="Calibri"/>
              </a:rPr>
              <a:t>agenda </a:t>
            </a:r>
            <a:r>
              <a:rPr sz="1600" b="1" spc="-20" dirty="0">
                <a:latin typeface="Calibri"/>
                <a:cs typeface="Calibri"/>
              </a:rPr>
              <a:t>s’adressant </a:t>
            </a:r>
            <a:r>
              <a:rPr sz="1600" b="1" spc="-5" dirty="0">
                <a:latin typeface="Calibri"/>
                <a:cs typeface="Calibri"/>
              </a:rPr>
              <a:t>aux </a:t>
            </a:r>
            <a:r>
              <a:rPr sz="1600" b="1" spc="-10" dirty="0">
                <a:latin typeface="Calibri"/>
                <a:cs typeface="Calibri"/>
              </a:rPr>
              <a:t>élèves et </a:t>
            </a:r>
            <a:r>
              <a:rPr sz="1600" b="1" spc="-5" dirty="0">
                <a:latin typeface="Calibri"/>
                <a:cs typeface="Calibri"/>
              </a:rPr>
              <a:t>aux  </a:t>
            </a:r>
            <a:r>
              <a:rPr sz="1600" b="1" spc="-10" dirty="0">
                <a:latin typeface="Calibri"/>
                <a:cs typeface="Calibri"/>
              </a:rPr>
              <a:t>personnels</a:t>
            </a:r>
            <a:r>
              <a:rPr sz="1600" b="1" spc="25" dirty="0">
                <a:latin typeface="Calibri"/>
                <a:cs typeface="Calibri"/>
              </a:rPr>
              <a:t> </a:t>
            </a:r>
            <a:r>
              <a:rPr sz="1600" b="1" spc="-5" dirty="0">
                <a:latin typeface="Calibri"/>
                <a:cs typeface="Calibri"/>
              </a:rPr>
              <a:t>….</a:t>
            </a:r>
            <a:endParaRPr sz="1600">
              <a:latin typeface="Calibri"/>
              <a:cs typeface="Calibri"/>
            </a:endParaRPr>
          </a:p>
          <a:p>
            <a:pPr marL="299085" indent="-286385">
              <a:lnSpc>
                <a:spcPct val="100000"/>
              </a:lnSpc>
              <a:buFont typeface="Arial"/>
              <a:buChar char="•"/>
              <a:tabLst>
                <a:tab pos="299085" algn="l"/>
                <a:tab pos="299720" algn="l"/>
              </a:tabLst>
            </a:pPr>
            <a:r>
              <a:rPr sz="1600" b="1" spc="-10" dirty="0">
                <a:latin typeface="Calibri"/>
                <a:cs typeface="Calibri"/>
              </a:rPr>
              <a:t>Communiquer </a:t>
            </a:r>
            <a:r>
              <a:rPr sz="1600" b="1" spc="-15" dirty="0">
                <a:latin typeface="Calibri"/>
                <a:cs typeface="Calibri"/>
              </a:rPr>
              <a:t>systématiquement </a:t>
            </a:r>
            <a:r>
              <a:rPr sz="1600" b="1" spc="-5" dirty="0">
                <a:latin typeface="Calibri"/>
                <a:cs typeface="Calibri"/>
              </a:rPr>
              <a:t>à chaque </a:t>
            </a:r>
            <a:r>
              <a:rPr sz="1600" b="1" spc="-15" dirty="0">
                <a:latin typeface="Calibri"/>
                <a:cs typeface="Calibri"/>
              </a:rPr>
              <a:t>événement </a:t>
            </a:r>
            <a:r>
              <a:rPr sz="1600" b="1" spc="-10" dirty="0">
                <a:latin typeface="Calibri"/>
                <a:cs typeface="Calibri"/>
              </a:rPr>
              <a:t>culturel organisé </a:t>
            </a:r>
            <a:r>
              <a:rPr sz="1600" b="1" spc="-5" dirty="0">
                <a:latin typeface="Calibri"/>
                <a:cs typeface="Calibri"/>
              </a:rPr>
              <a:t>en</a:t>
            </a:r>
            <a:r>
              <a:rPr sz="1600" b="1" spc="210" dirty="0">
                <a:latin typeface="Calibri"/>
                <a:cs typeface="Calibri"/>
              </a:rPr>
              <a:t> </a:t>
            </a:r>
            <a:r>
              <a:rPr sz="1600" b="1" spc="-15" dirty="0">
                <a:latin typeface="Calibri"/>
                <a:cs typeface="Calibri"/>
              </a:rPr>
              <a:t>interne</a:t>
            </a:r>
            <a:endParaRPr sz="1600">
              <a:latin typeface="Calibri"/>
              <a:cs typeface="Calibri"/>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99160" y="117347"/>
            <a:ext cx="7417434" cy="460375"/>
          </a:xfrm>
          <a:prstGeom prst="rect">
            <a:avLst/>
          </a:prstGeom>
          <a:solidFill>
            <a:srgbClr val="00A9C2"/>
          </a:solidFill>
          <a:ln w="9144">
            <a:solidFill>
              <a:srgbClr val="92D050"/>
            </a:solidFill>
          </a:ln>
        </p:spPr>
        <p:txBody>
          <a:bodyPr vert="horz" wrap="square" lIns="0" tIns="25400" rIns="0" bIns="0" rtlCol="0">
            <a:spAutoFit/>
          </a:bodyPr>
          <a:lstStyle/>
          <a:p>
            <a:pPr marL="2146935">
              <a:lnSpc>
                <a:spcPct val="100000"/>
              </a:lnSpc>
              <a:spcBef>
                <a:spcPts val="200"/>
              </a:spcBef>
            </a:pPr>
            <a:r>
              <a:rPr dirty="0"/>
              <a:t>AXE</a:t>
            </a:r>
            <a:r>
              <a:rPr spc="-5" dirty="0"/>
              <a:t> 3-ENVIRONNEMENT</a:t>
            </a:r>
          </a:p>
        </p:txBody>
      </p:sp>
      <p:sp>
        <p:nvSpPr>
          <p:cNvPr id="3" name="object 3"/>
          <p:cNvSpPr/>
          <p:nvPr/>
        </p:nvSpPr>
        <p:spPr>
          <a:xfrm>
            <a:off x="377240" y="911225"/>
            <a:ext cx="8659317" cy="2944368"/>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2274951" y="904875"/>
            <a:ext cx="0" cy="2969895"/>
          </a:xfrm>
          <a:custGeom>
            <a:avLst/>
            <a:gdLst/>
            <a:ahLst/>
            <a:cxnLst/>
            <a:rect l="l" t="t" r="r" b="b"/>
            <a:pathLst>
              <a:path h="2969895">
                <a:moveTo>
                  <a:pt x="0" y="0"/>
                </a:moveTo>
                <a:lnTo>
                  <a:pt x="0" y="2969768"/>
                </a:lnTo>
              </a:path>
            </a:pathLst>
          </a:custGeom>
          <a:ln w="12700">
            <a:solidFill>
              <a:srgbClr val="FFFFFF"/>
            </a:solidFill>
          </a:ln>
        </p:spPr>
        <p:txBody>
          <a:bodyPr wrap="square" lIns="0" tIns="0" rIns="0" bIns="0" rtlCol="0"/>
          <a:lstStyle/>
          <a:p>
            <a:endParaRPr/>
          </a:p>
        </p:txBody>
      </p:sp>
      <p:sp>
        <p:nvSpPr>
          <p:cNvPr id="5" name="object 5"/>
          <p:cNvSpPr/>
          <p:nvPr/>
        </p:nvSpPr>
        <p:spPr>
          <a:xfrm>
            <a:off x="377240" y="904875"/>
            <a:ext cx="0" cy="2969895"/>
          </a:xfrm>
          <a:custGeom>
            <a:avLst/>
            <a:gdLst/>
            <a:ahLst/>
            <a:cxnLst/>
            <a:rect l="l" t="t" r="r" b="b"/>
            <a:pathLst>
              <a:path h="2969895">
                <a:moveTo>
                  <a:pt x="0" y="0"/>
                </a:moveTo>
                <a:lnTo>
                  <a:pt x="0" y="2969768"/>
                </a:lnTo>
              </a:path>
            </a:pathLst>
          </a:custGeom>
          <a:ln w="12700">
            <a:solidFill>
              <a:srgbClr val="FFFFFF"/>
            </a:solidFill>
          </a:ln>
        </p:spPr>
        <p:txBody>
          <a:bodyPr wrap="square" lIns="0" tIns="0" rIns="0" bIns="0" rtlCol="0"/>
          <a:lstStyle/>
          <a:p>
            <a:endParaRPr/>
          </a:p>
        </p:txBody>
      </p:sp>
      <p:sp>
        <p:nvSpPr>
          <p:cNvPr id="6" name="object 6"/>
          <p:cNvSpPr/>
          <p:nvPr/>
        </p:nvSpPr>
        <p:spPr>
          <a:xfrm>
            <a:off x="9036557" y="904875"/>
            <a:ext cx="0" cy="2969895"/>
          </a:xfrm>
          <a:custGeom>
            <a:avLst/>
            <a:gdLst/>
            <a:ahLst/>
            <a:cxnLst/>
            <a:rect l="l" t="t" r="r" b="b"/>
            <a:pathLst>
              <a:path h="2969895">
                <a:moveTo>
                  <a:pt x="0" y="0"/>
                </a:moveTo>
                <a:lnTo>
                  <a:pt x="0" y="2969768"/>
                </a:lnTo>
              </a:path>
            </a:pathLst>
          </a:custGeom>
          <a:ln w="12700">
            <a:solidFill>
              <a:srgbClr val="FFFFFF"/>
            </a:solidFill>
          </a:ln>
        </p:spPr>
        <p:txBody>
          <a:bodyPr wrap="square" lIns="0" tIns="0" rIns="0" bIns="0" rtlCol="0"/>
          <a:lstStyle/>
          <a:p>
            <a:endParaRPr/>
          </a:p>
        </p:txBody>
      </p:sp>
      <p:sp>
        <p:nvSpPr>
          <p:cNvPr id="7" name="object 7"/>
          <p:cNvSpPr/>
          <p:nvPr/>
        </p:nvSpPr>
        <p:spPr>
          <a:xfrm>
            <a:off x="370890" y="911225"/>
            <a:ext cx="8672195" cy="0"/>
          </a:xfrm>
          <a:custGeom>
            <a:avLst/>
            <a:gdLst/>
            <a:ahLst/>
            <a:cxnLst/>
            <a:rect l="l" t="t" r="r" b="b"/>
            <a:pathLst>
              <a:path w="8672195">
                <a:moveTo>
                  <a:pt x="0" y="0"/>
                </a:moveTo>
                <a:lnTo>
                  <a:pt x="8672017" y="0"/>
                </a:lnTo>
              </a:path>
            </a:pathLst>
          </a:custGeom>
          <a:ln w="12700">
            <a:solidFill>
              <a:srgbClr val="FFFFFF"/>
            </a:solidFill>
          </a:ln>
        </p:spPr>
        <p:txBody>
          <a:bodyPr wrap="square" lIns="0" tIns="0" rIns="0" bIns="0" rtlCol="0"/>
          <a:lstStyle/>
          <a:p>
            <a:endParaRPr/>
          </a:p>
        </p:txBody>
      </p:sp>
      <p:sp>
        <p:nvSpPr>
          <p:cNvPr id="8" name="object 8"/>
          <p:cNvSpPr/>
          <p:nvPr/>
        </p:nvSpPr>
        <p:spPr>
          <a:xfrm>
            <a:off x="370890" y="3855592"/>
            <a:ext cx="8672195" cy="0"/>
          </a:xfrm>
          <a:custGeom>
            <a:avLst/>
            <a:gdLst/>
            <a:ahLst/>
            <a:cxnLst/>
            <a:rect l="l" t="t" r="r" b="b"/>
            <a:pathLst>
              <a:path w="8672195">
                <a:moveTo>
                  <a:pt x="0" y="0"/>
                </a:moveTo>
                <a:lnTo>
                  <a:pt x="8672017" y="0"/>
                </a:lnTo>
              </a:path>
            </a:pathLst>
          </a:custGeom>
          <a:ln w="38100">
            <a:solidFill>
              <a:srgbClr val="FFFFFF"/>
            </a:solidFill>
          </a:ln>
        </p:spPr>
        <p:txBody>
          <a:bodyPr wrap="square" lIns="0" tIns="0" rIns="0" bIns="0" rtlCol="0"/>
          <a:lstStyle/>
          <a:p>
            <a:endParaRPr/>
          </a:p>
        </p:txBody>
      </p:sp>
      <p:sp>
        <p:nvSpPr>
          <p:cNvPr id="9" name="object 9"/>
          <p:cNvSpPr txBox="1"/>
          <p:nvPr/>
        </p:nvSpPr>
        <p:spPr>
          <a:xfrm>
            <a:off x="521614" y="1905590"/>
            <a:ext cx="1609090" cy="868044"/>
          </a:xfrm>
          <a:prstGeom prst="rect">
            <a:avLst/>
          </a:prstGeom>
        </p:spPr>
        <p:txBody>
          <a:bodyPr vert="horz" wrap="square" lIns="0" tIns="67945" rIns="0" bIns="0" rtlCol="0">
            <a:spAutoFit/>
          </a:bodyPr>
          <a:lstStyle/>
          <a:p>
            <a:pPr algn="ctr">
              <a:lnSpc>
                <a:spcPct val="100000"/>
              </a:lnSpc>
              <a:spcBef>
                <a:spcPts val="535"/>
              </a:spcBef>
            </a:pPr>
            <a:r>
              <a:rPr sz="2400" b="1" spc="-10" dirty="0">
                <a:latin typeface="Calibri"/>
                <a:cs typeface="Calibri"/>
              </a:rPr>
              <a:t>Exemples</a:t>
            </a:r>
            <a:r>
              <a:rPr sz="2400" b="1" spc="-80" dirty="0">
                <a:latin typeface="Calibri"/>
                <a:cs typeface="Calibri"/>
              </a:rPr>
              <a:t> </a:t>
            </a:r>
            <a:r>
              <a:rPr sz="2400" b="1" dirty="0">
                <a:latin typeface="Calibri"/>
                <a:cs typeface="Calibri"/>
              </a:rPr>
              <a:t>de</a:t>
            </a:r>
            <a:endParaRPr sz="2400">
              <a:latin typeface="Calibri"/>
              <a:cs typeface="Calibri"/>
            </a:endParaRPr>
          </a:p>
          <a:p>
            <a:pPr algn="ctr">
              <a:lnSpc>
                <a:spcPct val="100000"/>
              </a:lnSpc>
              <a:spcBef>
                <a:spcPts val="434"/>
              </a:spcBef>
            </a:pPr>
            <a:r>
              <a:rPr sz="2400" b="1" spc="-5" dirty="0">
                <a:latin typeface="Calibri"/>
                <a:cs typeface="Calibri"/>
              </a:rPr>
              <a:t>mission</a:t>
            </a:r>
            <a:endParaRPr sz="2400">
              <a:latin typeface="Calibri"/>
              <a:cs typeface="Calibri"/>
            </a:endParaRPr>
          </a:p>
        </p:txBody>
      </p:sp>
      <p:sp>
        <p:nvSpPr>
          <p:cNvPr id="11" name="object 11"/>
          <p:cNvSpPr txBox="1"/>
          <p:nvPr/>
        </p:nvSpPr>
        <p:spPr>
          <a:xfrm>
            <a:off x="2232424" y="1086769"/>
            <a:ext cx="6629400" cy="2454390"/>
          </a:xfrm>
          <a:prstGeom prst="rect">
            <a:avLst/>
          </a:prstGeom>
        </p:spPr>
        <p:txBody>
          <a:bodyPr vert="horz" wrap="square" lIns="0" tIns="12065" rIns="0" bIns="0" rtlCol="0">
            <a:spAutoFit/>
          </a:bodyPr>
          <a:lstStyle/>
          <a:p>
            <a:pPr marL="342900" indent="-342900" algn="ctr">
              <a:lnSpc>
                <a:spcPct val="100000"/>
              </a:lnSpc>
              <a:spcBef>
                <a:spcPts val="535"/>
              </a:spcBef>
              <a:buFont typeface="Courier New" panose="02070309020205020404" pitchFamily="49" charset="0"/>
              <a:buChar char="o"/>
            </a:pPr>
            <a:r>
              <a:rPr lang="fr-FR" sz="2400" b="1" spc="-10" dirty="0">
                <a:cs typeface="Calibri"/>
              </a:rPr>
              <a:t>Eco médiation </a:t>
            </a:r>
            <a:r>
              <a:rPr lang="fr-FR" sz="2400" b="1" spc="-5" dirty="0">
                <a:cs typeface="Calibri"/>
              </a:rPr>
              <a:t>pour </a:t>
            </a:r>
            <a:r>
              <a:rPr lang="fr-FR" sz="2400" b="1" spc="-25" dirty="0">
                <a:cs typeface="Calibri"/>
              </a:rPr>
              <a:t>l’obtention </a:t>
            </a:r>
            <a:r>
              <a:rPr lang="fr-FR" sz="2400" b="1" dirty="0">
                <a:cs typeface="Calibri"/>
              </a:rPr>
              <a:t>du </a:t>
            </a:r>
            <a:r>
              <a:rPr lang="fr-FR" sz="2400" b="1" spc="-5" dirty="0">
                <a:cs typeface="Calibri"/>
              </a:rPr>
              <a:t>label </a:t>
            </a:r>
            <a:r>
              <a:rPr lang="fr-FR" sz="2400" b="1" dirty="0">
                <a:cs typeface="Calibri"/>
              </a:rPr>
              <a:t>«</a:t>
            </a:r>
            <a:r>
              <a:rPr lang="fr-FR" sz="2400" b="1" spc="-180" dirty="0">
                <a:cs typeface="Calibri"/>
              </a:rPr>
              <a:t> </a:t>
            </a:r>
            <a:r>
              <a:rPr lang="fr-FR" sz="2400" b="1" spc="-5" dirty="0">
                <a:cs typeface="Calibri"/>
              </a:rPr>
              <a:t>éco-</a:t>
            </a:r>
            <a:endParaRPr lang="fr-FR" sz="2400" dirty="0">
              <a:cs typeface="Calibri"/>
            </a:endParaRPr>
          </a:p>
          <a:p>
            <a:pPr marL="47625" algn="ctr">
              <a:lnSpc>
                <a:spcPct val="100000"/>
              </a:lnSpc>
              <a:spcBef>
                <a:spcPts val="434"/>
              </a:spcBef>
            </a:pPr>
            <a:r>
              <a:rPr lang="fr-FR" sz="2400" b="1" spc="-5" dirty="0">
                <a:cs typeface="Calibri"/>
              </a:rPr>
              <a:t>école </a:t>
            </a:r>
            <a:r>
              <a:rPr lang="fr-FR" sz="2400" b="1" dirty="0">
                <a:cs typeface="Calibri"/>
              </a:rPr>
              <a:t>», </a:t>
            </a:r>
            <a:r>
              <a:rPr lang="fr-FR" sz="2400" b="1" spc="-10" dirty="0">
                <a:cs typeface="Calibri"/>
              </a:rPr>
              <a:t>découverte </a:t>
            </a:r>
            <a:r>
              <a:rPr lang="fr-FR" sz="2400" b="1" dirty="0">
                <a:cs typeface="Calibri"/>
              </a:rPr>
              <a:t>de </a:t>
            </a:r>
            <a:r>
              <a:rPr lang="fr-FR" sz="2400" b="1" spc="-20" dirty="0">
                <a:cs typeface="Calibri"/>
              </a:rPr>
              <a:t>l’environnement</a:t>
            </a:r>
            <a:r>
              <a:rPr lang="fr-FR" sz="2400" b="1" spc="-55" dirty="0">
                <a:cs typeface="Calibri"/>
              </a:rPr>
              <a:t> </a:t>
            </a:r>
            <a:r>
              <a:rPr lang="fr-FR" sz="2400" b="1" dirty="0">
                <a:cs typeface="Calibri"/>
              </a:rPr>
              <a:t>aux</a:t>
            </a:r>
            <a:endParaRPr lang="fr-FR" sz="2400" dirty="0">
              <a:cs typeface="Calibri"/>
            </a:endParaRPr>
          </a:p>
          <a:p>
            <a:pPr marL="355600" marR="327660">
              <a:lnSpc>
                <a:spcPct val="114999"/>
              </a:lnSpc>
              <a:spcBef>
                <a:spcPts val="95"/>
              </a:spcBef>
            </a:pPr>
            <a:r>
              <a:rPr sz="2400" b="1" spc="-10" dirty="0" err="1">
                <a:latin typeface="Calibri"/>
                <a:cs typeface="Calibri"/>
              </a:rPr>
              <a:t>élèves</a:t>
            </a:r>
            <a:r>
              <a:rPr sz="2400" b="1" spc="-10" dirty="0">
                <a:latin typeface="Calibri"/>
                <a:cs typeface="Calibri"/>
              </a:rPr>
              <a:t> </a:t>
            </a:r>
            <a:r>
              <a:rPr sz="2400" b="1" dirty="0">
                <a:latin typeface="Calibri"/>
                <a:cs typeface="Calibri"/>
              </a:rPr>
              <a:t>par des </a:t>
            </a:r>
            <a:r>
              <a:rPr sz="2400" b="1" spc="-10" dirty="0">
                <a:latin typeface="Calibri"/>
                <a:cs typeface="Calibri"/>
              </a:rPr>
              <a:t>randonnées pédestres </a:t>
            </a:r>
            <a:r>
              <a:rPr sz="2400" b="1" dirty="0">
                <a:latin typeface="Calibri"/>
                <a:cs typeface="Calibri"/>
              </a:rPr>
              <a:t>ou </a:t>
            </a:r>
            <a:r>
              <a:rPr sz="2400" b="1" spc="-10" dirty="0">
                <a:latin typeface="Calibri"/>
                <a:cs typeface="Calibri"/>
              </a:rPr>
              <a:t>autres  </a:t>
            </a:r>
            <a:r>
              <a:rPr sz="2400" b="1" dirty="0">
                <a:latin typeface="Calibri"/>
                <a:cs typeface="Calibri"/>
              </a:rPr>
              <a:t>sorties</a:t>
            </a:r>
            <a:endParaRPr sz="2400" dirty="0">
              <a:latin typeface="Calibri"/>
              <a:cs typeface="Calibri"/>
            </a:endParaRPr>
          </a:p>
          <a:p>
            <a:pPr marL="12700">
              <a:lnSpc>
                <a:spcPct val="100000"/>
              </a:lnSpc>
              <a:spcBef>
                <a:spcPts val="434"/>
              </a:spcBef>
            </a:pPr>
            <a:r>
              <a:rPr lang="fr-FR" sz="2400" dirty="0">
                <a:latin typeface="Courier New"/>
                <a:cs typeface="Courier New"/>
              </a:rPr>
              <a:t>  </a:t>
            </a:r>
            <a:r>
              <a:rPr sz="2400" dirty="0">
                <a:latin typeface="Courier New"/>
                <a:cs typeface="Courier New"/>
              </a:rPr>
              <a:t>o </a:t>
            </a:r>
            <a:r>
              <a:rPr sz="2400" b="1" spc="-5" dirty="0">
                <a:latin typeface="Calibri"/>
                <a:cs typeface="Calibri"/>
              </a:rPr>
              <a:t>Sensibiliser </a:t>
            </a:r>
            <a:r>
              <a:rPr sz="2400" b="1" dirty="0">
                <a:latin typeface="Calibri"/>
                <a:cs typeface="Calibri"/>
              </a:rPr>
              <a:t>les </a:t>
            </a:r>
            <a:r>
              <a:rPr sz="2400" b="1" spc="-10" dirty="0">
                <a:latin typeface="Calibri"/>
                <a:cs typeface="Calibri"/>
              </a:rPr>
              <a:t>élèves </a:t>
            </a:r>
            <a:r>
              <a:rPr sz="2400" b="1" spc="-5" dirty="0">
                <a:latin typeface="Calibri"/>
                <a:cs typeface="Calibri"/>
              </a:rPr>
              <a:t>et </a:t>
            </a:r>
            <a:r>
              <a:rPr sz="2400" b="1" dirty="0">
                <a:latin typeface="Calibri"/>
                <a:cs typeface="Calibri"/>
              </a:rPr>
              <a:t>les </a:t>
            </a:r>
            <a:r>
              <a:rPr sz="2400" b="1" spc="-10" dirty="0">
                <a:latin typeface="Calibri"/>
                <a:cs typeface="Calibri"/>
              </a:rPr>
              <a:t>parents </a:t>
            </a:r>
            <a:r>
              <a:rPr sz="2400" b="1" dirty="0">
                <a:latin typeface="Calibri"/>
                <a:cs typeface="Calibri"/>
              </a:rPr>
              <a:t>au </a:t>
            </a:r>
            <a:r>
              <a:rPr sz="2400" b="1" spc="-10" dirty="0">
                <a:latin typeface="Calibri"/>
                <a:cs typeface="Calibri"/>
              </a:rPr>
              <a:t>respect</a:t>
            </a:r>
            <a:r>
              <a:rPr sz="2400" b="1" spc="-165" dirty="0">
                <a:latin typeface="Calibri"/>
                <a:cs typeface="Calibri"/>
              </a:rPr>
              <a:t> </a:t>
            </a:r>
            <a:r>
              <a:rPr sz="2400" b="1" dirty="0">
                <a:latin typeface="Calibri"/>
                <a:cs typeface="Calibri"/>
              </a:rPr>
              <a:t>de</a:t>
            </a:r>
            <a:r>
              <a:rPr lang="fr-FR" sz="2400" b="1" dirty="0">
                <a:latin typeface="Calibri"/>
                <a:cs typeface="Calibri"/>
              </a:rPr>
              <a:t> </a:t>
            </a:r>
            <a:r>
              <a:rPr sz="2400" b="1" spc="-20" dirty="0" err="1">
                <a:latin typeface="Calibri"/>
                <a:cs typeface="Calibri"/>
              </a:rPr>
              <a:t>l’environnement</a:t>
            </a:r>
            <a:endParaRPr sz="2400" dirty="0">
              <a:latin typeface="Calibri"/>
              <a:cs typeface="Calibri"/>
            </a:endParaRPr>
          </a:p>
        </p:txBody>
      </p:sp>
      <p:sp>
        <p:nvSpPr>
          <p:cNvPr id="12" name="object 12"/>
          <p:cNvSpPr txBox="1"/>
          <p:nvPr/>
        </p:nvSpPr>
        <p:spPr>
          <a:xfrm>
            <a:off x="8439911" y="6477685"/>
            <a:ext cx="155575" cy="153035"/>
          </a:xfrm>
          <a:prstGeom prst="rect">
            <a:avLst/>
          </a:prstGeom>
        </p:spPr>
        <p:txBody>
          <a:bodyPr vert="horz" wrap="square" lIns="0" tIns="0" rIns="0" bIns="0" rtlCol="0">
            <a:spAutoFit/>
          </a:bodyPr>
          <a:lstStyle/>
          <a:p>
            <a:pPr>
              <a:lnSpc>
                <a:spcPts val="1140"/>
              </a:lnSpc>
            </a:pPr>
            <a:r>
              <a:rPr sz="1200" dirty="0">
                <a:solidFill>
                  <a:srgbClr val="888888"/>
                </a:solidFill>
                <a:latin typeface="Calibri"/>
                <a:cs typeface="Calibri"/>
              </a:rPr>
              <a:t>29</a:t>
            </a:r>
            <a:endParaRPr sz="1200">
              <a:latin typeface="Calibri"/>
              <a:cs typeface="Calibri"/>
            </a:endParaRPr>
          </a:p>
        </p:txBody>
      </p:sp>
      <p:graphicFrame>
        <p:nvGraphicFramePr>
          <p:cNvPr id="13" name="object 13"/>
          <p:cNvGraphicFramePr>
            <a:graphicFrameLocks noGrp="1"/>
          </p:cNvGraphicFramePr>
          <p:nvPr/>
        </p:nvGraphicFramePr>
        <p:xfrm>
          <a:off x="370890" y="4490720"/>
          <a:ext cx="8462009" cy="556132"/>
        </p:xfrm>
        <a:graphic>
          <a:graphicData uri="http://schemas.openxmlformats.org/drawingml/2006/table">
            <a:tbl>
              <a:tblPr firstRow="1" bandRow="1">
                <a:tableStyleId>{2D5ABB26-0587-4C30-8999-92F81FD0307C}</a:tableStyleId>
              </a:tblPr>
              <a:tblGrid>
                <a:gridCol w="4546600">
                  <a:extLst>
                    <a:ext uri="{9D8B030D-6E8A-4147-A177-3AD203B41FA5}">
                      <a16:colId xmlns:a16="http://schemas.microsoft.com/office/drawing/2014/main" val="20000"/>
                    </a:ext>
                  </a:extLst>
                </a:gridCol>
                <a:gridCol w="3915409">
                  <a:extLst>
                    <a:ext uri="{9D8B030D-6E8A-4147-A177-3AD203B41FA5}">
                      <a16:colId xmlns:a16="http://schemas.microsoft.com/office/drawing/2014/main" val="20001"/>
                    </a:ext>
                  </a:extLst>
                </a:gridCol>
              </a:tblGrid>
              <a:tr h="556132">
                <a:tc>
                  <a:txBody>
                    <a:bodyPr/>
                    <a:lstStyle/>
                    <a:p>
                      <a:pPr marL="3175" algn="ctr">
                        <a:lnSpc>
                          <a:spcPct val="100000"/>
                        </a:lnSpc>
                        <a:spcBef>
                          <a:spcPts val="245"/>
                        </a:spcBef>
                      </a:pPr>
                      <a:r>
                        <a:rPr sz="1800" b="1" spc="-5" dirty="0">
                          <a:latin typeface="Calibri"/>
                          <a:cs typeface="Calibri"/>
                        </a:rPr>
                        <a:t>POSSIBLE</a:t>
                      </a:r>
                      <a:endParaRPr sz="1800">
                        <a:latin typeface="Calibri"/>
                        <a:cs typeface="Calibri"/>
                      </a:endParaRPr>
                    </a:p>
                  </a:txBody>
                  <a:tcPr marL="0" marR="0" marT="31115"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00A9C2"/>
                    </a:solidFill>
                  </a:tcPr>
                </a:tc>
                <a:tc>
                  <a:txBody>
                    <a:bodyPr/>
                    <a:lstStyle/>
                    <a:p>
                      <a:pPr marL="967105">
                        <a:lnSpc>
                          <a:spcPct val="100000"/>
                        </a:lnSpc>
                        <a:spcBef>
                          <a:spcPts val="245"/>
                        </a:spcBef>
                      </a:pPr>
                      <a:r>
                        <a:rPr sz="1800" b="1" spc="-5" dirty="0">
                          <a:latin typeface="Calibri"/>
                          <a:cs typeface="Calibri"/>
                        </a:rPr>
                        <a:t>POINT </a:t>
                      </a:r>
                      <a:r>
                        <a:rPr sz="1800" b="1" dirty="0">
                          <a:latin typeface="Calibri"/>
                          <a:cs typeface="Calibri"/>
                        </a:rPr>
                        <a:t>DE</a:t>
                      </a:r>
                      <a:r>
                        <a:rPr sz="1800" b="1" spc="-15" dirty="0">
                          <a:latin typeface="Calibri"/>
                          <a:cs typeface="Calibri"/>
                        </a:rPr>
                        <a:t> </a:t>
                      </a:r>
                      <a:r>
                        <a:rPr sz="1800" b="1" spc="-5" dirty="0">
                          <a:latin typeface="Calibri"/>
                          <a:cs typeface="Calibri"/>
                        </a:rPr>
                        <a:t>VIGILANCE</a:t>
                      </a:r>
                      <a:endParaRPr sz="1800">
                        <a:latin typeface="Calibri"/>
                        <a:cs typeface="Calibri"/>
                      </a:endParaRPr>
                    </a:p>
                  </a:txBody>
                  <a:tcPr marL="0" marR="0" marT="31115"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00A9C2"/>
                    </a:solidFill>
                  </a:tcPr>
                </a:tc>
                <a:extLst>
                  <a:ext uri="{0D108BD9-81ED-4DB2-BD59-A6C34878D82A}">
                    <a16:rowId xmlns:a16="http://schemas.microsoft.com/office/drawing/2014/main" val="10000"/>
                  </a:ext>
                </a:extLst>
              </a:tr>
            </a:tbl>
          </a:graphicData>
        </a:graphic>
      </p:graphicFrame>
      <p:sp>
        <p:nvSpPr>
          <p:cNvPr id="14" name="object 14"/>
          <p:cNvSpPr/>
          <p:nvPr/>
        </p:nvSpPr>
        <p:spPr>
          <a:xfrm>
            <a:off x="4960620" y="5158738"/>
            <a:ext cx="3726179" cy="1699260"/>
          </a:xfrm>
          <a:custGeom>
            <a:avLst/>
            <a:gdLst/>
            <a:ahLst/>
            <a:cxnLst/>
            <a:rect l="l" t="t" r="r" b="b"/>
            <a:pathLst>
              <a:path w="3726179" h="1699259">
                <a:moveTo>
                  <a:pt x="3726179" y="1699259"/>
                </a:moveTo>
                <a:lnTo>
                  <a:pt x="3726179" y="0"/>
                </a:lnTo>
                <a:lnTo>
                  <a:pt x="0" y="0"/>
                </a:lnTo>
                <a:lnTo>
                  <a:pt x="0" y="1699259"/>
                </a:lnTo>
                <a:lnTo>
                  <a:pt x="3726179" y="1699259"/>
                </a:lnTo>
                <a:close/>
              </a:path>
            </a:pathLst>
          </a:custGeom>
          <a:solidFill>
            <a:srgbClr val="F1F1F1"/>
          </a:solidFill>
        </p:spPr>
        <p:txBody>
          <a:bodyPr wrap="square" lIns="0" tIns="0" rIns="0" bIns="0" rtlCol="0"/>
          <a:lstStyle/>
          <a:p>
            <a:endParaRPr/>
          </a:p>
        </p:txBody>
      </p:sp>
      <p:sp>
        <p:nvSpPr>
          <p:cNvPr id="15" name="object 15"/>
          <p:cNvSpPr txBox="1"/>
          <p:nvPr/>
        </p:nvSpPr>
        <p:spPr>
          <a:xfrm>
            <a:off x="5040884" y="5176850"/>
            <a:ext cx="3534410" cy="1397635"/>
          </a:xfrm>
          <a:prstGeom prst="rect">
            <a:avLst/>
          </a:prstGeom>
        </p:spPr>
        <p:txBody>
          <a:bodyPr vert="horz" wrap="square" lIns="0" tIns="12700" rIns="0" bIns="0" rtlCol="0">
            <a:spAutoFit/>
          </a:bodyPr>
          <a:lstStyle/>
          <a:p>
            <a:pPr marL="12700">
              <a:lnSpc>
                <a:spcPct val="100000"/>
              </a:lnSpc>
              <a:spcBef>
                <a:spcPts val="100"/>
              </a:spcBef>
            </a:pPr>
            <a:r>
              <a:rPr sz="1800" spc="-5" dirty="0">
                <a:latin typeface="Calibri"/>
                <a:cs typeface="Calibri"/>
              </a:rPr>
              <a:t>Connaissance techniques et</a:t>
            </a:r>
            <a:r>
              <a:rPr sz="1800" spc="-20" dirty="0">
                <a:latin typeface="Calibri"/>
                <a:cs typeface="Calibri"/>
              </a:rPr>
              <a:t> </a:t>
            </a:r>
            <a:r>
              <a:rPr sz="1800" spc="-10" dirty="0">
                <a:latin typeface="Calibri"/>
                <a:cs typeface="Calibri"/>
              </a:rPr>
              <a:t>pratiques</a:t>
            </a:r>
            <a:endParaRPr sz="1800">
              <a:latin typeface="Calibri"/>
              <a:cs typeface="Calibri"/>
            </a:endParaRPr>
          </a:p>
          <a:p>
            <a:pPr marL="12700" marR="1604645">
              <a:lnSpc>
                <a:spcPct val="100000"/>
              </a:lnSpc>
              <a:spcBef>
                <a:spcPts val="5"/>
              </a:spcBef>
            </a:pPr>
            <a:r>
              <a:rPr sz="1800" spc="-10" dirty="0">
                <a:latin typeface="Calibri"/>
                <a:cs typeface="Calibri"/>
              </a:rPr>
              <a:t>trop </a:t>
            </a:r>
            <a:r>
              <a:rPr sz="1800" spc="-5" dirty="0">
                <a:latin typeface="Calibri"/>
                <a:cs typeface="Calibri"/>
              </a:rPr>
              <a:t>sélectives  </a:t>
            </a:r>
            <a:r>
              <a:rPr sz="1800" spc="-10" dirty="0">
                <a:latin typeface="Calibri"/>
                <a:cs typeface="Calibri"/>
              </a:rPr>
              <a:t>Entretien </a:t>
            </a:r>
            <a:r>
              <a:rPr sz="1800" spc="-5" dirty="0">
                <a:latin typeface="Calibri"/>
                <a:cs typeface="Calibri"/>
              </a:rPr>
              <a:t>des</a:t>
            </a:r>
            <a:r>
              <a:rPr sz="1800" spc="-35" dirty="0">
                <a:latin typeface="Calibri"/>
                <a:cs typeface="Calibri"/>
              </a:rPr>
              <a:t> </a:t>
            </a:r>
            <a:r>
              <a:rPr sz="1800" spc="-10" dirty="0">
                <a:latin typeface="Calibri"/>
                <a:cs typeface="Calibri"/>
              </a:rPr>
              <a:t>jardins</a:t>
            </a:r>
            <a:endParaRPr sz="1800">
              <a:latin typeface="Calibri"/>
              <a:cs typeface="Calibri"/>
            </a:endParaRPr>
          </a:p>
          <a:p>
            <a:pPr marL="12700" marR="593725">
              <a:lnSpc>
                <a:spcPct val="100000"/>
              </a:lnSpc>
            </a:pPr>
            <a:r>
              <a:rPr sz="1800" spc="-5" dirty="0">
                <a:latin typeface="Calibri"/>
                <a:cs typeface="Calibri"/>
              </a:rPr>
              <a:t>Agent de </a:t>
            </a:r>
            <a:r>
              <a:rPr sz="1800" spc="-10" dirty="0">
                <a:latin typeface="Calibri"/>
                <a:cs typeface="Calibri"/>
              </a:rPr>
              <a:t>cantine </a:t>
            </a:r>
            <a:r>
              <a:rPr sz="1800" spc="-5" dirty="0">
                <a:latin typeface="Calibri"/>
                <a:cs typeface="Calibri"/>
              </a:rPr>
              <a:t>pour le </a:t>
            </a:r>
            <a:r>
              <a:rPr sz="1800" dirty="0">
                <a:latin typeface="Calibri"/>
                <a:cs typeface="Calibri"/>
              </a:rPr>
              <a:t>tri </a:t>
            </a:r>
            <a:r>
              <a:rPr sz="1800" spc="-5" dirty="0">
                <a:latin typeface="Calibri"/>
                <a:cs typeface="Calibri"/>
              </a:rPr>
              <a:t>des  déchets</a:t>
            </a:r>
            <a:endParaRPr sz="1800">
              <a:latin typeface="Calibri"/>
              <a:cs typeface="Calibri"/>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51459" y="76200"/>
            <a:ext cx="8641080" cy="462280"/>
          </a:xfrm>
          <a:prstGeom prst="rect">
            <a:avLst/>
          </a:prstGeom>
          <a:solidFill>
            <a:srgbClr val="00A9C2"/>
          </a:solidFill>
          <a:ln w="9144">
            <a:solidFill>
              <a:srgbClr val="92D050"/>
            </a:solidFill>
          </a:ln>
        </p:spPr>
        <p:txBody>
          <a:bodyPr vert="horz" wrap="square" lIns="0" tIns="26034" rIns="0" bIns="0" rtlCol="0">
            <a:spAutoFit/>
          </a:bodyPr>
          <a:lstStyle/>
          <a:p>
            <a:pPr marL="2501900">
              <a:lnSpc>
                <a:spcPct val="100000"/>
              </a:lnSpc>
              <a:spcBef>
                <a:spcPts val="204"/>
              </a:spcBef>
            </a:pPr>
            <a:r>
              <a:rPr spc="-5" dirty="0"/>
              <a:t>ENVIRONNEMENT</a:t>
            </a:r>
            <a:r>
              <a:rPr spc="-30" dirty="0"/>
              <a:t> </a:t>
            </a:r>
            <a:r>
              <a:rPr dirty="0"/>
              <a:t>-EXEMPLE</a:t>
            </a:r>
          </a:p>
        </p:txBody>
      </p:sp>
      <p:sp>
        <p:nvSpPr>
          <p:cNvPr id="3" name="object 3"/>
          <p:cNvSpPr/>
          <p:nvPr/>
        </p:nvSpPr>
        <p:spPr>
          <a:xfrm>
            <a:off x="292404" y="643381"/>
            <a:ext cx="8641029" cy="848868"/>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2301367" y="637031"/>
            <a:ext cx="0" cy="875030"/>
          </a:xfrm>
          <a:custGeom>
            <a:avLst/>
            <a:gdLst/>
            <a:ahLst/>
            <a:cxnLst/>
            <a:rect l="l" t="t" r="r" b="b"/>
            <a:pathLst>
              <a:path h="875030">
                <a:moveTo>
                  <a:pt x="0" y="0"/>
                </a:moveTo>
                <a:lnTo>
                  <a:pt x="0" y="874648"/>
                </a:lnTo>
              </a:path>
            </a:pathLst>
          </a:custGeom>
          <a:ln w="12700">
            <a:solidFill>
              <a:srgbClr val="FFFFFF"/>
            </a:solidFill>
          </a:ln>
        </p:spPr>
        <p:txBody>
          <a:bodyPr wrap="square" lIns="0" tIns="0" rIns="0" bIns="0" rtlCol="0"/>
          <a:lstStyle/>
          <a:p>
            <a:endParaRPr/>
          </a:p>
        </p:txBody>
      </p:sp>
      <p:sp>
        <p:nvSpPr>
          <p:cNvPr id="5" name="object 5"/>
          <p:cNvSpPr/>
          <p:nvPr/>
        </p:nvSpPr>
        <p:spPr>
          <a:xfrm>
            <a:off x="292404" y="637031"/>
            <a:ext cx="0" cy="875030"/>
          </a:xfrm>
          <a:custGeom>
            <a:avLst/>
            <a:gdLst/>
            <a:ahLst/>
            <a:cxnLst/>
            <a:rect l="l" t="t" r="r" b="b"/>
            <a:pathLst>
              <a:path h="875030">
                <a:moveTo>
                  <a:pt x="0" y="0"/>
                </a:moveTo>
                <a:lnTo>
                  <a:pt x="0" y="874648"/>
                </a:lnTo>
              </a:path>
            </a:pathLst>
          </a:custGeom>
          <a:ln w="12700">
            <a:solidFill>
              <a:srgbClr val="FFFFFF"/>
            </a:solidFill>
          </a:ln>
        </p:spPr>
        <p:txBody>
          <a:bodyPr wrap="square" lIns="0" tIns="0" rIns="0" bIns="0" rtlCol="0"/>
          <a:lstStyle/>
          <a:p>
            <a:endParaRPr/>
          </a:p>
        </p:txBody>
      </p:sp>
      <p:sp>
        <p:nvSpPr>
          <p:cNvPr id="6" name="object 6"/>
          <p:cNvSpPr/>
          <p:nvPr/>
        </p:nvSpPr>
        <p:spPr>
          <a:xfrm>
            <a:off x="8933306" y="637031"/>
            <a:ext cx="0" cy="875030"/>
          </a:xfrm>
          <a:custGeom>
            <a:avLst/>
            <a:gdLst/>
            <a:ahLst/>
            <a:cxnLst/>
            <a:rect l="l" t="t" r="r" b="b"/>
            <a:pathLst>
              <a:path h="875030">
                <a:moveTo>
                  <a:pt x="0" y="0"/>
                </a:moveTo>
                <a:lnTo>
                  <a:pt x="0" y="874648"/>
                </a:lnTo>
              </a:path>
            </a:pathLst>
          </a:custGeom>
          <a:ln w="12700">
            <a:solidFill>
              <a:srgbClr val="FFFFFF"/>
            </a:solidFill>
          </a:ln>
        </p:spPr>
        <p:txBody>
          <a:bodyPr wrap="square" lIns="0" tIns="0" rIns="0" bIns="0" rtlCol="0"/>
          <a:lstStyle/>
          <a:p>
            <a:endParaRPr/>
          </a:p>
        </p:txBody>
      </p:sp>
      <p:sp>
        <p:nvSpPr>
          <p:cNvPr id="7" name="object 7"/>
          <p:cNvSpPr/>
          <p:nvPr/>
        </p:nvSpPr>
        <p:spPr>
          <a:xfrm>
            <a:off x="286054" y="643381"/>
            <a:ext cx="8653780" cy="0"/>
          </a:xfrm>
          <a:custGeom>
            <a:avLst/>
            <a:gdLst/>
            <a:ahLst/>
            <a:cxnLst/>
            <a:rect l="l" t="t" r="r" b="b"/>
            <a:pathLst>
              <a:path w="8653780">
                <a:moveTo>
                  <a:pt x="0" y="0"/>
                </a:moveTo>
                <a:lnTo>
                  <a:pt x="8653602" y="0"/>
                </a:lnTo>
              </a:path>
            </a:pathLst>
          </a:custGeom>
          <a:ln w="12700">
            <a:solidFill>
              <a:srgbClr val="FFFFFF"/>
            </a:solidFill>
          </a:ln>
        </p:spPr>
        <p:txBody>
          <a:bodyPr wrap="square" lIns="0" tIns="0" rIns="0" bIns="0" rtlCol="0"/>
          <a:lstStyle/>
          <a:p>
            <a:endParaRPr/>
          </a:p>
        </p:txBody>
      </p:sp>
      <p:sp>
        <p:nvSpPr>
          <p:cNvPr id="8" name="object 8"/>
          <p:cNvSpPr/>
          <p:nvPr/>
        </p:nvSpPr>
        <p:spPr>
          <a:xfrm>
            <a:off x="286054" y="1492630"/>
            <a:ext cx="8653780" cy="0"/>
          </a:xfrm>
          <a:custGeom>
            <a:avLst/>
            <a:gdLst/>
            <a:ahLst/>
            <a:cxnLst/>
            <a:rect l="l" t="t" r="r" b="b"/>
            <a:pathLst>
              <a:path w="8653780">
                <a:moveTo>
                  <a:pt x="0" y="0"/>
                </a:moveTo>
                <a:lnTo>
                  <a:pt x="8653602" y="0"/>
                </a:lnTo>
              </a:path>
            </a:pathLst>
          </a:custGeom>
          <a:ln w="38100">
            <a:solidFill>
              <a:srgbClr val="FFFFFF"/>
            </a:solidFill>
          </a:ln>
        </p:spPr>
        <p:txBody>
          <a:bodyPr wrap="square" lIns="0" tIns="0" rIns="0" bIns="0" rtlCol="0"/>
          <a:lstStyle/>
          <a:p>
            <a:endParaRPr/>
          </a:p>
        </p:txBody>
      </p:sp>
      <p:sp>
        <p:nvSpPr>
          <p:cNvPr id="9" name="object 9"/>
          <p:cNvSpPr txBox="1"/>
          <p:nvPr/>
        </p:nvSpPr>
        <p:spPr>
          <a:xfrm>
            <a:off x="515823" y="923036"/>
            <a:ext cx="1965325" cy="269240"/>
          </a:xfrm>
          <a:prstGeom prst="rect">
            <a:avLst/>
          </a:prstGeom>
        </p:spPr>
        <p:txBody>
          <a:bodyPr vert="horz" wrap="square" lIns="0" tIns="12065" rIns="0" bIns="0" rtlCol="0">
            <a:spAutoFit/>
          </a:bodyPr>
          <a:lstStyle/>
          <a:p>
            <a:pPr marL="12700">
              <a:lnSpc>
                <a:spcPct val="100000"/>
              </a:lnSpc>
              <a:spcBef>
                <a:spcPts val="95"/>
              </a:spcBef>
              <a:tabLst>
                <a:tab pos="1830705" algn="l"/>
              </a:tabLst>
            </a:pPr>
            <a:r>
              <a:rPr sz="1600" b="1" spc="-10" dirty="0">
                <a:latin typeface="Calibri"/>
                <a:cs typeface="Calibri"/>
              </a:rPr>
              <a:t>T</a:t>
            </a:r>
            <a:r>
              <a:rPr sz="1600" b="1" spc="-5" dirty="0">
                <a:latin typeface="Calibri"/>
                <a:cs typeface="Calibri"/>
              </a:rPr>
              <a:t>it</a:t>
            </a:r>
            <a:r>
              <a:rPr sz="1600" b="1" spc="-25" dirty="0">
                <a:latin typeface="Calibri"/>
                <a:cs typeface="Calibri"/>
              </a:rPr>
              <a:t>r</a:t>
            </a:r>
            <a:r>
              <a:rPr sz="1600" b="1" spc="-5" dirty="0">
                <a:latin typeface="Calibri"/>
                <a:cs typeface="Calibri"/>
              </a:rPr>
              <a:t>e</a:t>
            </a:r>
            <a:r>
              <a:rPr sz="1600" b="1" spc="-15" dirty="0">
                <a:latin typeface="Calibri"/>
                <a:cs typeface="Calibri"/>
              </a:rPr>
              <a:t> </a:t>
            </a:r>
            <a:r>
              <a:rPr sz="1600" b="1" spc="-10" dirty="0">
                <a:latin typeface="Calibri"/>
                <a:cs typeface="Calibri"/>
              </a:rPr>
              <a:t>d</a:t>
            </a:r>
            <a:r>
              <a:rPr sz="1600" b="1" spc="-5" dirty="0">
                <a:latin typeface="Calibri"/>
                <a:cs typeface="Calibri"/>
              </a:rPr>
              <a:t>e</a:t>
            </a:r>
            <a:r>
              <a:rPr sz="1600" b="1" spc="5" dirty="0">
                <a:latin typeface="Calibri"/>
                <a:cs typeface="Calibri"/>
              </a:rPr>
              <a:t> </a:t>
            </a:r>
            <a:r>
              <a:rPr sz="1600" b="1" spc="-5" dirty="0">
                <a:latin typeface="Calibri"/>
                <a:cs typeface="Calibri"/>
              </a:rPr>
              <a:t>la</a:t>
            </a:r>
            <a:r>
              <a:rPr sz="1600" b="1" spc="-10" dirty="0">
                <a:latin typeface="Calibri"/>
                <a:cs typeface="Calibri"/>
              </a:rPr>
              <a:t> missi</a:t>
            </a:r>
            <a:r>
              <a:rPr sz="1600" b="1" dirty="0">
                <a:latin typeface="Calibri"/>
                <a:cs typeface="Calibri"/>
              </a:rPr>
              <a:t>o</a:t>
            </a:r>
            <a:r>
              <a:rPr sz="1600" b="1" spc="-5" dirty="0">
                <a:latin typeface="Calibri"/>
                <a:cs typeface="Calibri"/>
              </a:rPr>
              <a:t>n</a:t>
            </a:r>
            <a:r>
              <a:rPr sz="1600" b="1" dirty="0">
                <a:latin typeface="Calibri"/>
                <a:cs typeface="Calibri"/>
              </a:rPr>
              <a:t>	</a:t>
            </a:r>
            <a:r>
              <a:rPr sz="1600" spc="-5" dirty="0">
                <a:latin typeface="Courier New"/>
                <a:cs typeface="Courier New"/>
              </a:rPr>
              <a:t>o</a:t>
            </a:r>
            <a:endParaRPr sz="1600">
              <a:latin typeface="Courier New"/>
              <a:cs typeface="Courier New"/>
            </a:endParaRPr>
          </a:p>
        </p:txBody>
      </p:sp>
      <p:sp>
        <p:nvSpPr>
          <p:cNvPr id="10" name="object 10"/>
          <p:cNvSpPr txBox="1"/>
          <p:nvPr/>
        </p:nvSpPr>
        <p:spPr>
          <a:xfrm>
            <a:off x="2676905" y="923036"/>
            <a:ext cx="5616575" cy="269240"/>
          </a:xfrm>
          <a:prstGeom prst="rect">
            <a:avLst/>
          </a:prstGeom>
        </p:spPr>
        <p:txBody>
          <a:bodyPr vert="horz" wrap="square" lIns="0" tIns="12065" rIns="0" bIns="0" rtlCol="0">
            <a:spAutoFit/>
          </a:bodyPr>
          <a:lstStyle/>
          <a:p>
            <a:pPr marL="12700">
              <a:lnSpc>
                <a:spcPct val="100000"/>
              </a:lnSpc>
              <a:spcBef>
                <a:spcPts val="95"/>
              </a:spcBef>
            </a:pPr>
            <a:r>
              <a:rPr sz="1600" b="1" spc="-5" dirty="0">
                <a:latin typeface="Calibri"/>
                <a:cs typeface="Calibri"/>
              </a:rPr>
              <a:t>Sensibiliser les </a:t>
            </a:r>
            <a:r>
              <a:rPr sz="1600" b="1" spc="-10" dirty="0">
                <a:latin typeface="Calibri"/>
                <a:cs typeface="Calibri"/>
              </a:rPr>
              <a:t>élèves et </a:t>
            </a:r>
            <a:r>
              <a:rPr sz="1600" b="1" spc="-5" dirty="0">
                <a:latin typeface="Calibri"/>
                <a:cs typeface="Calibri"/>
              </a:rPr>
              <a:t>les </a:t>
            </a:r>
            <a:r>
              <a:rPr sz="1600" b="1" spc="-10" dirty="0">
                <a:latin typeface="Calibri"/>
                <a:cs typeface="Calibri"/>
              </a:rPr>
              <a:t>parents </a:t>
            </a:r>
            <a:r>
              <a:rPr sz="1600" b="1" spc="-5" dirty="0">
                <a:latin typeface="Calibri"/>
                <a:cs typeface="Calibri"/>
              </a:rPr>
              <a:t>au </a:t>
            </a:r>
            <a:r>
              <a:rPr sz="1600" b="1" spc="-10" dirty="0">
                <a:latin typeface="Calibri"/>
                <a:cs typeface="Calibri"/>
              </a:rPr>
              <a:t>respect </a:t>
            </a:r>
            <a:r>
              <a:rPr sz="1600" b="1" spc="-5" dirty="0">
                <a:latin typeface="Calibri"/>
                <a:cs typeface="Calibri"/>
              </a:rPr>
              <a:t>de</a:t>
            </a:r>
            <a:r>
              <a:rPr sz="1600" b="1" spc="90" dirty="0">
                <a:latin typeface="Calibri"/>
                <a:cs typeface="Calibri"/>
              </a:rPr>
              <a:t> </a:t>
            </a:r>
            <a:r>
              <a:rPr sz="1600" b="1" spc="-20" dirty="0">
                <a:latin typeface="Calibri"/>
                <a:cs typeface="Calibri"/>
              </a:rPr>
              <a:t>l’environnement</a:t>
            </a:r>
            <a:endParaRPr sz="1600">
              <a:latin typeface="Calibri"/>
              <a:cs typeface="Calibri"/>
            </a:endParaRPr>
          </a:p>
        </p:txBody>
      </p:sp>
      <p:sp>
        <p:nvSpPr>
          <p:cNvPr id="11" name="object 11"/>
          <p:cNvSpPr txBox="1"/>
          <p:nvPr/>
        </p:nvSpPr>
        <p:spPr>
          <a:xfrm>
            <a:off x="8439911" y="6477685"/>
            <a:ext cx="155575" cy="153035"/>
          </a:xfrm>
          <a:prstGeom prst="rect">
            <a:avLst/>
          </a:prstGeom>
        </p:spPr>
        <p:txBody>
          <a:bodyPr vert="horz" wrap="square" lIns="0" tIns="0" rIns="0" bIns="0" rtlCol="0">
            <a:spAutoFit/>
          </a:bodyPr>
          <a:lstStyle/>
          <a:p>
            <a:pPr>
              <a:lnSpc>
                <a:spcPts val="1140"/>
              </a:lnSpc>
            </a:pPr>
            <a:r>
              <a:rPr sz="1200" dirty="0">
                <a:solidFill>
                  <a:srgbClr val="888888"/>
                </a:solidFill>
                <a:latin typeface="Calibri"/>
                <a:cs typeface="Calibri"/>
              </a:rPr>
              <a:t>30</a:t>
            </a:r>
            <a:endParaRPr sz="1200">
              <a:latin typeface="Calibri"/>
              <a:cs typeface="Calibri"/>
            </a:endParaRPr>
          </a:p>
        </p:txBody>
      </p:sp>
      <p:sp>
        <p:nvSpPr>
          <p:cNvPr id="12" name="object 12"/>
          <p:cNvSpPr/>
          <p:nvPr/>
        </p:nvSpPr>
        <p:spPr>
          <a:xfrm>
            <a:off x="143763" y="1601469"/>
            <a:ext cx="8655050" cy="4998720"/>
          </a:xfrm>
          <a:custGeom>
            <a:avLst/>
            <a:gdLst/>
            <a:ahLst/>
            <a:cxnLst/>
            <a:rect l="l" t="t" r="r" b="b"/>
            <a:pathLst>
              <a:path w="8655050" h="4998720">
                <a:moveTo>
                  <a:pt x="0" y="4998720"/>
                </a:moveTo>
                <a:lnTo>
                  <a:pt x="8654542" y="4998720"/>
                </a:lnTo>
                <a:lnTo>
                  <a:pt x="8654542" y="0"/>
                </a:lnTo>
                <a:lnTo>
                  <a:pt x="0" y="0"/>
                </a:lnTo>
                <a:lnTo>
                  <a:pt x="0" y="4998720"/>
                </a:lnTo>
                <a:close/>
              </a:path>
            </a:pathLst>
          </a:custGeom>
          <a:solidFill>
            <a:srgbClr val="F1F1F1"/>
          </a:solidFill>
        </p:spPr>
        <p:txBody>
          <a:bodyPr wrap="square" lIns="0" tIns="0" rIns="0" bIns="0" rtlCol="0"/>
          <a:lstStyle/>
          <a:p>
            <a:endParaRPr/>
          </a:p>
        </p:txBody>
      </p:sp>
      <p:sp>
        <p:nvSpPr>
          <p:cNvPr id="13" name="object 13"/>
          <p:cNvSpPr/>
          <p:nvPr/>
        </p:nvSpPr>
        <p:spPr>
          <a:xfrm>
            <a:off x="8798306" y="1601469"/>
            <a:ext cx="226060" cy="4998720"/>
          </a:xfrm>
          <a:custGeom>
            <a:avLst/>
            <a:gdLst/>
            <a:ahLst/>
            <a:cxnLst/>
            <a:rect l="l" t="t" r="r" b="b"/>
            <a:pathLst>
              <a:path w="226059" h="4998720">
                <a:moveTo>
                  <a:pt x="0" y="4998720"/>
                </a:moveTo>
                <a:lnTo>
                  <a:pt x="225945" y="4998720"/>
                </a:lnTo>
                <a:lnTo>
                  <a:pt x="225945" y="0"/>
                </a:lnTo>
                <a:lnTo>
                  <a:pt x="0" y="0"/>
                </a:lnTo>
                <a:lnTo>
                  <a:pt x="0" y="4998720"/>
                </a:lnTo>
                <a:close/>
              </a:path>
            </a:pathLst>
          </a:custGeom>
          <a:solidFill>
            <a:srgbClr val="F1F1F1"/>
          </a:solidFill>
        </p:spPr>
        <p:txBody>
          <a:bodyPr wrap="square" lIns="0" tIns="0" rIns="0" bIns="0" rtlCol="0"/>
          <a:lstStyle/>
          <a:p>
            <a:endParaRPr/>
          </a:p>
        </p:txBody>
      </p:sp>
      <p:sp>
        <p:nvSpPr>
          <p:cNvPr id="14" name="object 14"/>
          <p:cNvSpPr/>
          <p:nvPr/>
        </p:nvSpPr>
        <p:spPr>
          <a:xfrm>
            <a:off x="8798306" y="1595119"/>
            <a:ext cx="0" cy="5024120"/>
          </a:xfrm>
          <a:custGeom>
            <a:avLst/>
            <a:gdLst/>
            <a:ahLst/>
            <a:cxnLst/>
            <a:rect l="l" t="t" r="r" b="b"/>
            <a:pathLst>
              <a:path h="5024120">
                <a:moveTo>
                  <a:pt x="0" y="0"/>
                </a:moveTo>
                <a:lnTo>
                  <a:pt x="0" y="5024120"/>
                </a:lnTo>
              </a:path>
            </a:pathLst>
          </a:custGeom>
          <a:ln w="12700">
            <a:solidFill>
              <a:srgbClr val="FFFFFF"/>
            </a:solidFill>
          </a:ln>
        </p:spPr>
        <p:txBody>
          <a:bodyPr wrap="square" lIns="0" tIns="0" rIns="0" bIns="0" rtlCol="0"/>
          <a:lstStyle/>
          <a:p>
            <a:endParaRPr/>
          </a:p>
        </p:txBody>
      </p:sp>
      <p:sp>
        <p:nvSpPr>
          <p:cNvPr id="15" name="object 15"/>
          <p:cNvSpPr/>
          <p:nvPr/>
        </p:nvSpPr>
        <p:spPr>
          <a:xfrm>
            <a:off x="143763" y="1595119"/>
            <a:ext cx="0" cy="5024120"/>
          </a:xfrm>
          <a:custGeom>
            <a:avLst/>
            <a:gdLst/>
            <a:ahLst/>
            <a:cxnLst/>
            <a:rect l="l" t="t" r="r" b="b"/>
            <a:pathLst>
              <a:path h="5024120">
                <a:moveTo>
                  <a:pt x="0" y="0"/>
                </a:moveTo>
                <a:lnTo>
                  <a:pt x="0" y="5024120"/>
                </a:lnTo>
              </a:path>
            </a:pathLst>
          </a:custGeom>
          <a:ln w="12700">
            <a:solidFill>
              <a:srgbClr val="FFFFFF"/>
            </a:solidFill>
          </a:ln>
        </p:spPr>
        <p:txBody>
          <a:bodyPr wrap="square" lIns="0" tIns="0" rIns="0" bIns="0" rtlCol="0"/>
          <a:lstStyle/>
          <a:p>
            <a:endParaRPr/>
          </a:p>
        </p:txBody>
      </p:sp>
      <p:sp>
        <p:nvSpPr>
          <p:cNvPr id="16" name="object 16"/>
          <p:cNvSpPr/>
          <p:nvPr/>
        </p:nvSpPr>
        <p:spPr>
          <a:xfrm>
            <a:off x="9024239" y="1595119"/>
            <a:ext cx="0" cy="5024120"/>
          </a:xfrm>
          <a:custGeom>
            <a:avLst/>
            <a:gdLst/>
            <a:ahLst/>
            <a:cxnLst/>
            <a:rect l="l" t="t" r="r" b="b"/>
            <a:pathLst>
              <a:path h="5024120">
                <a:moveTo>
                  <a:pt x="0" y="0"/>
                </a:moveTo>
                <a:lnTo>
                  <a:pt x="0" y="5024120"/>
                </a:lnTo>
              </a:path>
            </a:pathLst>
          </a:custGeom>
          <a:ln w="12700">
            <a:solidFill>
              <a:srgbClr val="FFFFFF"/>
            </a:solidFill>
          </a:ln>
        </p:spPr>
        <p:txBody>
          <a:bodyPr wrap="square" lIns="0" tIns="0" rIns="0" bIns="0" rtlCol="0"/>
          <a:lstStyle/>
          <a:p>
            <a:endParaRPr/>
          </a:p>
        </p:txBody>
      </p:sp>
      <p:sp>
        <p:nvSpPr>
          <p:cNvPr id="17" name="object 17"/>
          <p:cNvSpPr/>
          <p:nvPr/>
        </p:nvSpPr>
        <p:spPr>
          <a:xfrm>
            <a:off x="137413" y="1601469"/>
            <a:ext cx="8893175" cy="0"/>
          </a:xfrm>
          <a:custGeom>
            <a:avLst/>
            <a:gdLst/>
            <a:ahLst/>
            <a:cxnLst/>
            <a:rect l="l" t="t" r="r" b="b"/>
            <a:pathLst>
              <a:path w="8893175">
                <a:moveTo>
                  <a:pt x="0" y="0"/>
                </a:moveTo>
                <a:lnTo>
                  <a:pt x="8893175" y="0"/>
                </a:lnTo>
              </a:path>
            </a:pathLst>
          </a:custGeom>
          <a:ln w="12700">
            <a:solidFill>
              <a:srgbClr val="FFFFFF"/>
            </a:solidFill>
          </a:ln>
        </p:spPr>
        <p:txBody>
          <a:bodyPr wrap="square" lIns="0" tIns="0" rIns="0" bIns="0" rtlCol="0"/>
          <a:lstStyle/>
          <a:p>
            <a:endParaRPr/>
          </a:p>
        </p:txBody>
      </p:sp>
      <p:sp>
        <p:nvSpPr>
          <p:cNvPr id="18" name="object 18"/>
          <p:cNvSpPr/>
          <p:nvPr/>
        </p:nvSpPr>
        <p:spPr>
          <a:xfrm>
            <a:off x="137413" y="6600190"/>
            <a:ext cx="8893175" cy="0"/>
          </a:xfrm>
          <a:custGeom>
            <a:avLst/>
            <a:gdLst/>
            <a:ahLst/>
            <a:cxnLst/>
            <a:rect l="l" t="t" r="r" b="b"/>
            <a:pathLst>
              <a:path w="8893175">
                <a:moveTo>
                  <a:pt x="0" y="0"/>
                </a:moveTo>
                <a:lnTo>
                  <a:pt x="8893175" y="0"/>
                </a:lnTo>
              </a:path>
            </a:pathLst>
          </a:custGeom>
          <a:ln w="38100">
            <a:solidFill>
              <a:srgbClr val="FFFFFF"/>
            </a:solidFill>
          </a:ln>
        </p:spPr>
        <p:txBody>
          <a:bodyPr wrap="square" lIns="0" tIns="0" rIns="0" bIns="0" rtlCol="0"/>
          <a:lstStyle/>
          <a:p>
            <a:endParaRPr/>
          </a:p>
        </p:txBody>
      </p:sp>
      <p:sp>
        <p:nvSpPr>
          <p:cNvPr id="19" name="object 19"/>
          <p:cNvSpPr txBox="1"/>
          <p:nvPr/>
        </p:nvSpPr>
        <p:spPr>
          <a:xfrm>
            <a:off x="222504" y="1619758"/>
            <a:ext cx="8387080" cy="4692650"/>
          </a:xfrm>
          <a:prstGeom prst="rect">
            <a:avLst/>
          </a:prstGeom>
        </p:spPr>
        <p:txBody>
          <a:bodyPr vert="horz" wrap="square" lIns="0" tIns="10160" rIns="0" bIns="0" rtlCol="0">
            <a:spAutoFit/>
          </a:bodyPr>
          <a:lstStyle/>
          <a:p>
            <a:pPr marL="12700" marR="269240" indent="-635">
              <a:lnSpc>
                <a:spcPct val="100899"/>
              </a:lnSpc>
              <a:spcBef>
                <a:spcPts val="80"/>
              </a:spcBef>
            </a:pPr>
            <a:r>
              <a:rPr sz="1600" u="heavy" spc="-405" dirty="0">
                <a:uFill>
                  <a:solidFill>
                    <a:srgbClr val="000000"/>
                  </a:solidFill>
                </a:uFill>
                <a:latin typeface="Times New Roman"/>
                <a:cs typeface="Times New Roman"/>
              </a:rPr>
              <a:t> </a:t>
            </a:r>
            <a:r>
              <a:rPr sz="1600" b="1" u="heavy" spc="-5" dirty="0">
                <a:uFill>
                  <a:solidFill>
                    <a:srgbClr val="000000"/>
                  </a:solidFill>
                </a:uFill>
                <a:latin typeface="Calibri"/>
                <a:cs typeface="Calibri"/>
              </a:rPr>
              <a:t>En quoi la mission </a:t>
            </a:r>
            <a:r>
              <a:rPr sz="1600" b="1" u="heavy" spc="-10" dirty="0">
                <a:uFill>
                  <a:solidFill>
                    <a:srgbClr val="000000"/>
                  </a:solidFill>
                </a:uFill>
                <a:latin typeface="Calibri"/>
                <a:cs typeface="Calibri"/>
              </a:rPr>
              <a:t>est </a:t>
            </a:r>
            <a:r>
              <a:rPr sz="1600" b="1" u="heavy" spc="-15" dirty="0">
                <a:uFill>
                  <a:solidFill>
                    <a:srgbClr val="000000"/>
                  </a:solidFill>
                </a:uFill>
                <a:latin typeface="Calibri"/>
                <a:cs typeface="Calibri"/>
              </a:rPr>
              <a:t>d’intérêt général </a:t>
            </a:r>
            <a:r>
              <a:rPr sz="1800" b="1" dirty="0">
                <a:latin typeface="Calibri"/>
                <a:cs typeface="Calibri"/>
              </a:rPr>
              <a:t>: </a:t>
            </a:r>
            <a:r>
              <a:rPr sz="1600" b="1" spc="-5" dirty="0">
                <a:latin typeface="Calibri"/>
                <a:cs typeface="Calibri"/>
              </a:rPr>
              <a:t>Le </a:t>
            </a:r>
            <a:r>
              <a:rPr sz="1600" b="1" spc="-15" dirty="0">
                <a:latin typeface="Calibri"/>
                <a:cs typeface="Calibri"/>
              </a:rPr>
              <a:t>projet </a:t>
            </a:r>
            <a:r>
              <a:rPr sz="1600" b="1" spc="-10" dirty="0">
                <a:latin typeface="Calibri"/>
                <a:cs typeface="Calibri"/>
              </a:rPr>
              <a:t>vise </a:t>
            </a:r>
            <a:r>
              <a:rPr sz="1600" b="1" spc="-5" dirty="0">
                <a:latin typeface="Calibri"/>
                <a:cs typeface="Calibri"/>
              </a:rPr>
              <a:t>à sensibiliser les </a:t>
            </a:r>
            <a:r>
              <a:rPr sz="1600" b="1" spc="-10" dirty="0">
                <a:latin typeface="Calibri"/>
                <a:cs typeface="Calibri"/>
              </a:rPr>
              <a:t>élèves et </a:t>
            </a:r>
            <a:r>
              <a:rPr sz="1600" b="1" spc="-5" dirty="0">
                <a:latin typeface="Calibri"/>
                <a:cs typeface="Calibri"/>
              </a:rPr>
              <a:t>la </a:t>
            </a:r>
            <a:r>
              <a:rPr sz="1600" b="1" spc="-10" dirty="0">
                <a:latin typeface="Calibri"/>
                <a:cs typeface="Calibri"/>
              </a:rPr>
              <a:t>communauté  éducative </a:t>
            </a:r>
            <a:r>
              <a:rPr sz="1600" b="1" spc="-5" dirty="0">
                <a:latin typeface="Calibri"/>
                <a:cs typeface="Calibri"/>
              </a:rPr>
              <a:t>en </a:t>
            </a:r>
            <a:r>
              <a:rPr sz="1600" b="1" spc="-10" dirty="0">
                <a:latin typeface="Calibri"/>
                <a:cs typeface="Calibri"/>
              </a:rPr>
              <a:t>créant une démarche citoyenne respectueuse </a:t>
            </a:r>
            <a:r>
              <a:rPr sz="1600" b="1" spc="-5" dirty="0">
                <a:latin typeface="Calibri"/>
                <a:cs typeface="Calibri"/>
              </a:rPr>
              <a:t>de</a:t>
            </a:r>
            <a:r>
              <a:rPr sz="1600" b="1" spc="145" dirty="0">
                <a:latin typeface="Calibri"/>
                <a:cs typeface="Calibri"/>
              </a:rPr>
              <a:t> </a:t>
            </a:r>
            <a:r>
              <a:rPr sz="1600" b="1" spc="-10" dirty="0">
                <a:latin typeface="Calibri"/>
                <a:cs typeface="Calibri"/>
              </a:rPr>
              <a:t>l'environnement</a:t>
            </a:r>
            <a:endParaRPr sz="1600">
              <a:latin typeface="Calibri"/>
              <a:cs typeface="Calibri"/>
            </a:endParaRPr>
          </a:p>
          <a:p>
            <a:pPr>
              <a:lnSpc>
                <a:spcPct val="100000"/>
              </a:lnSpc>
              <a:spcBef>
                <a:spcPts val="20"/>
              </a:spcBef>
            </a:pPr>
            <a:endParaRPr sz="1650">
              <a:latin typeface="Times New Roman"/>
              <a:cs typeface="Times New Roman"/>
            </a:endParaRPr>
          </a:p>
          <a:p>
            <a:pPr marL="12700">
              <a:lnSpc>
                <a:spcPct val="100000"/>
              </a:lnSpc>
            </a:pPr>
            <a:r>
              <a:rPr sz="1600" b="1" u="heavy" spc="-10" dirty="0">
                <a:uFill>
                  <a:solidFill>
                    <a:srgbClr val="000000"/>
                  </a:solidFill>
                </a:uFill>
                <a:latin typeface="Calibri"/>
                <a:cs typeface="Calibri"/>
              </a:rPr>
              <a:t>Objectif </a:t>
            </a:r>
            <a:r>
              <a:rPr sz="1600" b="1" u="heavy" spc="-5" dirty="0">
                <a:uFill>
                  <a:solidFill>
                    <a:srgbClr val="000000"/>
                  </a:solidFill>
                </a:uFill>
                <a:latin typeface="Calibri"/>
                <a:cs typeface="Calibri"/>
              </a:rPr>
              <a:t>de la mission </a:t>
            </a:r>
            <a:r>
              <a:rPr sz="1600" b="1" spc="-5" dirty="0">
                <a:latin typeface="Calibri"/>
                <a:cs typeface="Calibri"/>
              </a:rPr>
              <a:t>: </a:t>
            </a:r>
            <a:r>
              <a:rPr sz="1600" b="1" spc="-10" dirty="0">
                <a:latin typeface="Calibri"/>
                <a:cs typeface="Calibri"/>
              </a:rPr>
              <a:t>Proposer et </a:t>
            </a:r>
            <a:r>
              <a:rPr sz="1600" b="1" spc="-15" dirty="0">
                <a:latin typeface="Calibri"/>
                <a:cs typeface="Calibri"/>
              </a:rPr>
              <a:t>mettre </a:t>
            </a:r>
            <a:r>
              <a:rPr sz="1600" b="1" spc="-5" dirty="0">
                <a:latin typeface="Calibri"/>
                <a:cs typeface="Calibri"/>
              </a:rPr>
              <a:t>en </a:t>
            </a:r>
            <a:r>
              <a:rPr sz="1600" b="1" spc="-10" dirty="0">
                <a:latin typeface="Calibri"/>
                <a:cs typeface="Calibri"/>
              </a:rPr>
              <a:t>œuvre des </a:t>
            </a:r>
            <a:r>
              <a:rPr sz="1600" b="1" spc="-5" dirty="0">
                <a:latin typeface="Calibri"/>
                <a:cs typeface="Calibri"/>
              </a:rPr>
              <a:t>actions </a:t>
            </a:r>
            <a:r>
              <a:rPr sz="1600" b="1" spc="-10" dirty="0">
                <a:latin typeface="Calibri"/>
                <a:cs typeface="Calibri"/>
              </a:rPr>
              <a:t>pérennes </a:t>
            </a:r>
            <a:r>
              <a:rPr sz="1600" b="1" spc="-15" dirty="0">
                <a:latin typeface="Calibri"/>
                <a:cs typeface="Calibri"/>
              </a:rPr>
              <a:t>d’intérêt </a:t>
            </a:r>
            <a:r>
              <a:rPr sz="1600" b="1" spc="-10" dirty="0">
                <a:latin typeface="Calibri"/>
                <a:cs typeface="Calibri"/>
              </a:rPr>
              <a:t>pédagogique</a:t>
            </a:r>
            <a:r>
              <a:rPr sz="1600" b="1" spc="335" dirty="0">
                <a:latin typeface="Calibri"/>
                <a:cs typeface="Calibri"/>
              </a:rPr>
              <a:t> </a:t>
            </a:r>
            <a:r>
              <a:rPr sz="1600" b="1" spc="-10" dirty="0">
                <a:latin typeface="Calibri"/>
                <a:cs typeface="Calibri"/>
              </a:rPr>
              <a:t>et</a:t>
            </a:r>
            <a:endParaRPr sz="1600">
              <a:latin typeface="Calibri"/>
              <a:cs typeface="Calibri"/>
            </a:endParaRPr>
          </a:p>
          <a:p>
            <a:pPr marL="12700">
              <a:lnSpc>
                <a:spcPct val="100000"/>
              </a:lnSpc>
            </a:pPr>
            <a:r>
              <a:rPr sz="1600" b="1" spc="-10" dirty="0">
                <a:latin typeface="Calibri"/>
                <a:cs typeface="Calibri"/>
              </a:rPr>
              <a:t>d’utilité </a:t>
            </a:r>
            <a:r>
              <a:rPr sz="1600" b="1" spc="-5" dirty="0">
                <a:latin typeface="Calibri"/>
                <a:cs typeface="Calibri"/>
              </a:rPr>
              <a:t>écologique</a:t>
            </a:r>
            <a:endParaRPr sz="1600">
              <a:latin typeface="Calibri"/>
              <a:cs typeface="Calibri"/>
            </a:endParaRPr>
          </a:p>
          <a:p>
            <a:pPr>
              <a:lnSpc>
                <a:spcPct val="100000"/>
              </a:lnSpc>
              <a:spcBef>
                <a:spcPts val="25"/>
              </a:spcBef>
            </a:pPr>
            <a:endParaRPr sz="1650">
              <a:latin typeface="Times New Roman"/>
              <a:cs typeface="Times New Roman"/>
            </a:endParaRPr>
          </a:p>
          <a:p>
            <a:pPr marL="12700" marR="199390">
              <a:lnSpc>
                <a:spcPct val="100000"/>
              </a:lnSpc>
            </a:pPr>
            <a:r>
              <a:rPr sz="1600" b="1" u="heavy" spc="-20" dirty="0">
                <a:uFill>
                  <a:solidFill>
                    <a:srgbClr val="000000"/>
                  </a:solidFill>
                </a:uFill>
                <a:latin typeface="Calibri"/>
                <a:cs typeface="Calibri"/>
              </a:rPr>
              <a:t>Contexte </a:t>
            </a:r>
            <a:r>
              <a:rPr sz="1600" b="1" u="heavy" spc="-5" dirty="0">
                <a:uFill>
                  <a:solidFill>
                    <a:srgbClr val="000000"/>
                  </a:solidFill>
                </a:uFill>
                <a:latin typeface="Calibri"/>
                <a:cs typeface="Calibri"/>
              </a:rPr>
              <a:t>de la mission </a:t>
            </a:r>
            <a:r>
              <a:rPr sz="1600" b="1" spc="-5" dirty="0">
                <a:latin typeface="Calibri"/>
                <a:cs typeface="Calibri"/>
              </a:rPr>
              <a:t>: Nous sommes </a:t>
            </a:r>
            <a:r>
              <a:rPr sz="1600" b="1" spc="-10" dirty="0">
                <a:latin typeface="Calibri"/>
                <a:cs typeface="Calibri"/>
              </a:rPr>
              <a:t>une </a:t>
            </a:r>
            <a:r>
              <a:rPr sz="1600" b="1" spc="-5" dirty="0">
                <a:latin typeface="Calibri"/>
                <a:cs typeface="Calibri"/>
              </a:rPr>
              <a:t>école </a:t>
            </a:r>
            <a:r>
              <a:rPr sz="1600" b="1" spc="-10" dirty="0">
                <a:latin typeface="Calibri"/>
                <a:cs typeface="Calibri"/>
              </a:rPr>
              <a:t>maternelle et primaire </a:t>
            </a:r>
            <a:r>
              <a:rPr sz="1600" b="1" spc="-5" dirty="0">
                <a:latin typeface="Calibri"/>
                <a:cs typeface="Calibri"/>
              </a:rPr>
              <a:t>accueillant </a:t>
            </a:r>
            <a:r>
              <a:rPr sz="1600" b="1" spc="-10" dirty="0">
                <a:latin typeface="Calibri"/>
                <a:cs typeface="Calibri"/>
              </a:rPr>
              <a:t>222 élèves en  zone rurale, </a:t>
            </a:r>
            <a:r>
              <a:rPr sz="1600" b="1" spc="-5" dirty="0">
                <a:latin typeface="Calibri"/>
                <a:cs typeface="Calibri"/>
              </a:rPr>
              <a:t>dans </a:t>
            </a:r>
            <a:r>
              <a:rPr sz="1600" b="1" spc="-10" dirty="0">
                <a:latin typeface="Calibri"/>
                <a:cs typeface="Calibri"/>
              </a:rPr>
              <a:t>une </a:t>
            </a:r>
            <a:r>
              <a:rPr sz="1600" b="1" spc="-5" dirty="0">
                <a:latin typeface="Calibri"/>
                <a:cs typeface="Calibri"/>
              </a:rPr>
              <a:t>ville </a:t>
            </a:r>
            <a:r>
              <a:rPr sz="1600" b="1" spc="-10" dirty="0">
                <a:latin typeface="Calibri"/>
                <a:cs typeface="Calibri"/>
              </a:rPr>
              <a:t>qui </a:t>
            </a:r>
            <a:r>
              <a:rPr sz="1600" b="1" spc="-5" dirty="0">
                <a:latin typeface="Calibri"/>
                <a:cs typeface="Calibri"/>
              </a:rPr>
              <a:t>s'est </a:t>
            </a:r>
            <a:r>
              <a:rPr sz="1600" b="1" spc="-10" dirty="0">
                <a:latin typeface="Calibri"/>
                <a:cs typeface="Calibri"/>
              </a:rPr>
              <a:t>construite autour </a:t>
            </a:r>
            <a:r>
              <a:rPr sz="1600" b="1" spc="-20" dirty="0">
                <a:latin typeface="Calibri"/>
                <a:cs typeface="Calibri"/>
              </a:rPr>
              <a:t>d’entreprises </a:t>
            </a:r>
            <a:r>
              <a:rPr sz="1600" b="1" spc="-10" dirty="0">
                <a:latin typeface="Calibri"/>
                <a:cs typeface="Calibri"/>
              </a:rPr>
              <a:t>qui accordent une </a:t>
            </a:r>
            <a:r>
              <a:rPr sz="1600" b="1" spc="-5" dirty="0">
                <a:latin typeface="Calibri"/>
                <a:cs typeface="Calibri"/>
              </a:rPr>
              <a:t>place  </a:t>
            </a:r>
            <a:r>
              <a:rPr sz="1600" b="1" spc="-10" dirty="0">
                <a:latin typeface="Calibri"/>
                <a:cs typeface="Calibri"/>
              </a:rPr>
              <a:t>importante </a:t>
            </a:r>
            <a:r>
              <a:rPr sz="1600" b="1" spc="-5" dirty="0">
                <a:latin typeface="Calibri"/>
                <a:cs typeface="Calibri"/>
              </a:rPr>
              <a:t>au </a:t>
            </a:r>
            <a:r>
              <a:rPr sz="1600" b="1" spc="-10" dirty="0">
                <a:latin typeface="Calibri"/>
                <a:cs typeface="Calibri"/>
              </a:rPr>
              <a:t>respect </a:t>
            </a:r>
            <a:r>
              <a:rPr sz="1600" b="1" spc="-5" dirty="0">
                <a:latin typeface="Calibri"/>
                <a:cs typeface="Calibri"/>
              </a:rPr>
              <a:t>de </a:t>
            </a:r>
            <a:r>
              <a:rPr sz="1600" b="1" spc="-10" dirty="0">
                <a:latin typeface="Calibri"/>
                <a:cs typeface="Calibri"/>
              </a:rPr>
              <a:t>l'environnement, auquel </a:t>
            </a:r>
            <a:r>
              <a:rPr sz="1600" b="1" spc="-5" dirty="0">
                <a:latin typeface="Calibri"/>
                <a:cs typeface="Calibri"/>
              </a:rPr>
              <a:t>nous voulons</a:t>
            </a:r>
            <a:r>
              <a:rPr sz="1600" b="1" spc="145" dirty="0">
                <a:latin typeface="Calibri"/>
                <a:cs typeface="Calibri"/>
              </a:rPr>
              <a:t> </a:t>
            </a:r>
            <a:r>
              <a:rPr sz="1600" b="1" spc="-20" dirty="0">
                <a:latin typeface="Calibri"/>
                <a:cs typeface="Calibri"/>
              </a:rPr>
              <a:t>contribuer.</a:t>
            </a:r>
            <a:endParaRPr sz="1600">
              <a:latin typeface="Calibri"/>
              <a:cs typeface="Calibri"/>
            </a:endParaRPr>
          </a:p>
          <a:p>
            <a:pPr>
              <a:lnSpc>
                <a:spcPct val="100000"/>
              </a:lnSpc>
              <a:spcBef>
                <a:spcPts val="25"/>
              </a:spcBef>
            </a:pPr>
            <a:endParaRPr sz="1650">
              <a:latin typeface="Times New Roman"/>
              <a:cs typeface="Times New Roman"/>
            </a:endParaRPr>
          </a:p>
          <a:p>
            <a:pPr marL="12700">
              <a:lnSpc>
                <a:spcPct val="100000"/>
              </a:lnSpc>
            </a:pPr>
            <a:r>
              <a:rPr sz="1600" b="1" u="heavy" spc="-5" dirty="0">
                <a:uFill>
                  <a:solidFill>
                    <a:srgbClr val="000000"/>
                  </a:solidFill>
                </a:uFill>
                <a:latin typeface="Calibri"/>
                <a:cs typeface="Calibri"/>
              </a:rPr>
              <a:t>Description de la mission </a:t>
            </a:r>
            <a:r>
              <a:rPr sz="1600" b="1" spc="-5" dirty="0">
                <a:latin typeface="Calibri"/>
                <a:cs typeface="Calibri"/>
              </a:rPr>
              <a:t>: </a:t>
            </a:r>
            <a:r>
              <a:rPr sz="1600" b="1" spc="-10" dirty="0">
                <a:latin typeface="Calibri"/>
                <a:cs typeface="Calibri"/>
              </a:rPr>
              <a:t>mise </a:t>
            </a:r>
            <a:r>
              <a:rPr sz="1600" b="1" spc="-5" dirty="0">
                <a:latin typeface="Calibri"/>
                <a:cs typeface="Calibri"/>
              </a:rPr>
              <a:t>en place </a:t>
            </a:r>
            <a:r>
              <a:rPr sz="1600" b="1" spc="-10" dirty="0">
                <a:latin typeface="Calibri"/>
                <a:cs typeface="Calibri"/>
              </a:rPr>
              <a:t>d'ateliers </a:t>
            </a:r>
            <a:r>
              <a:rPr sz="1600" b="1" spc="-5" dirty="0">
                <a:latin typeface="Calibri"/>
                <a:cs typeface="Calibri"/>
              </a:rPr>
              <a:t>où les </a:t>
            </a:r>
            <a:r>
              <a:rPr sz="1600" b="1" spc="-10" dirty="0">
                <a:latin typeface="Calibri"/>
                <a:cs typeface="Calibri"/>
              </a:rPr>
              <a:t>élèves pourront </a:t>
            </a:r>
            <a:r>
              <a:rPr sz="1600" b="1" spc="-15" dirty="0">
                <a:latin typeface="Calibri"/>
                <a:cs typeface="Calibri"/>
              </a:rPr>
              <a:t>prendre </a:t>
            </a:r>
            <a:r>
              <a:rPr sz="1600" b="1" spc="-5" dirty="0">
                <a:latin typeface="Calibri"/>
                <a:cs typeface="Calibri"/>
              </a:rPr>
              <a:t>conscience</a:t>
            </a:r>
            <a:r>
              <a:rPr sz="1600" b="1" spc="175" dirty="0">
                <a:latin typeface="Calibri"/>
                <a:cs typeface="Calibri"/>
              </a:rPr>
              <a:t> </a:t>
            </a:r>
            <a:r>
              <a:rPr sz="1600" b="1" spc="-5" dirty="0">
                <a:latin typeface="Calibri"/>
                <a:cs typeface="Calibri"/>
              </a:rPr>
              <a:t>de</a:t>
            </a:r>
            <a:endParaRPr sz="1600">
              <a:latin typeface="Calibri"/>
              <a:cs typeface="Calibri"/>
            </a:endParaRPr>
          </a:p>
          <a:p>
            <a:pPr marL="12700">
              <a:lnSpc>
                <a:spcPct val="100000"/>
              </a:lnSpc>
            </a:pPr>
            <a:r>
              <a:rPr sz="1600" b="1" spc="-5" dirty="0">
                <a:latin typeface="Calibri"/>
                <a:cs typeface="Calibri"/>
              </a:rPr>
              <a:t>l'impact </a:t>
            </a:r>
            <a:r>
              <a:rPr sz="1600" b="1" spc="-10" dirty="0">
                <a:latin typeface="Calibri"/>
                <a:cs typeface="Calibri"/>
              </a:rPr>
              <a:t>de leurs </a:t>
            </a:r>
            <a:r>
              <a:rPr sz="1600" b="1" spc="-5" dirty="0">
                <a:latin typeface="Calibri"/>
                <a:cs typeface="Calibri"/>
              </a:rPr>
              <a:t>habitudes de consommation </a:t>
            </a:r>
            <a:r>
              <a:rPr sz="1600" b="1" spc="-10" dirty="0">
                <a:latin typeface="Calibri"/>
                <a:cs typeface="Calibri"/>
              </a:rPr>
              <a:t>sur </a:t>
            </a:r>
            <a:r>
              <a:rPr sz="1600" b="1" spc="-20" dirty="0">
                <a:latin typeface="Calibri"/>
                <a:cs typeface="Calibri"/>
              </a:rPr>
              <a:t>l’environnement, </a:t>
            </a:r>
            <a:r>
              <a:rPr sz="1600" b="1" spc="-10" dirty="0">
                <a:latin typeface="Calibri"/>
                <a:cs typeface="Calibri"/>
              </a:rPr>
              <a:t>et communiquer sur </a:t>
            </a:r>
            <a:r>
              <a:rPr sz="1600" b="1" spc="-5" dirty="0">
                <a:latin typeface="Calibri"/>
                <a:cs typeface="Calibri"/>
              </a:rPr>
              <a:t>les</a:t>
            </a:r>
            <a:r>
              <a:rPr sz="1600" b="1" spc="15" dirty="0">
                <a:latin typeface="Calibri"/>
                <a:cs typeface="Calibri"/>
              </a:rPr>
              <a:t> </a:t>
            </a:r>
            <a:r>
              <a:rPr sz="1600" b="1" spc="-5" dirty="0">
                <a:latin typeface="Calibri"/>
                <a:cs typeface="Calibri"/>
              </a:rPr>
              <a:t>actions</a:t>
            </a:r>
            <a:endParaRPr sz="1600">
              <a:latin typeface="Calibri"/>
              <a:cs typeface="Calibri"/>
            </a:endParaRPr>
          </a:p>
          <a:p>
            <a:pPr marL="12700">
              <a:lnSpc>
                <a:spcPct val="100000"/>
              </a:lnSpc>
            </a:pPr>
            <a:r>
              <a:rPr sz="1600" b="1" spc="-10" dirty="0">
                <a:latin typeface="Calibri"/>
                <a:cs typeface="Calibri"/>
              </a:rPr>
              <a:t>menées.</a:t>
            </a:r>
            <a:endParaRPr sz="1600">
              <a:latin typeface="Calibri"/>
              <a:cs typeface="Calibri"/>
            </a:endParaRPr>
          </a:p>
          <a:p>
            <a:pPr>
              <a:lnSpc>
                <a:spcPct val="100000"/>
              </a:lnSpc>
              <a:spcBef>
                <a:spcPts val="25"/>
              </a:spcBef>
            </a:pPr>
            <a:endParaRPr sz="1650">
              <a:latin typeface="Times New Roman"/>
              <a:cs typeface="Times New Roman"/>
            </a:endParaRPr>
          </a:p>
          <a:p>
            <a:pPr marL="12700">
              <a:lnSpc>
                <a:spcPct val="100000"/>
              </a:lnSpc>
            </a:pPr>
            <a:r>
              <a:rPr sz="1600" b="1" u="heavy" spc="-25" dirty="0">
                <a:uFill>
                  <a:solidFill>
                    <a:srgbClr val="000000"/>
                  </a:solidFill>
                </a:uFill>
                <a:latin typeface="Calibri"/>
                <a:cs typeface="Calibri"/>
              </a:rPr>
              <a:t>Taches </a:t>
            </a:r>
            <a:r>
              <a:rPr sz="1600" b="1" u="heavy" spc="-5" dirty="0">
                <a:uFill>
                  <a:solidFill>
                    <a:srgbClr val="000000"/>
                  </a:solidFill>
                </a:uFill>
                <a:latin typeface="Calibri"/>
                <a:cs typeface="Calibri"/>
              </a:rPr>
              <a:t>Précises</a:t>
            </a:r>
            <a:r>
              <a:rPr sz="1600" b="1" u="heavy" spc="10" dirty="0">
                <a:uFill>
                  <a:solidFill>
                    <a:srgbClr val="000000"/>
                  </a:solidFill>
                </a:uFill>
                <a:latin typeface="Calibri"/>
                <a:cs typeface="Calibri"/>
              </a:rPr>
              <a:t> </a:t>
            </a:r>
            <a:r>
              <a:rPr sz="1600" b="1" spc="-5" dirty="0">
                <a:latin typeface="Calibri"/>
                <a:cs typeface="Calibri"/>
              </a:rPr>
              <a:t>:</a:t>
            </a:r>
            <a:endParaRPr sz="1600">
              <a:latin typeface="Calibri"/>
              <a:cs typeface="Calibri"/>
            </a:endParaRPr>
          </a:p>
          <a:p>
            <a:pPr marL="12700" marR="512445">
              <a:lnSpc>
                <a:spcPct val="100000"/>
              </a:lnSpc>
              <a:spcBef>
                <a:spcPts val="5"/>
              </a:spcBef>
              <a:buChar char="-"/>
              <a:tabLst>
                <a:tab pos="121285" algn="l"/>
              </a:tabLst>
            </a:pPr>
            <a:r>
              <a:rPr sz="1600" b="1" spc="-5" dirty="0">
                <a:latin typeface="Calibri"/>
                <a:cs typeface="Calibri"/>
              </a:rPr>
              <a:t>Réaliser un diagnostique de ce </a:t>
            </a:r>
            <a:r>
              <a:rPr sz="1600" b="1" spc="-10" dirty="0">
                <a:latin typeface="Calibri"/>
                <a:cs typeface="Calibri"/>
              </a:rPr>
              <a:t>qui </a:t>
            </a:r>
            <a:r>
              <a:rPr sz="1600" b="1" spc="-15" dirty="0">
                <a:latin typeface="Calibri"/>
                <a:cs typeface="Calibri"/>
              </a:rPr>
              <a:t>existe </a:t>
            </a:r>
            <a:r>
              <a:rPr sz="1600" b="1" spc="-5" dirty="0">
                <a:latin typeface="Calibri"/>
                <a:cs typeface="Calibri"/>
              </a:rPr>
              <a:t>dans l'école pour </a:t>
            </a:r>
            <a:r>
              <a:rPr sz="1600" b="1" spc="-10" dirty="0">
                <a:latin typeface="Calibri"/>
                <a:cs typeface="Calibri"/>
              </a:rPr>
              <a:t>mieux appréhender </a:t>
            </a:r>
            <a:r>
              <a:rPr sz="1600" b="1" spc="-5" dirty="0">
                <a:latin typeface="Calibri"/>
                <a:cs typeface="Calibri"/>
              </a:rPr>
              <a:t>les </a:t>
            </a:r>
            <a:r>
              <a:rPr sz="1600" b="1" spc="-10" dirty="0">
                <a:latin typeface="Calibri"/>
                <a:cs typeface="Calibri"/>
              </a:rPr>
              <a:t>enjeux </a:t>
            </a:r>
            <a:r>
              <a:rPr sz="1600" b="1" spc="-5" dirty="0">
                <a:latin typeface="Calibri"/>
                <a:cs typeface="Calibri"/>
              </a:rPr>
              <a:t>de  </a:t>
            </a:r>
            <a:r>
              <a:rPr sz="1600" b="1" spc="-10" dirty="0">
                <a:latin typeface="Calibri"/>
                <a:cs typeface="Calibri"/>
              </a:rPr>
              <a:t>demain.</a:t>
            </a:r>
            <a:endParaRPr sz="1600">
              <a:latin typeface="Calibri"/>
              <a:cs typeface="Calibri"/>
            </a:endParaRPr>
          </a:p>
          <a:p>
            <a:pPr marL="120650" indent="-107950">
              <a:lnSpc>
                <a:spcPct val="100000"/>
              </a:lnSpc>
              <a:buChar char="-"/>
              <a:tabLst>
                <a:tab pos="121285" algn="l"/>
              </a:tabLst>
            </a:pPr>
            <a:r>
              <a:rPr sz="1600" b="1" spc="-5" dirty="0">
                <a:latin typeface="Calibri"/>
                <a:cs typeface="Calibri"/>
              </a:rPr>
              <a:t>Participation à la </a:t>
            </a:r>
            <a:r>
              <a:rPr sz="1600" b="1" spc="-10" dirty="0">
                <a:latin typeface="Calibri"/>
                <a:cs typeface="Calibri"/>
              </a:rPr>
              <a:t>mise </a:t>
            </a:r>
            <a:r>
              <a:rPr sz="1600" b="1" spc="-5" dirty="0">
                <a:latin typeface="Calibri"/>
                <a:cs typeface="Calibri"/>
              </a:rPr>
              <a:t>en place de la labellisation « </a:t>
            </a:r>
            <a:r>
              <a:rPr sz="1600" b="1" spc="-10" dirty="0">
                <a:latin typeface="Calibri"/>
                <a:cs typeface="Calibri"/>
              </a:rPr>
              <a:t>écoécole</a:t>
            </a:r>
            <a:r>
              <a:rPr sz="1600" b="1" spc="5" dirty="0">
                <a:latin typeface="Calibri"/>
                <a:cs typeface="Calibri"/>
              </a:rPr>
              <a:t> </a:t>
            </a:r>
            <a:r>
              <a:rPr sz="1600" b="1" spc="-5" dirty="0">
                <a:latin typeface="Calibri"/>
                <a:cs typeface="Calibri"/>
              </a:rPr>
              <a:t>»</a:t>
            </a:r>
            <a:endParaRPr sz="1600">
              <a:latin typeface="Calibri"/>
              <a:cs typeface="Calibri"/>
            </a:endParaRPr>
          </a:p>
          <a:p>
            <a:pPr marL="120650" indent="-107950">
              <a:lnSpc>
                <a:spcPct val="100000"/>
              </a:lnSpc>
              <a:buChar char="-"/>
              <a:tabLst>
                <a:tab pos="121285" algn="l"/>
              </a:tabLst>
            </a:pPr>
            <a:r>
              <a:rPr sz="1600" b="1" spc="-5" dirty="0">
                <a:latin typeface="Calibri"/>
                <a:cs typeface="Calibri"/>
              </a:rPr>
              <a:t>Animation </a:t>
            </a:r>
            <a:r>
              <a:rPr sz="1600" b="1" spc="-10" dirty="0">
                <a:latin typeface="Calibri"/>
                <a:cs typeface="Calibri"/>
              </a:rPr>
              <a:t>d'un jardin</a:t>
            </a:r>
            <a:r>
              <a:rPr sz="1600" b="1" spc="55" dirty="0">
                <a:latin typeface="Calibri"/>
                <a:cs typeface="Calibri"/>
              </a:rPr>
              <a:t> </a:t>
            </a:r>
            <a:r>
              <a:rPr sz="1600" b="1" spc="-10" dirty="0">
                <a:latin typeface="Calibri"/>
                <a:cs typeface="Calibri"/>
              </a:rPr>
              <a:t>pédagogique.</a:t>
            </a:r>
            <a:endParaRPr sz="1600">
              <a:latin typeface="Calibri"/>
              <a:cs typeface="Calibri"/>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51459" y="86868"/>
            <a:ext cx="8641080" cy="462280"/>
          </a:xfrm>
          <a:prstGeom prst="rect">
            <a:avLst/>
          </a:prstGeom>
          <a:solidFill>
            <a:srgbClr val="00A9C2"/>
          </a:solidFill>
          <a:ln w="9144">
            <a:solidFill>
              <a:srgbClr val="92D050"/>
            </a:solidFill>
          </a:ln>
        </p:spPr>
        <p:txBody>
          <a:bodyPr vert="horz" wrap="square" lIns="0" tIns="26034" rIns="0" bIns="0" rtlCol="0">
            <a:spAutoFit/>
          </a:bodyPr>
          <a:lstStyle/>
          <a:p>
            <a:pPr marL="1980564">
              <a:lnSpc>
                <a:spcPct val="100000"/>
              </a:lnSpc>
              <a:spcBef>
                <a:spcPts val="204"/>
              </a:spcBef>
            </a:pPr>
            <a:r>
              <a:rPr spc="-5" dirty="0"/>
              <a:t>ENVIRONNEMENT –EXEMPLE</a:t>
            </a:r>
            <a:r>
              <a:rPr spc="-30" dirty="0"/>
              <a:t> </a:t>
            </a:r>
            <a:r>
              <a:rPr dirty="0"/>
              <a:t>(SUITE)</a:t>
            </a:r>
          </a:p>
        </p:txBody>
      </p:sp>
      <p:sp>
        <p:nvSpPr>
          <p:cNvPr id="3" name="object 3"/>
          <p:cNvSpPr/>
          <p:nvPr/>
        </p:nvSpPr>
        <p:spPr>
          <a:xfrm>
            <a:off x="251523" y="563498"/>
            <a:ext cx="8641016" cy="848867"/>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2260473" y="557148"/>
            <a:ext cx="0" cy="875030"/>
          </a:xfrm>
          <a:custGeom>
            <a:avLst/>
            <a:gdLst/>
            <a:ahLst/>
            <a:cxnLst/>
            <a:rect l="l" t="t" r="r" b="b"/>
            <a:pathLst>
              <a:path h="875030">
                <a:moveTo>
                  <a:pt x="0" y="0"/>
                </a:moveTo>
                <a:lnTo>
                  <a:pt x="0" y="874649"/>
                </a:lnTo>
              </a:path>
            </a:pathLst>
          </a:custGeom>
          <a:ln w="12700">
            <a:solidFill>
              <a:srgbClr val="FFFFFF"/>
            </a:solidFill>
          </a:ln>
        </p:spPr>
        <p:txBody>
          <a:bodyPr wrap="square" lIns="0" tIns="0" rIns="0" bIns="0" rtlCol="0"/>
          <a:lstStyle/>
          <a:p>
            <a:endParaRPr/>
          </a:p>
        </p:txBody>
      </p:sp>
      <p:sp>
        <p:nvSpPr>
          <p:cNvPr id="5" name="object 5"/>
          <p:cNvSpPr/>
          <p:nvPr/>
        </p:nvSpPr>
        <p:spPr>
          <a:xfrm>
            <a:off x="251523" y="557148"/>
            <a:ext cx="0" cy="875030"/>
          </a:xfrm>
          <a:custGeom>
            <a:avLst/>
            <a:gdLst/>
            <a:ahLst/>
            <a:cxnLst/>
            <a:rect l="l" t="t" r="r" b="b"/>
            <a:pathLst>
              <a:path h="875030">
                <a:moveTo>
                  <a:pt x="0" y="0"/>
                </a:moveTo>
                <a:lnTo>
                  <a:pt x="0" y="874649"/>
                </a:lnTo>
              </a:path>
            </a:pathLst>
          </a:custGeom>
          <a:ln w="12700">
            <a:solidFill>
              <a:srgbClr val="FFFFFF"/>
            </a:solidFill>
          </a:ln>
        </p:spPr>
        <p:txBody>
          <a:bodyPr wrap="square" lIns="0" tIns="0" rIns="0" bIns="0" rtlCol="0"/>
          <a:lstStyle/>
          <a:p>
            <a:endParaRPr/>
          </a:p>
        </p:txBody>
      </p:sp>
      <p:sp>
        <p:nvSpPr>
          <p:cNvPr id="6" name="object 6"/>
          <p:cNvSpPr/>
          <p:nvPr/>
        </p:nvSpPr>
        <p:spPr>
          <a:xfrm>
            <a:off x="8892540" y="557148"/>
            <a:ext cx="0" cy="875030"/>
          </a:xfrm>
          <a:custGeom>
            <a:avLst/>
            <a:gdLst/>
            <a:ahLst/>
            <a:cxnLst/>
            <a:rect l="l" t="t" r="r" b="b"/>
            <a:pathLst>
              <a:path h="875030">
                <a:moveTo>
                  <a:pt x="0" y="0"/>
                </a:moveTo>
                <a:lnTo>
                  <a:pt x="0" y="874649"/>
                </a:lnTo>
              </a:path>
            </a:pathLst>
          </a:custGeom>
          <a:ln w="12700">
            <a:solidFill>
              <a:srgbClr val="FFFFFF"/>
            </a:solidFill>
          </a:ln>
        </p:spPr>
        <p:txBody>
          <a:bodyPr wrap="square" lIns="0" tIns="0" rIns="0" bIns="0" rtlCol="0"/>
          <a:lstStyle/>
          <a:p>
            <a:endParaRPr/>
          </a:p>
        </p:txBody>
      </p:sp>
      <p:sp>
        <p:nvSpPr>
          <p:cNvPr id="7" name="object 7"/>
          <p:cNvSpPr/>
          <p:nvPr/>
        </p:nvSpPr>
        <p:spPr>
          <a:xfrm>
            <a:off x="245173" y="563498"/>
            <a:ext cx="8653780" cy="0"/>
          </a:xfrm>
          <a:custGeom>
            <a:avLst/>
            <a:gdLst/>
            <a:ahLst/>
            <a:cxnLst/>
            <a:rect l="l" t="t" r="r" b="b"/>
            <a:pathLst>
              <a:path w="8653780">
                <a:moveTo>
                  <a:pt x="0" y="0"/>
                </a:moveTo>
                <a:lnTo>
                  <a:pt x="8653716" y="0"/>
                </a:lnTo>
              </a:path>
            </a:pathLst>
          </a:custGeom>
          <a:ln w="12700">
            <a:solidFill>
              <a:srgbClr val="FFFFFF"/>
            </a:solidFill>
          </a:ln>
        </p:spPr>
        <p:txBody>
          <a:bodyPr wrap="square" lIns="0" tIns="0" rIns="0" bIns="0" rtlCol="0"/>
          <a:lstStyle/>
          <a:p>
            <a:endParaRPr/>
          </a:p>
        </p:txBody>
      </p:sp>
      <p:sp>
        <p:nvSpPr>
          <p:cNvPr id="8" name="object 8"/>
          <p:cNvSpPr/>
          <p:nvPr/>
        </p:nvSpPr>
        <p:spPr>
          <a:xfrm>
            <a:off x="245173" y="1412747"/>
            <a:ext cx="8653780" cy="0"/>
          </a:xfrm>
          <a:custGeom>
            <a:avLst/>
            <a:gdLst/>
            <a:ahLst/>
            <a:cxnLst/>
            <a:rect l="l" t="t" r="r" b="b"/>
            <a:pathLst>
              <a:path w="8653780">
                <a:moveTo>
                  <a:pt x="0" y="0"/>
                </a:moveTo>
                <a:lnTo>
                  <a:pt x="8653716" y="0"/>
                </a:lnTo>
              </a:path>
            </a:pathLst>
          </a:custGeom>
          <a:ln w="38100">
            <a:solidFill>
              <a:srgbClr val="FFFFFF"/>
            </a:solidFill>
          </a:ln>
        </p:spPr>
        <p:txBody>
          <a:bodyPr wrap="square" lIns="0" tIns="0" rIns="0" bIns="0" rtlCol="0"/>
          <a:lstStyle/>
          <a:p>
            <a:endParaRPr/>
          </a:p>
        </p:txBody>
      </p:sp>
      <p:sp>
        <p:nvSpPr>
          <p:cNvPr id="9" name="object 9"/>
          <p:cNvSpPr txBox="1"/>
          <p:nvPr/>
        </p:nvSpPr>
        <p:spPr>
          <a:xfrm>
            <a:off x="474980" y="843153"/>
            <a:ext cx="7493000" cy="269240"/>
          </a:xfrm>
          <a:prstGeom prst="rect">
            <a:avLst/>
          </a:prstGeom>
        </p:spPr>
        <p:txBody>
          <a:bodyPr vert="horz" wrap="square" lIns="0" tIns="12065" rIns="0" bIns="0" rtlCol="0">
            <a:spAutoFit/>
          </a:bodyPr>
          <a:lstStyle/>
          <a:p>
            <a:pPr marL="12700">
              <a:lnSpc>
                <a:spcPct val="100000"/>
              </a:lnSpc>
              <a:spcBef>
                <a:spcPts val="95"/>
              </a:spcBef>
              <a:tabLst>
                <a:tab pos="1830705" algn="l"/>
                <a:tab pos="2173605" algn="l"/>
              </a:tabLst>
            </a:pPr>
            <a:r>
              <a:rPr sz="1600" b="1" spc="-10" dirty="0">
                <a:latin typeface="Calibri"/>
                <a:cs typeface="Calibri"/>
              </a:rPr>
              <a:t>Titre </a:t>
            </a:r>
            <a:r>
              <a:rPr sz="1600" b="1" spc="-5" dirty="0">
                <a:latin typeface="Calibri"/>
                <a:cs typeface="Calibri"/>
              </a:rPr>
              <a:t>de</a:t>
            </a:r>
            <a:r>
              <a:rPr sz="1600" b="1" spc="5" dirty="0">
                <a:latin typeface="Calibri"/>
                <a:cs typeface="Calibri"/>
              </a:rPr>
              <a:t> </a:t>
            </a:r>
            <a:r>
              <a:rPr sz="1600" b="1" spc="-5" dirty="0">
                <a:latin typeface="Calibri"/>
                <a:cs typeface="Calibri"/>
              </a:rPr>
              <a:t>la mission	</a:t>
            </a:r>
            <a:r>
              <a:rPr sz="1600" spc="-5" dirty="0">
                <a:latin typeface="Courier New"/>
                <a:cs typeface="Courier New"/>
              </a:rPr>
              <a:t>o	</a:t>
            </a:r>
            <a:r>
              <a:rPr sz="1600" b="1" spc="-5" dirty="0">
                <a:latin typeface="Calibri"/>
                <a:cs typeface="Calibri"/>
              </a:rPr>
              <a:t>Sensibiliser les </a:t>
            </a:r>
            <a:r>
              <a:rPr sz="1600" b="1" spc="-10" dirty="0">
                <a:latin typeface="Calibri"/>
                <a:cs typeface="Calibri"/>
              </a:rPr>
              <a:t>élèves et </a:t>
            </a:r>
            <a:r>
              <a:rPr sz="1600" b="1" spc="-5" dirty="0">
                <a:latin typeface="Calibri"/>
                <a:cs typeface="Calibri"/>
              </a:rPr>
              <a:t>les </a:t>
            </a:r>
            <a:r>
              <a:rPr sz="1600" b="1" spc="-10" dirty="0">
                <a:latin typeface="Calibri"/>
                <a:cs typeface="Calibri"/>
              </a:rPr>
              <a:t>parents </a:t>
            </a:r>
            <a:r>
              <a:rPr sz="1600" b="1" spc="-5" dirty="0">
                <a:latin typeface="Calibri"/>
                <a:cs typeface="Calibri"/>
              </a:rPr>
              <a:t>au </a:t>
            </a:r>
            <a:r>
              <a:rPr sz="1600" b="1" spc="-10" dirty="0">
                <a:latin typeface="Calibri"/>
                <a:cs typeface="Calibri"/>
              </a:rPr>
              <a:t>développement</a:t>
            </a:r>
            <a:r>
              <a:rPr sz="1600" b="1" spc="55" dirty="0">
                <a:latin typeface="Calibri"/>
                <a:cs typeface="Calibri"/>
              </a:rPr>
              <a:t> </a:t>
            </a:r>
            <a:r>
              <a:rPr sz="1600" b="1" spc="-10" dirty="0">
                <a:latin typeface="Calibri"/>
                <a:cs typeface="Calibri"/>
              </a:rPr>
              <a:t>durable</a:t>
            </a:r>
            <a:endParaRPr sz="1600">
              <a:latin typeface="Calibri"/>
              <a:cs typeface="Calibri"/>
            </a:endParaRPr>
          </a:p>
        </p:txBody>
      </p:sp>
      <p:sp>
        <p:nvSpPr>
          <p:cNvPr id="10" name="object 10"/>
          <p:cNvSpPr/>
          <p:nvPr/>
        </p:nvSpPr>
        <p:spPr>
          <a:xfrm>
            <a:off x="251523" y="1874405"/>
            <a:ext cx="8434705" cy="4642485"/>
          </a:xfrm>
          <a:custGeom>
            <a:avLst/>
            <a:gdLst/>
            <a:ahLst/>
            <a:cxnLst/>
            <a:rect l="l" t="t" r="r" b="b"/>
            <a:pathLst>
              <a:path w="8434705" h="4642484">
                <a:moveTo>
                  <a:pt x="0" y="4642104"/>
                </a:moveTo>
                <a:lnTo>
                  <a:pt x="8434451" y="4642104"/>
                </a:lnTo>
                <a:lnTo>
                  <a:pt x="8434451" y="0"/>
                </a:lnTo>
                <a:lnTo>
                  <a:pt x="0" y="0"/>
                </a:lnTo>
                <a:lnTo>
                  <a:pt x="0" y="4642104"/>
                </a:lnTo>
                <a:close/>
              </a:path>
            </a:pathLst>
          </a:custGeom>
          <a:solidFill>
            <a:srgbClr val="F1F1F1"/>
          </a:solidFill>
        </p:spPr>
        <p:txBody>
          <a:bodyPr wrap="square" lIns="0" tIns="0" rIns="0" bIns="0" rtlCol="0"/>
          <a:lstStyle/>
          <a:p>
            <a:endParaRPr/>
          </a:p>
        </p:txBody>
      </p:sp>
      <p:sp>
        <p:nvSpPr>
          <p:cNvPr id="11" name="object 11"/>
          <p:cNvSpPr/>
          <p:nvPr/>
        </p:nvSpPr>
        <p:spPr>
          <a:xfrm>
            <a:off x="8685910" y="1874405"/>
            <a:ext cx="208279" cy="4642485"/>
          </a:xfrm>
          <a:custGeom>
            <a:avLst/>
            <a:gdLst/>
            <a:ahLst/>
            <a:cxnLst/>
            <a:rect l="l" t="t" r="r" b="b"/>
            <a:pathLst>
              <a:path w="208279" h="4642484">
                <a:moveTo>
                  <a:pt x="0" y="4642104"/>
                </a:moveTo>
                <a:lnTo>
                  <a:pt x="208279" y="4642104"/>
                </a:lnTo>
                <a:lnTo>
                  <a:pt x="208279" y="0"/>
                </a:lnTo>
                <a:lnTo>
                  <a:pt x="0" y="0"/>
                </a:lnTo>
                <a:lnTo>
                  <a:pt x="0" y="4642104"/>
                </a:lnTo>
                <a:close/>
              </a:path>
            </a:pathLst>
          </a:custGeom>
          <a:solidFill>
            <a:srgbClr val="F1F1F1"/>
          </a:solidFill>
        </p:spPr>
        <p:txBody>
          <a:bodyPr wrap="square" lIns="0" tIns="0" rIns="0" bIns="0" rtlCol="0"/>
          <a:lstStyle/>
          <a:p>
            <a:endParaRPr/>
          </a:p>
        </p:txBody>
      </p:sp>
      <p:sp>
        <p:nvSpPr>
          <p:cNvPr id="12" name="object 12"/>
          <p:cNvSpPr/>
          <p:nvPr/>
        </p:nvSpPr>
        <p:spPr>
          <a:xfrm>
            <a:off x="8685910" y="1868042"/>
            <a:ext cx="0" cy="4667885"/>
          </a:xfrm>
          <a:custGeom>
            <a:avLst/>
            <a:gdLst/>
            <a:ahLst/>
            <a:cxnLst/>
            <a:rect l="l" t="t" r="r" b="b"/>
            <a:pathLst>
              <a:path h="4667884">
                <a:moveTo>
                  <a:pt x="0" y="0"/>
                </a:moveTo>
                <a:lnTo>
                  <a:pt x="0" y="4667516"/>
                </a:lnTo>
              </a:path>
            </a:pathLst>
          </a:custGeom>
          <a:ln w="12700">
            <a:solidFill>
              <a:srgbClr val="FFFFFF"/>
            </a:solidFill>
          </a:ln>
        </p:spPr>
        <p:txBody>
          <a:bodyPr wrap="square" lIns="0" tIns="0" rIns="0" bIns="0" rtlCol="0"/>
          <a:lstStyle/>
          <a:p>
            <a:endParaRPr/>
          </a:p>
        </p:txBody>
      </p:sp>
      <p:sp>
        <p:nvSpPr>
          <p:cNvPr id="13" name="object 13"/>
          <p:cNvSpPr/>
          <p:nvPr/>
        </p:nvSpPr>
        <p:spPr>
          <a:xfrm>
            <a:off x="251523" y="1868042"/>
            <a:ext cx="0" cy="4667885"/>
          </a:xfrm>
          <a:custGeom>
            <a:avLst/>
            <a:gdLst/>
            <a:ahLst/>
            <a:cxnLst/>
            <a:rect l="l" t="t" r="r" b="b"/>
            <a:pathLst>
              <a:path h="4667884">
                <a:moveTo>
                  <a:pt x="0" y="0"/>
                </a:moveTo>
                <a:lnTo>
                  <a:pt x="0" y="4667516"/>
                </a:lnTo>
              </a:path>
            </a:pathLst>
          </a:custGeom>
          <a:ln w="12700">
            <a:solidFill>
              <a:srgbClr val="FFFFFF"/>
            </a:solidFill>
          </a:ln>
        </p:spPr>
        <p:txBody>
          <a:bodyPr wrap="square" lIns="0" tIns="0" rIns="0" bIns="0" rtlCol="0"/>
          <a:lstStyle/>
          <a:p>
            <a:endParaRPr/>
          </a:p>
        </p:txBody>
      </p:sp>
      <p:sp>
        <p:nvSpPr>
          <p:cNvPr id="14" name="object 14"/>
          <p:cNvSpPr/>
          <p:nvPr/>
        </p:nvSpPr>
        <p:spPr>
          <a:xfrm>
            <a:off x="8894191" y="1868042"/>
            <a:ext cx="0" cy="4667885"/>
          </a:xfrm>
          <a:custGeom>
            <a:avLst/>
            <a:gdLst/>
            <a:ahLst/>
            <a:cxnLst/>
            <a:rect l="l" t="t" r="r" b="b"/>
            <a:pathLst>
              <a:path h="4667884">
                <a:moveTo>
                  <a:pt x="0" y="0"/>
                </a:moveTo>
                <a:lnTo>
                  <a:pt x="0" y="4667516"/>
                </a:lnTo>
              </a:path>
            </a:pathLst>
          </a:custGeom>
          <a:ln w="12700">
            <a:solidFill>
              <a:srgbClr val="FFFFFF"/>
            </a:solidFill>
          </a:ln>
        </p:spPr>
        <p:txBody>
          <a:bodyPr wrap="square" lIns="0" tIns="0" rIns="0" bIns="0" rtlCol="0"/>
          <a:lstStyle/>
          <a:p>
            <a:endParaRPr/>
          </a:p>
        </p:txBody>
      </p:sp>
      <p:sp>
        <p:nvSpPr>
          <p:cNvPr id="15" name="object 15"/>
          <p:cNvSpPr/>
          <p:nvPr/>
        </p:nvSpPr>
        <p:spPr>
          <a:xfrm>
            <a:off x="245173" y="1874392"/>
            <a:ext cx="8655685" cy="0"/>
          </a:xfrm>
          <a:custGeom>
            <a:avLst/>
            <a:gdLst/>
            <a:ahLst/>
            <a:cxnLst/>
            <a:rect l="l" t="t" r="r" b="b"/>
            <a:pathLst>
              <a:path w="8655685">
                <a:moveTo>
                  <a:pt x="0" y="0"/>
                </a:moveTo>
                <a:lnTo>
                  <a:pt x="8655367" y="0"/>
                </a:lnTo>
              </a:path>
            </a:pathLst>
          </a:custGeom>
          <a:ln w="12700">
            <a:solidFill>
              <a:srgbClr val="FFFFFF"/>
            </a:solidFill>
          </a:ln>
        </p:spPr>
        <p:txBody>
          <a:bodyPr wrap="square" lIns="0" tIns="0" rIns="0" bIns="0" rtlCol="0"/>
          <a:lstStyle/>
          <a:p>
            <a:endParaRPr/>
          </a:p>
        </p:txBody>
      </p:sp>
      <p:sp>
        <p:nvSpPr>
          <p:cNvPr id="16" name="object 16"/>
          <p:cNvSpPr/>
          <p:nvPr/>
        </p:nvSpPr>
        <p:spPr>
          <a:xfrm>
            <a:off x="245173" y="6516509"/>
            <a:ext cx="8655685" cy="0"/>
          </a:xfrm>
          <a:custGeom>
            <a:avLst/>
            <a:gdLst/>
            <a:ahLst/>
            <a:cxnLst/>
            <a:rect l="l" t="t" r="r" b="b"/>
            <a:pathLst>
              <a:path w="8655685">
                <a:moveTo>
                  <a:pt x="0" y="0"/>
                </a:moveTo>
                <a:lnTo>
                  <a:pt x="8655367" y="0"/>
                </a:lnTo>
              </a:path>
            </a:pathLst>
          </a:custGeom>
          <a:ln w="38100">
            <a:solidFill>
              <a:srgbClr val="FFFFFF"/>
            </a:solidFill>
          </a:ln>
        </p:spPr>
        <p:txBody>
          <a:bodyPr wrap="square" lIns="0" tIns="0" rIns="0" bIns="0" rtlCol="0"/>
          <a:lstStyle/>
          <a:p>
            <a:endParaRPr/>
          </a:p>
        </p:txBody>
      </p:sp>
      <p:sp>
        <p:nvSpPr>
          <p:cNvPr id="17" name="object 17"/>
          <p:cNvSpPr txBox="1"/>
          <p:nvPr/>
        </p:nvSpPr>
        <p:spPr>
          <a:xfrm>
            <a:off x="330200" y="2167254"/>
            <a:ext cx="8187055" cy="3592829"/>
          </a:xfrm>
          <a:prstGeom prst="rect">
            <a:avLst/>
          </a:prstGeom>
        </p:spPr>
        <p:txBody>
          <a:bodyPr vert="horz" wrap="square" lIns="0" tIns="12700" rIns="0" bIns="0" rtlCol="0">
            <a:spAutoFit/>
          </a:bodyPr>
          <a:lstStyle/>
          <a:p>
            <a:pPr marL="12700" algn="just">
              <a:lnSpc>
                <a:spcPct val="100000"/>
              </a:lnSpc>
              <a:spcBef>
                <a:spcPts val="100"/>
              </a:spcBef>
            </a:pPr>
            <a:r>
              <a:rPr sz="1800" b="1" u="heavy" spc="-25" dirty="0">
                <a:uFill>
                  <a:solidFill>
                    <a:srgbClr val="000000"/>
                  </a:solidFill>
                </a:uFill>
                <a:latin typeface="Calibri"/>
                <a:cs typeface="Calibri"/>
              </a:rPr>
              <a:t>Taches </a:t>
            </a:r>
            <a:r>
              <a:rPr sz="1800" b="1" u="heavy" spc="-10" dirty="0">
                <a:uFill>
                  <a:solidFill>
                    <a:srgbClr val="000000"/>
                  </a:solidFill>
                </a:uFill>
                <a:latin typeface="Calibri"/>
                <a:cs typeface="Calibri"/>
              </a:rPr>
              <a:t>Précises</a:t>
            </a:r>
            <a:r>
              <a:rPr sz="1800" b="1" u="heavy" spc="360" dirty="0">
                <a:uFill>
                  <a:solidFill>
                    <a:srgbClr val="000000"/>
                  </a:solidFill>
                </a:uFill>
                <a:latin typeface="Calibri"/>
                <a:cs typeface="Calibri"/>
              </a:rPr>
              <a:t> </a:t>
            </a:r>
            <a:r>
              <a:rPr sz="1800" b="1" u="heavy" spc="-5" dirty="0">
                <a:uFill>
                  <a:solidFill>
                    <a:srgbClr val="000000"/>
                  </a:solidFill>
                </a:uFill>
                <a:latin typeface="Calibri"/>
                <a:cs typeface="Calibri"/>
              </a:rPr>
              <a:t>(Suite)</a:t>
            </a:r>
            <a:r>
              <a:rPr sz="1800" b="1" spc="-5" dirty="0">
                <a:latin typeface="Calibri"/>
                <a:cs typeface="Calibri"/>
              </a:rPr>
              <a:t>:</a:t>
            </a:r>
            <a:endParaRPr sz="1800">
              <a:latin typeface="Calibri"/>
              <a:cs typeface="Calibri"/>
            </a:endParaRPr>
          </a:p>
          <a:p>
            <a:pPr marL="12700" algn="just">
              <a:lnSpc>
                <a:spcPct val="100000"/>
              </a:lnSpc>
              <a:buChar char="-"/>
              <a:tabLst>
                <a:tab pos="134620" algn="l"/>
              </a:tabLst>
            </a:pPr>
            <a:r>
              <a:rPr sz="1800" b="1" spc="-5" dirty="0">
                <a:latin typeface="Calibri"/>
                <a:cs typeface="Calibri"/>
              </a:rPr>
              <a:t>Proposer </a:t>
            </a:r>
            <a:r>
              <a:rPr sz="1800" b="1" dirty="0">
                <a:latin typeface="Calibri"/>
                <a:cs typeface="Calibri"/>
              </a:rPr>
              <a:t>des animations </a:t>
            </a:r>
            <a:r>
              <a:rPr sz="1800" b="1" spc="-5" dirty="0">
                <a:latin typeface="Calibri"/>
                <a:cs typeface="Calibri"/>
              </a:rPr>
              <a:t>autour </a:t>
            </a:r>
            <a:r>
              <a:rPr sz="1800" b="1" dirty="0">
                <a:latin typeface="Calibri"/>
                <a:cs typeface="Calibri"/>
              </a:rPr>
              <a:t>du </a:t>
            </a:r>
            <a:r>
              <a:rPr sz="1800" b="1" spc="-10" dirty="0">
                <a:latin typeface="Calibri"/>
                <a:cs typeface="Calibri"/>
              </a:rPr>
              <a:t>recyclage </a:t>
            </a:r>
            <a:r>
              <a:rPr sz="1800" b="1" dirty="0">
                <a:latin typeface="Calibri"/>
                <a:cs typeface="Calibri"/>
              </a:rPr>
              <a:t>en art</a:t>
            </a:r>
            <a:r>
              <a:rPr sz="1800" b="1" spc="-150" dirty="0">
                <a:latin typeface="Calibri"/>
                <a:cs typeface="Calibri"/>
              </a:rPr>
              <a:t> </a:t>
            </a:r>
            <a:r>
              <a:rPr sz="1800" b="1" spc="-5" dirty="0">
                <a:latin typeface="Calibri"/>
                <a:cs typeface="Calibri"/>
              </a:rPr>
              <a:t>plastique</a:t>
            </a:r>
            <a:endParaRPr sz="1800">
              <a:latin typeface="Calibri"/>
              <a:cs typeface="Calibri"/>
            </a:endParaRPr>
          </a:p>
          <a:p>
            <a:pPr marL="12700" algn="just">
              <a:lnSpc>
                <a:spcPct val="100000"/>
              </a:lnSpc>
              <a:buChar char="-"/>
              <a:tabLst>
                <a:tab pos="134620" algn="l"/>
              </a:tabLst>
            </a:pPr>
            <a:r>
              <a:rPr sz="1800" b="1" dirty="0">
                <a:latin typeface="Calibri"/>
                <a:cs typeface="Calibri"/>
              </a:rPr>
              <a:t>sur le </a:t>
            </a:r>
            <a:r>
              <a:rPr sz="1800" b="1" spc="-10" dirty="0">
                <a:latin typeface="Calibri"/>
                <a:cs typeface="Calibri"/>
              </a:rPr>
              <a:t>temps </a:t>
            </a:r>
            <a:r>
              <a:rPr sz="1800" b="1" dirty="0">
                <a:latin typeface="Calibri"/>
                <a:cs typeface="Calibri"/>
              </a:rPr>
              <a:t>de </a:t>
            </a:r>
            <a:r>
              <a:rPr sz="1800" b="1" spc="-5" dirty="0">
                <a:latin typeface="Calibri"/>
                <a:cs typeface="Calibri"/>
              </a:rPr>
              <a:t>repas, accompagner </a:t>
            </a:r>
            <a:r>
              <a:rPr sz="1800" b="1" dirty="0">
                <a:latin typeface="Calibri"/>
                <a:cs typeface="Calibri"/>
              </a:rPr>
              <a:t>les </a:t>
            </a:r>
            <a:r>
              <a:rPr sz="1800" b="1" spc="-5" dirty="0">
                <a:latin typeface="Calibri"/>
                <a:cs typeface="Calibri"/>
              </a:rPr>
              <a:t>élèves </a:t>
            </a:r>
            <a:r>
              <a:rPr sz="1800" b="1" dirty="0">
                <a:latin typeface="Calibri"/>
                <a:cs typeface="Calibri"/>
              </a:rPr>
              <a:t>sur la ligne de self dans leur choix</a:t>
            </a:r>
            <a:r>
              <a:rPr sz="1800" b="1" spc="-220" dirty="0">
                <a:latin typeface="Calibri"/>
                <a:cs typeface="Calibri"/>
              </a:rPr>
              <a:t> </a:t>
            </a:r>
            <a:r>
              <a:rPr sz="1800" b="1" spc="-5" dirty="0">
                <a:latin typeface="Calibri"/>
                <a:cs typeface="Calibri"/>
              </a:rPr>
              <a:t>et</a:t>
            </a:r>
            <a:endParaRPr sz="1800">
              <a:latin typeface="Calibri"/>
              <a:cs typeface="Calibri"/>
            </a:endParaRPr>
          </a:p>
          <a:p>
            <a:pPr marL="12700" algn="just">
              <a:lnSpc>
                <a:spcPct val="100000"/>
              </a:lnSpc>
            </a:pPr>
            <a:r>
              <a:rPr sz="1800" b="1" dirty="0">
                <a:latin typeface="Calibri"/>
                <a:cs typeface="Calibri"/>
              </a:rPr>
              <a:t>les </a:t>
            </a:r>
            <a:r>
              <a:rPr sz="1800" b="1" spc="-5" dirty="0">
                <a:latin typeface="Calibri"/>
                <a:cs typeface="Calibri"/>
              </a:rPr>
              <a:t>quantités</a:t>
            </a:r>
            <a:r>
              <a:rPr sz="1800" b="1" spc="-65" dirty="0">
                <a:latin typeface="Calibri"/>
                <a:cs typeface="Calibri"/>
              </a:rPr>
              <a:t> </a:t>
            </a:r>
            <a:r>
              <a:rPr sz="1800" b="1" dirty="0">
                <a:latin typeface="Calibri"/>
                <a:cs typeface="Calibri"/>
              </a:rPr>
              <a:t>prises.</a:t>
            </a:r>
            <a:endParaRPr sz="1800">
              <a:latin typeface="Calibri"/>
              <a:cs typeface="Calibri"/>
            </a:endParaRPr>
          </a:p>
          <a:p>
            <a:pPr marL="12700" marR="1118235">
              <a:lnSpc>
                <a:spcPct val="100000"/>
              </a:lnSpc>
              <a:buChar char="-"/>
              <a:tabLst>
                <a:tab pos="134620" algn="l"/>
              </a:tabLst>
            </a:pPr>
            <a:r>
              <a:rPr sz="1800" b="1" dirty="0">
                <a:latin typeface="Calibri"/>
                <a:cs typeface="Calibri"/>
              </a:rPr>
              <a:t>sur le </a:t>
            </a:r>
            <a:r>
              <a:rPr sz="1800" b="1" spc="-10" dirty="0">
                <a:latin typeface="Calibri"/>
                <a:cs typeface="Calibri"/>
              </a:rPr>
              <a:t>temps </a:t>
            </a:r>
            <a:r>
              <a:rPr sz="1800" b="1" dirty="0">
                <a:latin typeface="Calibri"/>
                <a:cs typeface="Calibri"/>
              </a:rPr>
              <a:t>de </a:t>
            </a:r>
            <a:r>
              <a:rPr sz="1800" b="1" spc="-5" dirty="0">
                <a:latin typeface="Calibri"/>
                <a:cs typeface="Calibri"/>
              </a:rPr>
              <a:t>repas, </a:t>
            </a:r>
            <a:r>
              <a:rPr sz="1800" b="1" spc="-15" dirty="0">
                <a:latin typeface="Calibri"/>
                <a:cs typeface="Calibri"/>
              </a:rPr>
              <a:t>faire </a:t>
            </a:r>
            <a:r>
              <a:rPr sz="1800" b="1" dirty="0">
                <a:latin typeface="Calibri"/>
                <a:cs typeface="Calibri"/>
              </a:rPr>
              <a:t>la chasse au </a:t>
            </a:r>
            <a:r>
              <a:rPr sz="1800" b="1" spc="-5" dirty="0">
                <a:latin typeface="Calibri"/>
                <a:cs typeface="Calibri"/>
              </a:rPr>
              <a:t>gaspi, tant </a:t>
            </a:r>
            <a:r>
              <a:rPr sz="1800" b="1" dirty="0">
                <a:latin typeface="Calibri"/>
                <a:cs typeface="Calibri"/>
              </a:rPr>
              <a:t>en aliments que sur</a:t>
            </a:r>
            <a:r>
              <a:rPr sz="1800" b="1" spc="-170" dirty="0">
                <a:latin typeface="Calibri"/>
                <a:cs typeface="Calibri"/>
              </a:rPr>
              <a:t> </a:t>
            </a:r>
            <a:r>
              <a:rPr sz="1800" b="1" dirty="0">
                <a:latin typeface="Calibri"/>
                <a:cs typeface="Calibri"/>
              </a:rPr>
              <a:t>la  </a:t>
            </a:r>
            <a:r>
              <a:rPr sz="1800" b="1" spc="-5" dirty="0">
                <a:latin typeface="Calibri"/>
                <a:cs typeface="Calibri"/>
              </a:rPr>
              <a:t>consommation</a:t>
            </a:r>
            <a:r>
              <a:rPr sz="1800" b="1" spc="-50" dirty="0">
                <a:latin typeface="Calibri"/>
                <a:cs typeface="Calibri"/>
              </a:rPr>
              <a:t> </a:t>
            </a:r>
            <a:r>
              <a:rPr sz="1800" b="1" spc="-5" dirty="0">
                <a:latin typeface="Calibri"/>
                <a:cs typeface="Calibri"/>
              </a:rPr>
              <a:t>d'eau.</a:t>
            </a:r>
            <a:endParaRPr sz="1800">
              <a:latin typeface="Calibri"/>
              <a:cs typeface="Calibri"/>
            </a:endParaRPr>
          </a:p>
          <a:p>
            <a:pPr marL="12700" marR="693420">
              <a:lnSpc>
                <a:spcPct val="100000"/>
              </a:lnSpc>
              <a:buChar char="-"/>
              <a:tabLst>
                <a:tab pos="134620" algn="l"/>
              </a:tabLst>
            </a:pPr>
            <a:r>
              <a:rPr sz="1800" b="1" dirty="0">
                <a:latin typeface="Calibri"/>
                <a:cs typeface="Calibri"/>
              </a:rPr>
              <a:t>en lien </a:t>
            </a:r>
            <a:r>
              <a:rPr sz="1800" b="1" spc="-10" dirty="0">
                <a:latin typeface="Calibri"/>
                <a:cs typeface="Calibri"/>
              </a:rPr>
              <a:t>avec </a:t>
            </a:r>
            <a:r>
              <a:rPr sz="1800" b="1" dirty="0">
                <a:latin typeface="Calibri"/>
                <a:cs typeface="Calibri"/>
              </a:rPr>
              <a:t>les </a:t>
            </a:r>
            <a:r>
              <a:rPr sz="1800" b="1" spc="-5" dirty="0">
                <a:latin typeface="Calibri"/>
                <a:cs typeface="Calibri"/>
              </a:rPr>
              <a:t>enseignants, réfléchir </a:t>
            </a:r>
            <a:r>
              <a:rPr sz="1800" b="1" dirty="0">
                <a:latin typeface="Calibri"/>
                <a:cs typeface="Calibri"/>
              </a:rPr>
              <a:t>à </a:t>
            </a:r>
            <a:r>
              <a:rPr sz="1800" b="1" spc="-10" dirty="0">
                <a:latin typeface="Calibri"/>
                <a:cs typeface="Calibri"/>
              </a:rPr>
              <a:t>mettre </a:t>
            </a:r>
            <a:r>
              <a:rPr sz="1800" b="1" dirty="0">
                <a:latin typeface="Calibri"/>
                <a:cs typeface="Calibri"/>
              </a:rPr>
              <a:t>en place le tri des </a:t>
            </a:r>
            <a:r>
              <a:rPr sz="1800" b="1" spc="-5" dirty="0">
                <a:latin typeface="Calibri"/>
                <a:cs typeface="Calibri"/>
              </a:rPr>
              <a:t>déchets et</a:t>
            </a:r>
            <a:r>
              <a:rPr sz="1800" b="1" spc="-175" dirty="0">
                <a:latin typeface="Calibri"/>
                <a:cs typeface="Calibri"/>
              </a:rPr>
              <a:t> </a:t>
            </a:r>
            <a:r>
              <a:rPr sz="1800" b="1" dirty="0">
                <a:latin typeface="Calibri"/>
                <a:cs typeface="Calibri"/>
              </a:rPr>
              <a:t>la  </a:t>
            </a:r>
            <a:r>
              <a:rPr sz="1800" b="1" spc="-10" dirty="0">
                <a:latin typeface="Calibri"/>
                <a:cs typeface="Calibri"/>
              </a:rPr>
              <a:t>création </a:t>
            </a:r>
            <a:r>
              <a:rPr sz="1800" b="1" dirty="0">
                <a:latin typeface="Calibri"/>
                <a:cs typeface="Calibri"/>
              </a:rPr>
              <a:t>d'un point de</a:t>
            </a:r>
            <a:r>
              <a:rPr sz="1800" b="1" spc="-90" dirty="0">
                <a:latin typeface="Calibri"/>
                <a:cs typeface="Calibri"/>
              </a:rPr>
              <a:t> </a:t>
            </a:r>
            <a:r>
              <a:rPr sz="1800" b="1" spc="-10" dirty="0">
                <a:latin typeface="Calibri"/>
                <a:cs typeface="Calibri"/>
              </a:rPr>
              <a:t>compostage.-</a:t>
            </a:r>
            <a:endParaRPr sz="1800">
              <a:latin typeface="Calibri"/>
              <a:cs typeface="Calibri"/>
            </a:endParaRPr>
          </a:p>
          <a:p>
            <a:pPr marL="134620" indent="-121920">
              <a:lnSpc>
                <a:spcPct val="100000"/>
              </a:lnSpc>
              <a:buChar char="-"/>
              <a:tabLst>
                <a:tab pos="134620" algn="l"/>
              </a:tabLst>
            </a:pPr>
            <a:r>
              <a:rPr sz="1800" b="1" dirty="0">
                <a:latin typeface="Calibri"/>
                <a:cs typeface="Calibri"/>
              </a:rPr>
              <a:t>accompagner </a:t>
            </a:r>
            <a:r>
              <a:rPr sz="1800" b="1" spc="-5" dirty="0">
                <a:latin typeface="Calibri"/>
                <a:cs typeface="Calibri"/>
              </a:rPr>
              <a:t>et </a:t>
            </a:r>
            <a:r>
              <a:rPr sz="1800" b="1" dirty="0">
                <a:latin typeface="Calibri"/>
                <a:cs typeface="Calibri"/>
              </a:rPr>
              <a:t>animer des </a:t>
            </a:r>
            <a:r>
              <a:rPr sz="1800" b="1" spc="-5" dirty="0">
                <a:latin typeface="Calibri"/>
                <a:cs typeface="Calibri"/>
              </a:rPr>
              <a:t>sorties pédagogiques (déchèterie, </a:t>
            </a:r>
            <a:r>
              <a:rPr sz="1800" b="1" spc="-10" dirty="0">
                <a:latin typeface="Calibri"/>
                <a:cs typeface="Calibri"/>
              </a:rPr>
              <a:t>station</a:t>
            </a:r>
            <a:r>
              <a:rPr sz="1800" b="1" spc="-125" dirty="0">
                <a:latin typeface="Calibri"/>
                <a:cs typeface="Calibri"/>
              </a:rPr>
              <a:t> </a:t>
            </a:r>
            <a:r>
              <a:rPr sz="1800" b="1" spc="-10" dirty="0">
                <a:latin typeface="Calibri"/>
                <a:cs typeface="Calibri"/>
              </a:rPr>
              <a:t>d'épuration,</a:t>
            </a:r>
            <a:endParaRPr sz="1800">
              <a:latin typeface="Calibri"/>
              <a:cs typeface="Calibri"/>
            </a:endParaRPr>
          </a:p>
          <a:p>
            <a:pPr marL="12700">
              <a:lnSpc>
                <a:spcPct val="100000"/>
              </a:lnSpc>
              <a:spcBef>
                <a:spcPts val="5"/>
              </a:spcBef>
            </a:pPr>
            <a:r>
              <a:rPr sz="1800" b="1" spc="-10" dirty="0">
                <a:latin typeface="Calibri"/>
                <a:cs typeface="Calibri"/>
              </a:rPr>
              <a:t>jardins </a:t>
            </a:r>
            <a:r>
              <a:rPr sz="1800" b="1" dirty="0">
                <a:latin typeface="Calibri"/>
                <a:cs typeface="Calibri"/>
              </a:rPr>
              <a:t>ou </a:t>
            </a:r>
            <a:r>
              <a:rPr sz="1800" b="1" spc="-10" dirty="0">
                <a:latin typeface="Calibri"/>
                <a:cs typeface="Calibri"/>
              </a:rPr>
              <a:t>fermes</a:t>
            </a:r>
            <a:r>
              <a:rPr sz="1800" b="1" spc="-35" dirty="0">
                <a:latin typeface="Calibri"/>
                <a:cs typeface="Calibri"/>
              </a:rPr>
              <a:t> </a:t>
            </a:r>
            <a:r>
              <a:rPr sz="1800" b="1" spc="-5" dirty="0">
                <a:latin typeface="Calibri"/>
                <a:cs typeface="Calibri"/>
              </a:rPr>
              <a:t>"bio"...)</a:t>
            </a:r>
            <a:endParaRPr sz="1800">
              <a:latin typeface="Calibri"/>
              <a:cs typeface="Calibri"/>
            </a:endParaRPr>
          </a:p>
          <a:p>
            <a:pPr marL="12700" marR="5080" algn="just">
              <a:lnSpc>
                <a:spcPct val="100000"/>
              </a:lnSpc>
              <a:buChar char="-"/>
              <a:tabLst>
                <a:tab pos="134620" algn="l"/>
              </a:tabLst>
            </a:pPr>
            <a:r>
              <a:rPr sz="1800" b="1" dirty="0">
                <a:latin typeface="Calibri"/>
                <a:cs typeface="Calibri"/>
              </a:rPr>
              <a:t>participer à des actions </a:t>
            </a:r>
            <a:r>
              <a:rPr sz="1800" b="1" spc="-10" dirty="0">
                <a:latin typeface="Calibri"/>
                <a:cs typeface="Calibri"/>
              </a:rPr>
              <a:t>éco-responsables: </a:t>
            </a:r>
            <a:r>
              <a:rPr sz="1800" b="1" spc="-15" dirty="0">
                <a:latin typeface="Calibri"/>
                <a:cs typeface="Calibri"/>
              </a:rPr>
              <a:t>nettoyage </a:t>
            </a:r>
            <a:r>
              <a:rPr sz="1800" b="1" dirty="0">
                <a:latin typeface="Calibri"/>
                <a:cs typeface="Calibri"/>
              </a:rPr>
              <a:t>de la </a:t>
            </a:r>
            <a:r>
              <a:rPr sz="1800" b="1" spc="-5" dirty="0">
                <a:latin typeface="Calibri"/>
                <a:cs typeface="Calibri"/>
              </a:rPr>
              <a:t>nature, </a:t>
            </a:r>
            <a:r>
              <a:rPr sz="1800" b="1" spc="-10" dirty="0">
                <a:latin typeface="Calibri"/>
                <a:cs typeface="Calibri"/>
              </a:rPr>
              <a:t>responsabilisation  </a:t>
            </a:r>
            <a:r>
              <a:rPr sz="1800" b="1" dirty="0">
                <a:latin typeface="Calibri"/>
                <a:cs typeface="Calibri"/>
              </a:rPr>
              <a:t>des</a:t>
            </a:r>
            <a:r>
              <a:rPr sz="1800" b="1" spc="-30" dirty="0">
                <a:latin typeface="Calibri"/>
                <a:cs typeface="Calibri"/>
              </a:rPr>
              <a:t> </a:t>
            </a:r>
            <a:r>
              <a:rPr sz="1800" b="1" spc="-5" dirty="0">
                <a:latin typeface="Calibri"/>
                <a:cs typeface="Calibri"/>
              </a:rPr>
              <a:t>élèves</a:t>
            </a:r>
            <a:r>
              <a:rPr sz="1800" b="1" spc="-15" dirty="0">
                <a:latin typeface="Calibri"/>
                <a:cs typeface="Calibri"/>
              </a:rPr>
              <a:t> </a:t>
            </a:r>
            <a:r>
              <a:rPr sz="1800" b="1" dirty="0">
                <a:latin typeface="Calibri"/>
                <a:cs typeface="Calibri"/>
              </a:rPr>
              <a:t>sur</a:t>
            </a:r>
            <a:r>
              <a:rPr sz="1800" b="1" spc="-35" dirty="0">
                <a:latin typeface="Calibri"/>
                <a:cs typeface="Calibri"/>
              </a:rPr>
              <a:t> </a:t>
            </a:r>
            <a:r>
              <a:rPr sz="1800" b="1" dirty="0">
                <a:latin typeface="Calibri"/>
                <a:cs typeface="Calibri"/>
              </a:rPr>
              <a:t>la </a:t>
            </a:r>
            <a:r>
              <a:rPr sz="1800" b="1" spc="-15" dirty="0">
                <a:latin typeface="Calibri"/>
                <a:cs typeface="Calibri"/>
              </a:rPr>
              <a:t>propreté</a:t>
            </a:r>
            <a:r>
              <a:rPr sz="1800" b="1" spc="-10" dirty="0">
                <a:latin typeface="Calibri"/>
                <a:cs typeface="Calibri"/>
              </a:rPr>
              <a:t> </a:t>
            </a:r>
            <a:r>
              <a:rPr sz="1800" b="1" dirty="0">
                <a:latin typeface="Calibri"/>
                <a:cs typeface="Calibri"/>
              </a:rPr>
              <a:t>de</a:t>
            </a:r>
            <a:r>
              <a:rPr sz="1800" b="1" spc="-45" dirty="0">
                <a:latin typeface="Calibri"/>
                <a:cs typeface="Calibri"/>
              </a:rPr>
              <a:t> </a:t>
            </a:r>
            <a:r>
              <a:rPr sz="1800" b="1" dirty="0">
                <a:latin typeface="Calibri"/>
                <a:cs typeface="Calibri"/>
              </a:rPr>
              <a:t>leur</a:t>
            </a:r>
            <a:r>
              <a:rPr sz="1800" b="1" spc="-30" dirty="0">
                <a:latin typeface="Calibri"/>
                <a:cs typeface="Calibri"/>
              </a:rPr>
              <a:t> </a:t>
            </a:r>
            <a:r>
              <a:rPr sz="1800" b="1" spc="-5" dirty="0">
                <a:latin typeface="Calibri"/>
                <a:cs typeface="Calibri"/>
              </a:rPr>
              <a:t>école</a:t>
            </a:r>
            <a:r>
              <a:rPr sz="1800" b="1" spc="-25" dirty="0">
                <a:latin typeface="Calibri"/>
                <a:cs typeface="Calibri"/>
              </a:rPr>
              <a:t> </a:t>
            </a:r>
            <a:r>
              <a:rPr sz="1800" b="1" spc="-5" dirty="0">
                <a:latin typeface="Calibri"/>
                <a:cs typeface="Calibri"/>
              </a:rPr>
              <a:t>et </a:t>
            </a:r>
            <a:r>
              <a:rPr sz="1800" b="1" dirty="0">
                <a:latin typeface="Calibri"/>
                <a:cs typeface="Calibri"/>
              </a:rPr>
              <a:t>de</a:t>
            </a:r>
            <a:r>
              <a:rPr sz="1800" b="1" spc="-20" dirty="0">
                <a:latin typeface="Calibri"/>
                <a:cs typeface="Calibri"/>
              </a:rPr>
              <a:t> </a:t>
            </a:r>
            <a:r>
              <a:rPr sz="1800" b="1" dirty="0">
                <a:latin typeface="Calibri"/>
                <a:cs typeface="Calibri"/>
              </a:rPr>
              <a:t>ses</a:t>
            </a:r>
            <a:r>
              <a:rPr sz="1800" b="1" spc="-25" dirty="0">
                <a:latin typeface="Calibri"/>
                <a:cs typeface="Calibri"/>
              </a:rPr>
              <a:t> </a:t>
            </a:r>
            <a:r>
              <a:rPr sz="1800" b="1" spc="-5" dirty="0">
                <a:latin typeface="Calibri"/>
                <a:cs typeface="Calibri"/>
              </a:rPr>
              <a:t>abords,</a:t>
            </a:r>
            <a:r>
              <a:rPr sz="1800" b="1" spc="-20" dirty="0">
                <a:latin typeface="Calibri"/>
                <a:cs typeface="Calibri"/>
              </a:rPr>
              <a:t> </a:t>
            </a:r>
            <a:r>
              <a:rPr sz="1800" b="1" spc="-10" dirty="0">
                <a:latin typeface="Calibri"/>
                <a:cs typeface="Calibri"/>
              </a:rPr>
              <a:t>ateliers</a:t>
            </a:r>
            <a:r>
              <a:rPr sz="1800" b="1" spc="-35" dirty="0">
                <a:latin typeface="Calibri"/>
                <a:cs typeface="Calibri"/>
              </a:rPr>
              <a:t> </a:t>
            </a:r>
            <a:r>
              <a:rPr sz="1800" b="1" dirty="0">
                <a:latin typeface="Calibri"/>
                <a:cs typeface="Calibri"/>
              </a:rPr>
              <a:t>ou</a:t>
            </a:r>
            <a:r>
              <a:rPr sz="1800" b="1" spc="-5" dirty="0">
                <a:latin typeface="Calibri"/>
                <a:cs typeface="Calibri"/>
              </a:rPr>
              <a:t> expos</a:t>
            </a:r>
            <a:r>
              <a:rPr sz="1800" b="1" spc="-10" dirty="0">
                <a:latin typeface="Calibri"/>
                <a:cs typeface="Calibri"/>
              </a:rPr>
              <a:t> </a:t>
            </a:r>
            <a:r>
              <a:rPr sz="1800" b="1" dirty="0">
                <a:latin typeface="Calibri"/>
                <a:cs typeface="Calibri"/>
              </a:rPr>
              <a:t>en</a:t>
            </a:r>
            <a:r>
              <a:rPr sz="1800" b="1" spc="-45" dirty="0">
                <a:latin typeface="Calibri"/>
                <a:cs typeface="Calibri"/>
              </a:rPr>
              <a:t> </a:t>
            </a:r>
            <a:r>
              <a:rPr sz="1800" b="1" spc="-5" dirty="0">
                <a:latin typeface="Calibri"/>
                <a:cs typeface="Calibri"/>
              </a:rPr>
              <a:t>direction  </a:t>
            </a:r>
            <a:r>
              <a:rPr sz="1800" b="1" dirty="0">
                <a:latin typeface="Calibri"/>
                <a:cs typeface="Calibri"/>
              </a:rPr>
              <a:t>des</a:t>
            </a:r>
            <a:r>
              <a:rPr sz="1800" b="1" spc="-30" dirty="0">
                <a:latin typeface="Calibri"/>
                <a:cs typeface="Calibri"/>
              </a:rPr>
              <a:t> </a:t>
            </a:r>
            <a:r>
              <a:rPr sz="1800" b="1" spc="-10" dirty="0">
                <a:latin typeface="Calibri"/>
                <a:cs typeface="Calibri"/>
              </a:rPr>
              <a:t>parents</a:t>
            </a:r>
            <a:endParaRPr sz="1800">
              <a:latin typeface="Calibri"/>
              <a:cs typeface="Calibri"/>
            </a:endParaRPr>
          </a:p>
        </p:txBody>
      </p:sp>
      <p:sp>
        <p:nvSpPr>
          <p:cNvPr id="18" name="object 18"/>
          <p:cNvSpPr txBox="1">
            <a:spLocks noGrp="1"/>
          </p:cNvSpPr>
          <p:nvPr>
            <p:ph type="sldNum" sz="quarter" idx="7"/>
          </p:nvPr>
        </p:nvSpPr>
        <p:spPr>
          <a:prstGeom prst="rect">
            <a:avLst/>
          </a:prstGeom>
        </p:spPr>
        <p:txBody>
          <a:bodyPr vert="horz" wrap="square" lIns="0" tIns="0" rIns="0" bIns="0" rtlCol="0">
            <a:spAutoFit/>
          </a:bodyPr>
          <a:lstStyle/>
          <a:p>
            <a:pPr marL="101600">
              <a:lnSpc>
                <a:spcPts val="1240"/>
              </a:lnSpc>
            </a:pPr>
            <a:fld id="{81D60167-4931-47E6-BA6A-407CBD079E47}" type="slidenum">
              <a:rPr dirty="0">
                <a:solidFill>
                  <a:srgbClr val="888888"/>
                </a:solidFill>
              </a:rPr>
              <a:t>29</a:t>
            </a:fld>
            <a:endParaRPr dirty="0">
              <a:solidFill>
                <a:srgbClr val="888888"/>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79831" y="1988820"/>
            <a:ext cx="8712835" cy="2585085"/>
          </a:xfrm>
          <a:custGeom>
            <a:avLst/>
            <a:gdLst/>
            <a:ahLst/>
            <a:cxnLst/>
            <a:rect l="l" t="t" r="r" b="b"/>
            <a:pathLst>
              <a:path w="8712835" h="2585085">
                <a:moveTo>
                  <a:pt x="0" y="2584704"/>
                </a:moveTo>
                <a:lnTo>
                  <a:pt x="8712708" y="2584704"/>
                </a:lnTo>
                <a:lnTo>
                  <a:pt x="8712708" y="0"/>
                </a:lnTo>
                <a:lnTo>
                  <a:pt x="0" y="0"/>
                </a:lnTo>
                <a:lnTo>
                  <a:pt x="0" y="2584704"/>
                </a:lnTo>
                <a:close/>
              </a:path>
            </a:pathLst>
          </a:custGeom>
          <a:solidFill>
            <a:srgbClr val="00A9C2"/>
          </a:solidFill>
        </p:spPr>
        <p:txBody>
          <a:bodyPr wrap="square" lIns="0" tIns="0" rIns="0" bIns="0" rtlCol="0"/>
          <a:lstStyle/>
          <a:p>
            <a:endParaRPr/>
          </a:p>
        </p:txBody>
      </p:sp>
      <p:sp>
        <p:nvSpPr>
          <p:cNvPr id="3" name="object 3"/>
          <p:cNvSpPr txBox="1">
            <a:spLocks noGrp="1"/>
          </p:cNvSpPr>
          <p:nvPr>
            <p:ph type="title"/>
          </p:nvPr>
        </p:nvSpPr>
        <p:spPr>
          <a:xfrm>
            <a:off x="594359" y="1977974"/>
            <a:ext cx="7899400" cy="1671955"/>
          </a:xfrm>
          <a:prstGeom prst="rect">
            <a:avLst/>
          </a:prstGeom>
        </p:spPr>
        <p:txBody>
          <a:bodyPr vert="horz" wrap="square" lIns="0" tIns="12700" rIns="0" bIns="0" rtlCol="0">
            <a:spAutoFit/>
          </a:bodyPr>
          <a:lstStyle/>
          <a:p>
            <a:pPr>
              <a:lnSpc>
                <a:spcPct val="100000"/>
              </a:lnSpc>
              <a:spcBef>
                <a:spcPts val="100"/>
              </a:spcBef>
              <a:tabLst>
                <a:tab pos="1028700" algn="l"/>
                <a:tab pos="5890895" algn="l"/>
              </a:tabLst>
            </a:pPr>
            <a:r>
              <a:rPr sz="5400" spc="-5" dirty="0"/>
              <a:t>I</a:t>
            </a:r>
            <a:r>
              <a:rPr sz="5400" dirty="0"/>
              <a:t>.	Les prin</a:t>
            </a:r>
            <a:r>
              <a:rPr sz="5400" spc="-15" dirty="0"/>
              <a:t>c</a:t>
            </a:r>
            <a:r>
              <a:rPr sz="5400" dirty="0"/>
              <a:t>ipes du	se</a:t>
            </a:r>
            <a:r>
              <a:rPr sz="5400" spc="50" dirty="0"/>
              <a:t>r</a:t>
            </a:r>
            <a:r>
              <a:rPr sz="5400" spc="-5" dirty="0"/>
              <a:t>vice</a:t>
            </a:r>
            <a:endParaRPr sz="5400"/>
          </a:p>
          <a:p>
            <a:pPr marL="3441700">
              <a:lnSpc>
                <a:spcPct val="100000"/>
              </a:lnSpc>
              <a:spcBef>
                <a:spcPts val="5"/>
              </a:spcBef>
            </a:pPr>
            <a:r>
              <a:rPr sz="5400" spc="-5" dirty="0"/>
              <a:t>civique</a:t>
            </a:r>
            <a:endParaRPr sz="5400"/>
          </a:p>
        </p:txBody>
      </p:sp>
      <p:sp>
        <p:nvSpPr>
          <p:cNvPr id="4" name="object 4"/>
          <p:cNvSpPr txBox="1"/>
          <p:nvPr/>
        </p:nvSpPr>
        <p:spPr>
          <a:xfrm>
            <a:off x="8492235" y="6464985"/>
            <a:ext cx="128270" cy="178435"/>
          </a:xfrm>
          <a:prstGeom prst="rect">
            <a:avLst/>
          </a:prstGeom>
        </p:spPr>
        <p:txBody>
          <a:bodyPr vert="horz" wrap="square" lIns="0" tIns="0" rIns="0" bIns="0" rtlCol="0">
            <a:spAutoFit/>
          </a:bodyPr>
          <a:lstStyle/>
          <a:p>
            <a:pPr marL="25400">
              <a:lnSpc>
                <a:spcPts val="1240"/>
              </a:lnSpc>
            </a:pPr>
            <a:fld id="{81D60167-4931-47E6-BA6A-407CBD079E47}" type="slidenum">
              <a:rPr sz="1200" dirty="0">
                <a:solidFill>
                  <a:srgbClr val="888888"/>
                </a:solidFill>
                <a:latin typeface="Calibri"/>
                <a:cs typeface="Calibri"/>
              </a:rPr>
              <a:t>3</a:t>
            </a:fld>
            <a:endParaRPr sz="1200">
              <a:latin typeface="Calibri"/>
              <a:cs typeface="Calibri"/>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899160" y="117347"/>
            <a:ext cx="7417434" cy="460375"/>
          </a:xfrm>
          <a:prstGeom prst="rect">
            <a:avLst/>
          </a:prstGeom>
          <a:solidFill>
            <a:srgbClr val="00A9C2"/>
          </a:solidFill>
          <a:ln w="9144">
            <a:solidFill>
              <a:srgbClr val="92D050"/>
            </a:solidFill>
          </a:ln>
        </p:spPr>
        <p:txBody>
          <a:bodyPr vert="horz" wrap="square" lIns="0" tIns="25400" rIns="0" bIns="0" rtlCol="0">
            <a:spAutoFit/>
          </a:bodyPr>
          <a:lstStyle/>
          <a:p>
            <a:pPr marL="1564640">
              <a:lnSpc>
                <a:spcPct val="100000"/>
              </a:lnSpc>
              <a:spcBef>
                <a:spcPts val="200"/>
              </a:spcBef>
            </a:pPr>
            <a:r>
              <a:rPr sz="2400" b="1" dirty="0">
                <a:solidFill>
                  <a:srgbClr val="FFFFFF"/>
                </a:solidFill>
                <a:latin typeface="Calibri"/>
                <a:cs typeface="Calibri"/>
              </a:rPr>
              <a:t>AXE </a:t>
            </a:r>
            <a:r>
              <a:rPr sz="2400" b="1" spc="-5" dirty="0">
                <a:solidFill>
                  <a:srgbClr val="FFFFFF"/>
                </a:solidFill>
                <a:latin typeface="Calibri"/>
                <a:cs typeface="Calibri"/>
              </a:rPr>
              <a:t>4-MÉMOIRE </a:t>
            </a:r>
            <a:r>
              <a:rPr sz="2400" b="1" dirty="0">
                <a:solidFill>
                  <a:srgbClr val="FFFFFF"/>
                </a:solidFill>
                <a:latin typeface="Calibri"/>
                <a:cs typeface="Calibri"/>
              </a:rPr>
              <a:t>ET </a:t>
            </a:r>
            <a:r>
              <a:rPr sz="2400" b="1" spc="-15" dirty="0">
                <a:solidFill>
                  <a:srgbClr val="FFFFFF"/>
                </a:solidFill>
                <a:latin typeface="Calibri"/>
                <a:cs typeface="Calibri"/>
              </a:rPr>
              <a:t>CITOYENNETÉ</a:t>
            </a:r>
            <a:endParaRPr sz="2400">
              <a:latin typeface="Calibri"/>
              <a:cs typeface="Calibri"/>
            </a:endParaRPr>
          </a:p>
        </p:txBody>
      </p:sp>
      <p:sp>
        <p:nvSpPr>
          <p:cNvPr id="3" name="object 3"/>
          <p:cNvSpPr/>
          <p:nvPr/>
        </p:nvSpPr>
        <p:spPr>
          <a:xfrm>
            <a:off x="251523" y="1016888"/>
            <a:ext cx="8435276" cy="2944368"/>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2317876" y="1010538"/>
            <a:ext cx="0" cy="2969895"/>
          </a:xfrm>
          <a:custGeom>
            <a:avLst/>
            <a:gdLst/>
            <a:ahLst/>
            <a:cxnLst/>
            <a:rect l="l" t="t" r="r" b="b"/>
            <a:pathLst>
              <a:path h="2969895">
                <a:moveTo>
                  <a:pt x="0" y="0"/>
                </a:moveTo>
                <a:lnTo>
                  <a:pt x="0" y="2969768"/>
                </a:lnTo>
              </a:path>
            </a:pathLst>
          </a:custGeom>
          <a:ln w="12700">
            <a:solidFill>
              <a:srgbClr val="FFFFFF"/>
            </a:solidFill>
          </a:ln>
        </p:spPr>
        <p:txBody>
          <a:bodyPr wrap="square" lIns="0" tIns="0" rIns="0" bIns="0" rtlCol="0"/>
          <a:lstStyle/>
          <a:p>
            <a:endParaRPr/>
          </a:p>
        </p:txBody>
      </p:sp>
      <p:sp>
        <p:nvSpPr>
          <p:cNvPr id="5" name="object 5"/>
          <p:cNvSpPr/>
          <p:nvPr/>
        </p:nvSpPr>
        <p:spPr>
          <a:xfrm>
            <a:off x="251523" y="1010538"/>
            <a:ext cx="0" cy="2969895"/>
          </a:xfrm>
          <a:custGeom>
            <a:avLst/>
            <a:gdLst/>
            <a:ahLst/>
            <a:cxnLst/>
            <a:rect l="l" t="t" r="r" b="b"/>
            <a:pathLst>
              <a:path h="2969895">
                <a:moveTo>
                  <a:pt x="0" y="0"/>
                </a:moveTo>
                <a:lnTo>
                  <a:pt x="0" y="2969768"/>
                </a:lnTo>
              </a:path>
            </a:pathLst>
          </a:custGeom>
          <a:ln w="12700">
            <a:solidFill>
              <a:srgbClr val="FFFFFF"/>
            </a:solidFill>
          </a:ln>
        </p:spPr>
        <p:txBody>
          <a:bodyPr wrap="square" lIns="0" tIns="0" rIns="0" bIns="0" rtlCol="0"/>
          <a:lstStyle/>
          <a:p>
            <a:endParaRPr/>
          </a:p>
        </p:txBody>
      </p:sp>
      <p:sp>
        <p:nvSpPr>
          <p:cNvPr id="6" name="object 6"/>
          <p:cNvSpPr/>
          <p:nvPr/>
        </p:nvSpPr>
        <p:spPr>
          <a:xfrm>
            <a:off x="8686800" y="1010538"/>
            <a:ext cx="0" cy="2969895"/>
          </a:xfrm>
          <a:custGeom>
            <a:avLst/>
            <a:gdLst/>
            <a:ahLst/>
            <a:cxnLst/>
            <a:rect l="l" t="t" r="r" b="b"/>
            <a:pathLst>
              <a:path h="2969895">
                <a:moveTo>
                  <a:pt x="0" y="0"/>
                </a:moveTo>
                <a:lnTo>
                  <a:pt x="0" y="2969768"/>
                </a:lnTo>
              </a:path>
            </a:pathLst>
          </a:custGeom>
          <a:ln w="12700">
            <a:solidFill>
              <a:srgbClr val="FFFFFF"/>
            </a:solidFill>
          </a:ln>
        </p:spPr>
        <p:txBody>
          <a:bodyPr wrap="square" lIns="0" tIns="0" rIns="0" bIns="0" rtlCol="0"/>
          <a:lstStyle/>
          <a:p>
            <a:endParaRPr/>
          </a:p>
        </p:txBody>
      </p:sp>
      <p:sp>
        <p:nvSpPr>
          <p:cNvPr id="7" name="object 7"/>
          <p:cNvSpPr/>
          <p:nvPr/>
        </p:nvSpPr>
        <p:spPr>
          <a:xfrm>
            <a:off x="245173" y="1016888"/>
            <a:ext cx="8448040" cy="0"/>
          </a:xfrm>
          <a:custGeom>
            <a:avLst/>
            <a:gdLst/>
            <a:ahLst/>
            <a:cxnLst/>
            <a:rect l="l" t="t" r="r" b="b"/>
            <a:pathLst>
              <a:path w="8448040">
                <a:moveTo>
                  <a:pt x="0" y="0"/>
                </a:moveTo>
                <a:lnTo>
                  <a:pt x="8447976" y="0"/>
                </a:lnTo>
              </a:path>
            </a:pathLst>
          </a:custGeom>
          <a:ln w="12700">
            <a:solidFill>
              <a:srgbClr val="FFFFFF"/>
            </a:solidFill>
          </a:ln>
        </p:spPr>
        <p:txBody>
          <a:bodyPr wrap="square" lIns="0" tIns="0" rIns="0" bIns="0" rtlCol="0"/>
          <a:lstStyle/>
          <a:p>
            <a:endParaRPr/>
          </a:p>
        </p:txBody>
      </p:sp>
      <p:sp>
        <p:nvSpPr>
          <p:cNvPr id="8" name="object 8"/>
          <p:cNvSpPr/>
          <p:nvPr/>
        </p:nvSpPr>
        <p:spPr>
          <a:xfrm>
            <a:off x="245173" y="3961257"/>
            <a:ext cx="8448040" cy="0"/>
          </a:xfrm>
          <a:custGeom>
            <a:avLst/>
            <a:gdLst/>
            <a:ahLst/>
            <a:cxnLst/>
            <a:rect l="l" t="t" r="r" b="b"/>
            <a:pathLst>
              <a:path w="8448040">
                <a:moveTo>
                  <a:pt x="0" y="0"/>
                </a:moveTo>
                <a:lnTo>
                  <a:pt x="8447976" y="0"/>
                </a:lnTo>
              </a:path>
            </a:pathLst>
          </a:custGeom>
          <a:ln w="38100">
            <a:solidFill>
              <a:srgbClr val="FFFFFF"/>
            </a:solidFill>
          </a:ln>
        </p:spPr>
        <p:txBody>
          <a:bodyPr wrap="square" lIns="0" tIns="0" rIns="0" bIns="0" rtlCol="0"/>
          <a:lstStyle/>
          <a:p>
            <a:endParaRPr/>
          </a:p>
        </p:txBody>
      </p:sp>
      <p:sp>
        <p:nvSpPr>
          <p:cNvPr id="9" name="object 9"/>
          <p:cNvSpPr txBox="1"/>
          <p:nvPr/>
        </p:nvSpPr>
        <p:spPr>
          <a:xfrm>
            <a:off x="425602" y="1895556"/>
            <a:ext cx="1717039" cy="1078230"/>
          </a:xfrm>
          <a:prstGeom prst="rect">
            <a:avLst/>
          </a:prstGeom>
        </p:spPr>
        <p:txBody>
          <a:bodyPr vert="horz" wrap="square" lIns="0" tIns="12700" rIns="0" bIns="0" rtlCol="0">
            <a:spAutoFit/>
          </a:bodyPr>
          <a:lstStyle/>
          <a:p>
            <a:pPr marL="12700" marR="5080" indent="141605">
              <a:lnSpc>
                <a:spcPct val="115100"/>
              </a:lnSpc>
              <a:spcBef>
                <a:spcPts val="100"/>
              </a:spcBef>
            </a:pPr>
            <a:r>
              <a:rPr sz="3000" b="1" spc="-15" dirty="0">
                <a:latin typeface="Calibri"/>
                <a:cs typeface="Calibri"/>
              </a:rPr>
              <a:t>Exemples  </a:t>
            </a:r>
            <a:r>
              <a:rPr sz="3000" b="1" dirty="0">
                <a:latin typeface="Calibri"/>
                <a:cs typeface="Calibri"/>
              </a:rPr>
              <a:t>de</a:t>
            </a:r>
            <a:r>
              <a:rPr sz="3000" b="1" spc="-70" dirty="0">
                <a:latin typeface="Calibri"/>
                <a:cs typeface="Calibri"/>
              </a:rPr>
              <a:t> </a:t>
            </a:r>
            <a:r>
              <a:rPr sz="3000" b="1" spc="-10" dirty="0">
                <a:latin typeface="Calibri"/>
                <a:cs typeface="Calibri"/>
              </a:rPr>
              <a:t>mission</a:t>
            </a:r>
            <a:endParaRPr sz="3000">
              <a:latin typeface="Calibri"/>
              <a:cs typeface="Calibri"/>
            </a:endParaRPr>
          </a:p>
        </p:txBody>
      </p:sp>
      <p:sp>
        <p:nvSpPr>
          <p:cNvPr id="13" name="object 13"/>
          <p:cNvSpPr txBox="1">
            <a:spLocks noGrp="1"/>
          </p:cNvSpPr>
          <p:nvPr>
            <p:ph type="sldNum" sz="quarter" idx="7"/>
          </p:nvPr>
        </p:nvSpPr>
        <p:spPr>
          <a:prstGeom prst="rect">
            <a:avLst/>
          </a:prstGeom>
        </p:spPr>
        <p:txBody>
          <a:bodyPr vert="horz" wrap="square" lIns="0" tIns="0" rIns="0" bIns="0" rtlCol="0">
            <a:spAutoFit/>
          </a:bodyPr>
          <a:lstStyle/>
          <a:p>
            <a:pPr marL="101600">
              <a:lnSpc>
                <a:spcPts val="1240"/>
              </a:lnSpc>
            </a:pPr>
            <a:fld id="{81D60167-4931-47E6-BA6A-407CBD079E47}" type="slidenum">
              <a:rPr dirty="0">
                <a:solidFill>
                  <a:srgbClr val="888888"/>
                </a:solidFill>
              </a:rPr>
              <a:t>30</a:t>
            </a:fld>
            <a:endParaRPr dirty="0">
              <a:solidFill>
                <a:srgbClr val="888888"/>
              </a:solidFill>
            </a:endParaRPr>
          </a:p>
        </p:txBody>
      </p:sp>
      <p:sp>
        <p:nvSpPr>
          <p:cNvPr id="10" name="object 10"/>
          <p:cNvSpPr txBox="1"/>
          <p:nvPr/>
        </p:nvSpPr>
        <p:spPr>
          <a:xfrm>
            <a:off x="2350389" y="959693"/>
            <a:ext cx="6033135" cy="2971165"/>
          </a:xfrm>
          <a:prstGeom prst="rect">
            <a:avLst/>
          </a:prstGeom>
        </p:spPr>
        <p:txBody>
          <a:bodyPr vert="horz" wrap="square" lIns="0" tIns="67945" rIns="0" bIns="0" rtlCol="0">
            <a:spAutoFit/>
          </a:bodyPr>
          <a:lstStyle/>
          <a:p>
            <a:pPr marL="355600" indent="-321945">
              <a:lnSpc>
                <a:spcPct val="100000"/>
              </a:lnSpc>
              <a:spcBef>
                <a:spcPts val="535"/>
              </a:spcBef>
              <a:buFont typeface="Courier New"/>
              <a:buChar char="o"/>
              <a:tabLst>
                <a:tab pos="377190" algn="l"/>
              </a:tabLst>
            </a:pPr>
            <a:r>
              <a:rPr sz="2400" b="1" spc="-25" dirty="0">
                <a:latin typeface="Calibri"/>
                <a:cs typeface="Calibri"/>
              </a:rPr>
              <a:t>Transmettre </a:t>
            </a:r>
            <a:r>
              <a:rPr sz="2400" b="1" spc="-10" dirty="0">
                <a:latin typeface="Calibri"/>
                <a:cs typeface="Calibri"/>
              </a:rPr>
              <a:t>l’histoire, </a:t>
            </a:r>
            <a:r>
              <a:rPr sz="2400" b="1" dirty="0">
                <a:latin typeface="Calibri"/>
                <a:cs typeface="Calibri"/>
              </a:rPr>
              <a:t>la </a:t>
            </a:r>
            <a:r>
              <a:rPr sz="2400" b="1" spc="-5" dirty="0">
                <a:latin typeface="Calibri"/>
                <a:cs typeface="Calibri"/>
              </a:rPr>
              <a:t>mémoire</a:t>
            </a:r>
            <a:r>
              <a:rPr sz="2400" b="1" spc="-40" dirty="0">
                <a:latin typeface="Calibri"/>
                <a:cs typeface="Calibri"/>
              </a:rPr>
              <a:t> </a:t>
            </a:r>
            <a:r>
              <a:rPr sz="2400" b="1" spc="-5" dirty="0">
                <a:latin typeface="Calibri"/>
                <a:cs typeface="Calibri"/>
              </a:rPr>
              <a:t>autour</a:t>
            </a:r>
            <a:endParaRPr sz="2400" dirty="0">
              <a:latin typeface="Calibri"/>
              <a:cs typeface="Calibri"/>
            </a:endParaRPr>
          </a:p>
          <a:p>
            <a:pPr marL="376555">
              <a:lnSpc>
                <a:spcPct val="100000"/>
              </a:lnSpc>
              <a:spcBef>
                <a:spcPts val="434"/>
              </a:spcBef>
            </a:pPr>
            <a:r>
              <a:rPr sz="2400" b="1" spc="-20" dirty="0">
                <a:latin typeface="Calibri"/>
                <a:cs typeface="Calibri"/>
              </a:rPr>
              <a:t>d’évènements</a:t>
            </a:r>
            <a:endParaRPr sz="2400" dirty="0">
              <a:latin typeface="Calibri"/>
              <a:cs typeface="Calibri"/>
            </a:endParaRPr>
          </a:p>
          <a:p>
            <a:pPr marL="355600" indent="-321945">
              <a:lnSpc>
                <a:spcPct val="100000"/>
              </a:lnSpc>
              <a:spcBef>
                <a:spcPts val="430"/>
              </a:spcBef>
              <a:buFont typeface="Courier New"/>
              <a:buChar char="o"/>
              <a:tabLst>
                <a:tab pos="377190" algn="l"/>
              </a:tabLst>
            </a:pPr>
            <a:r>
              <a:rPr sz="2400" b="1" spc="-5" dirty="0">
                <a:latin typeface="Calibri"/>
                <a:cs typeface="Calibri"/>
              </a:rPr>
              <a:t>Participer </a:t>
            </a:r>
            <a:r>
              <a:rPr sz="2400" b="1" dirty="0">
                <a:latin typeface="Calibri"/>
                <a:cs typeface="Calibri"/>
              </a:rPr>
              <a:t>à des actions de </a:t>
            </a:r>
            <a:r>
              <a:rPr sz="2400" b="1" spc="-10" dirty="0">
                <a:latin typeface="Calibri"/>
                <a:cs typeface="Calibri"/>
              </a:rPr>
              <a:t>citoyenneté</a:t>
            </a:r>
            <a:endParaRPr sz="2400" dirty="0">
              <a:latin typeface="Calibri"/>
              <a:cs typeface="Calibri"/>
            </a:endParaRPr>
          </a:p>
          <a:p>
            <a:pPr marL="355600" indent="-321945">
              <a:lnSpc>
                <a:spcPct val="100000"/>
              </a:lnSpc>
              <a:spcBef>
                <a:spcPts val="434"/>
              </a:spcBef>
              <a:buFont typeface="Courier New"/>
              <a:buChar char="o"/>
              <a:tabLst>
                <a:tab pos="377190" algn="l"/>
              </a:tabLst>
            </a:pPr>
            <a:r>
              <a:rPr sz="2400" b="1" dirty="0">
                <a:latin typeface="Calibri"/>
                <a:cs typeface="Calibri"/>
              </a:rPr>
              <a:t>Actions </a:t>
            </a:r>
            <a:r>
              <a:rPr sz="2400" b="1" spc="-25" dirty="0">
                <a:latin typeface="Calibri"/>
                <a:cs typeface="Calibri"/>
              </a:rPr>
              <a:t>d’aide </a:t>
            </a:r>
            <a:r>
              <a:rPr sz="2400" b="1" spc="-5" dirty="0">
                <a:latin typeface="Calibri"/>
                <a:cs typeface="Calibri"/>
              </a:rPr>
              <a:t>en </a:t>
            </a:r>
            <a:r>
              <a:rPr sz="2400" b="1" spc="-20" dirty="0">
                <a:latin typeface="Calibri"/>
                <a:cs typeface="Calibri"/>
              </a:rPr>
              <a:t>faveur </a:t>
            </a:r>
            <a:r>
              <a:rPr sz="2400" b="1" dirty="0">
                <a:latin typeface="Calibri"/>
                <a:cs typeface="Calibri"/>
              </a:rPr>
              <a:t>de </a:t>
            </a:r>
            <a:r>
              <a:rPr sz="2400" b="1" spc="-15" dirty="0">
                <a:latin typeface="Calibri"/>
                <a:cs typeface="Calibri"/>
              </a:rPr>
              <a:t>retraités </a:t>
            </a:r>
            <a:r>
              <a:rPr sz="2400" b="1" dirty="0">
                <a:latin typeface="Calibri"/>
                <a:cs typeface="Calibri"/>
              </a:rPr>
              <a:t>ou</a:t>
            </a:r>
            <a:r>
              <a:rPr sz="2400" b="1" spc="45" dirty="0">
                <a:latin typeface="Calibri"/>
                <a:cs typeface="Calibri"/>
              </a:rPr>
              <a:t> </a:t>
            </a:r>
            <a:r>
              <a:rPr sz="2400" b="1" dirty="0">
                <a:latin typeface="Calibri"/>
                <a:cs typeface="Calibri"/>
              </a:rPr>
              <a:t>de</a:t>
            </a:r>
            <a:endParaRPr sz="2400" dirty="0">
              <a:latin typeface="Calibri"/>
              <a:cs typeface="Calibri"/>
            </a:endParaRPr>
          </a:p>
          <a:p>
            <a:pPr marL="376555">
              <a:lnSpc>
                <a:spcPct val="100000"/>
              </a:lnSpc>
              <a:spcBef>
                <a:spcPts val="434"/>
              </a:spcBef>
            </a:pPr>
            <a:r>
              <a:rPr sz="2400" b="1" spc="-5" dirty="0">
                <a:latin typeface="Calibri"/>
                <a:cs typeface="Calibri"/>
              </a:rPr>
              <a:t>sans-abris </a:t>
            </a:r>
            <a:r>
              <a:rPr sz="2400" b="1" dirty="0">
                <a:latin typeface="Calibri"/>
                <a:cs typeface="Calibri"/>
              </a:rPr>
              <a:t>en lien </a:t>
            </a:r>
            <a:r>
              <a:rPr sz="2400" b="1" spc="-15" dirty="0">
                <a:latin typeface="Calibri"/>
                <a:cs typeface="Calibri"/>
              </a:rPr>
              <a:t>avec </a:t>
            </a:r>
            <a:r>
              <a:rPr sz="2400" b="1" dirty="0">
                <a:latin typeface="Calibri"/>
                <a:cs typeface="Calibri"/>
              </a:rPr>
              <a:t>les </a:t>
            </a:r>
            <a:r>
              <a:rPr sz="2400" b="1" spc="-10" dirty="0">
                <a:latin typeface="Calibri"/>
                <a:cs typeface="Calibri"/>
              </a:rPr>
              <a:t>étudiants</a:t>
            </a:r>
            <a:endParaRPr sz="2400" dirty="0">
              <a:latin typeface="Calibri"/>
              <a:cs typeface="Calibri"/>
            </a:endParaRPr>
          </a:p>
          <a:p>
            <a:pPr marL="355600" marR="5080" indent="-342900">
              <a:lnSpc>
                <a:spcPct val="114999"/>
              </a:lnSpc>
              <a:buFont typeface="Courier New"/>
              <a:buChar char="o"/>
              <a:tabLst>
                <a:tab pos="355600" algn="l"/>
              </a:tabLst>
            </a:pPr>
            <a:r>
              <a:rPr sz="2400" b="1" spc="-10" dirty="0">
                <a:latin typeface="Calibri"/>
                <a:cs typeface="Calibri"/>
              </a:rPr>
              <a:t>Participer </a:t>
            </a:r>
            <a:r>
              <a:rPr sz="2400" b="1" dirty="0">
                <a:latin typeface="Calibri"/>
                <a:cs typeface="Calibri"/>
              </a:rPr>
              <a:t>à des </a:t>
            </a:r>
            <a:r>
              <a:rPr sz="2400" b="1" spc="-5" dirty="0">
                <a:latin typeface="Calibri"/>
                <a:cs typeface="Calibri"/>
              </a:rPr>
              <a:t>projets </a:t>
            </a:r>
            <a:r>
              <a:rPr sz="2400" b="1" spc="-10" dirty="0">
                <a:latin typeface="Calibri"/>
                <a:cs typeface="Calibri"/>
              </a:rPr>
              <a:t>contribuant </a:t>
            </a:r>
            <a:r>
              <a:rPr sz="2400" b="1" dirty="0">
                <a:latin typeface="Calibri"/>
                <a:cs typeface="Calibri"/>
              </a:rPr>
              <a:t>à la </a:t>
            </a:r>
            <a:r>
              <a:rPr sz="2400" b="1" spc="-5" dirty="0">
                <a:latin typeface="Calibri"/>
                <a:cs typeface="Calibri"/>
              </a:rPr>
              <a:t>prise  </a:t>
            </a:r>
            <a:r>
              <a:rPr sz="2400" b="1" dirty="0">
                <a:latin typeface="Calibri"/>
                <a:cs typeface="Calibri"/>
              </a:rPr>
              <a:t>de </a:t>
            </a:r>
            <a:r>
              <a:rPr sz="2400" b="1" spc="-10" dirty="0">
                <a:latin typeface="Calibri"/>
                <a:cs typeface="Calibri"/>
              </a:rPr>
              <a:t>responsabilité </a:t>
            </a:r>
            <a:r>
              <a:rPr sz="2400" b="1" spc="-5" dirty="0">
                <a:latin typeface="Calibri"/>
                <a:cs typeface="Calibri"/>
              </a:rPr>
              <a:t>civique</a:t>
            </a:r>
            <a:endParaRPr sz="2400" dirty="0">
              <a:latin typeface="Calibri"/>
              <a:cs typeface="Calibri"/>
            </a:endParaRPr>
          </a:p>
        </p:txBody>
      </p:sp>
      <p:graphicFrame>
        <p:nvGraphicFramePr>
          <p:cNvPr id="11" name="object 11"/>
          <p:cNvGraphicFramePr>
            <a:graphicFrameLocks noGrp="1"/>
          </p:cNvGraphicFramePr>
          <p:nvPr/>
        </p:nvGraphicFramePr>
        <p:xfrm>
          <a:off x="156463" y="4502784"/>
          <a:ext cx="8452484" cy="434975"/>
        </p:xfrm>
        <a:graphic>
          <a:graphicData uri="http://schemas.openxmlformats.org/drawingml/2006/table">
            <a:tbl>
              <a:tblPr firstRow="1" bandRow="1">
                <a:tableStyleId>{2D5ABB26-0587-4C30-8999-92F81FD0307C}</a:tableStyleId>
              </a:tblPr>
              <a:tblGrid>
                <a:gridCol w="4638040">
                  <a:extLst>
                    <a:ext uri="{9D8B030D-6E8A-4147-A177-3AD203B41FA5}">
                      <a16:colId xmlns:a16="http://schemas.microsoft.com/office/drawing/2014/main" val="20000"/>
                    </a:ext>
                  </a:extLst>
                </a:gridCol>
                <a:gridCol w="3814444">
                  <a:extLst>
                    <a:ext uri="{9D8B030D-6E8A-4147-A177-3AD203B41FA5}">
                      <a16:colId xmlns:a16="http://schemas.microsoft.com/office/drawing/2014/main" val="20001"/>
                    </a:ext>
                  </a:extLst>
                </a:gridCol>
              </a:tblGrid>
              <a:tr h="434975">
                <a:tc>
                  <a:txBody>
                    <a:bodyPr/>
                    <a:lstStyle/>
                    <a:p>
                      <a:pPr algn="ctr">
                        <a:lnSpc>
                          <a:spcPct val="100000"/>
                        </a:lnSpc>
                        <a:spcBef>
                          <a:spcPts val="250"/>
                        </a:spcBef>
                      </a:pPr>
                      <a:r>
                        <a:rPr sz="1800" b="1" spc="-5" dirty="0">
                          <a:latin typeface="Calibri"/>
                          <a:cs typeface="Calibri"/>
                        </a:rPr>
                        <a:t>POSSIBLE</a:t>
                      </a:r>
                      <a:endParaRPr sz="1800">
                        <a:latin typeface="Calibri"/>
                        <a:cs typeface="Calibri"/>
                      </a:endParaRPr>
                    </a:p>
                  </a:txBody>
                  <a:tcPr marL="0" marR="0" marT="3175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00A9C2"/>
                    </a:solidFill>
                  </a:tcPr>
                </a:tc>
                <a:tc>
                  <a:txBody>
                    <a:bodyPr/>
                    <a:lstStyle/>
                    <a:p>
                      <a:pPr marL="916940">
                        <a:lnSpc>
                          <a:spcPct val="100000"/>
                        </a:lnSpc>
                        <a:spcBef>
                          <a:spcPts val="250"/>
                        </a:spcBef>
                      </a:pPr>
                      <a:r>
                        <a:rPr sz="1800" b="1" spc="-5" dirty="0">
                          <a:latin typeface="Calibri"/>
                          <a:cs typeface="Calibri"/>
                        </a:rPr>
                        <a:t>POINT </a:t>
                      </a:r>
                      <a:r>
                        <a:rPr sz="1800" b="1" dirty="0">
                          <a:latin typeface="Calibri"/>
                          <a:cs typeface="Calibri"/>
                        </a:rPr>
                        <a:t>DE</a:t>
                      </a:r>
                      <a:r>
                        <a:rPr sz="1800" b="1" spc="-15" dirty="0">
                          <a:latin typeface="Calibri"/>
                          <a:cs typeface="Calibri"/>
                        </a:rPr>
                        <a:t> </a:t>
                      </a:r>
                      <a:r>
                        <a:rPr sz="1800" b="1" spc="-5" dirty="0">
                          <a:latin typeface="Calibri"/>
                          <a:cs typeface="Calibri"/>
                        </a:rPr>
                        <a:t>VIGILANCE</a:t>
                      </a:r>
                      <a:endParaRPr sz="1800">
                        <a:latin typeface="Calibri"/>
                        <a:cs typeface="Calibri"/>
                      </a:endParaRPr>
                    </a:p>
                  </a:txBody>
                  <a:tcPr marL="0" marR="0" marT="3175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00A9C2"/>
                    </a:solidFill>
                  </a:tcPr>
                </a:tc>
                <a:extLst>
                  <a:ext uri="{0D108BD9-81ED-4DB2-BD59-A6C34878D82A}">
                    <a16:rowId xmlns:a16="http://schemas.microsoft.com/office/drawing/2014/main" val="10000"/>
                  </a:ext>
                </a:extLst>
              </a:tr>
            </a:tbl>
          </a:graphicData>
        </a:graphic>
      </p:graphicFrame>
      <p:sp>
        <p:nvSpPr>
          <p:cNvPr id="12" name="object 12"/>
          <p:cNvSpPr txBox="1"/>
          <p:nvPr/>
        </p:nvSpPr>
        <p:spPr>
          <a:xfrm>
            <a:off x="5227701" y="5175961"/>
            <a:ext cx="3197860" cy="574675"/>
          </a:xfrm>
          <a:prstGeom prst="rect">
            <a:avLst/>
          </a:prstGeom>
        </p:spPr>
        <p:txBody>
          <a:bodyPr vert="horz" wrap="square" lIns="0" tIns="12700" rIns="0" bIns="0" rtlCol="0">
            <a:spAutoFit/>
          </a:bodyPr>
          <a:lstStyle/>
          <a:p>
            <a:pPr marL="12700">
              <a:lnSpc>
                <a:spcPct val="100000"/>
              </a:lnSpc>
              <a:spcBef>
                <a:spcPts val="100"/>
              </a:spcBef>
            </a:pPr>
            <a:r>
              <a:rPr sz="1800" spc="-15" dirty="0">
                <a:latin typeface="Calibri"/>
                <a:cs typeface="Calibri"/>
              </a:rPr>
              <a:t>Pas </a:t>
            </a:r>
            <a:r>
              <a:rPr sz="1800" spc="-5" dirty="0">
                <a:latin typeface="Calibri"/>
                <a:cs typeface="Calibri"/>
              </a:rPr>
              <a:t>de </a:t>
            </a:r>
            <a:r>
              <a:rPr sz="1800" spc="-15" dirty="0">
                <a:latin typeface="Calibri"/>
                <a:cs typeface="Calibri"/>
              </a:rPr>
              <a:t>pré </a:t>
            </a:r>
            <a:r>
              <a:rPr sz="1800" spc="-10" dirty="0">
                <a:latin typeface="Calibri"/>
                <a:cs typeface="Calibri"/>
              </a:rPr>
              <a:t>requis </a:t>
            </a:r>
            <a:r>
              <a:rPr sz="1800" spc="-15" dirty="0">
                <a:latin typeface="Calibri"/>
                <a:cs typeface="Calibri"/>
              </a:rPr>
              <a:t>universitaires</a:t>
            </a:r>
            <a:r>
              <a:rPr sz="1800" spc="85" dirty="0">
                <a:latin typeface="Calibri"/>
                <a:cs typeface="Calibri"/>
              </a:rPr>
              <a:t> </a:t>
            </a:r>
            <a:r>
              <a:rPr sz="1800" spc="-5" dirty="0">
                <a:latin typeface="Calibri"/>
                <a:cs typeface="Calibri"/>
              </a:rPr>
              <a:t>ou</a:t>
            </a:r>
            <a:endParaRPr sz="1800">
              <a:latin typeface="Calibri"/>
              <a:cs typeface="Calibri"/>
            </a:endParaRPr>
          </a:p>
          <a:p>
            <a:pPr marL="12700">
              <a:lnSpc>
                <a:spcPct val="100000"/>
              </a:lnSpc>
              <a:spcBef>
                <a:spcPts val="5"/>
              </a:spcBef>
            </a:pPr>
            <a:r>
              <a:rPr sz="1800" spc="-5" dirty="0">
                <a:latin typeface="Calibri"/>
                <a:cs typeface="Calibri"/>
              </a:rPr>
              <a:t>technique</a:t>
            </a:r>
            <a:endParaRPr sz="1800">
              <a:latin typeface="Calibri"/>
              <a:cs typeface="Calibri"/>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27075" y="437387"/>
            <a:ext cx="8641080" cy="462280"/>
          </a:xfrm>
          <a:prstGeom prst="rect">
            <a:avLst/>
          </a:prstGeom>
          <a:solidFill>
            <a:srgbClr val="00A9C2"/>
          </a:solidFill>
          <a:ln w="9144">
            <a:solidFill>
              <a:srgbClr val="92D050"/>
            </a:solidFill>
          </a:ln>
        </p:spPr>
        <p:txBody>
          <a:bodyPr vert="horz" wrap="square" lIns="0" tIns="26670" rIns="0" bIns="0" rtlCol="0">
            <a:spAutoFit/>
          </a:bodyPr>
          <a:lstStyle/>
          <a:p>
            <a:pPr marL="1953260">
              <a:lnSpc>
                <a:spcPct val="100000"/>
              </a:lnSpc>
              <a:spcBef>
                <a:spcPts val="210"/>
              </a:spcBef>
            </a:pPr>
            <a:r>
              <a:rPr spc="-5" dirty="0"/>
              <a:t>MÉMOIRE </a:t>
            </a:r>
            <a:r>
              <a:rPr dirty="0"/>
              <a:t>ET</a:t>
            </a:r>
            <a:r>
              <a:rPr spc="-25" dirty="0"/>
              <a:t> </a:t>
            </a:r>
            <a:r>
              <a:rPr spc="-10" dirty="0"/>
              <a:t>CITOYENNETÉ-EXEMPLE</a:t>
            </a:r>
          </a:p>
        </p:txBody>
      </p:sp>
      <p:sp>
        <p:nvSpPr>
          <p:cNvPr id="3" name="object 3"/>
          <p:cNvSpPr/>
          <p:nvPr/>
        </p:nvSpPr>
        <p:spPr>
          <a:xfrm>
            <a:off x="227507" y="1133983"/>
            <a:ext cx="8616645" cy="848868"/>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2230882" y="1127633"/>
            <a:ext cx="0" cy="875030"/>
          </a:xfrm>
          <a:custGeom>
            <a:avLst/>
            <a:gdLst/>
            <a:ahLst/>
            <a:cxnLst/>
            <a:rect l="l" t="t" r="r" b="b"/>
            <a:pathLst>
              <a:path h="875030">
                <a:moveTo>
                  <a:pt x="0" y="0"/>
                </a:moveTo>
                <a:lnTo>
                  <a:pt x="0" y="874649"/>
                </a:lnTo>
              </a:path>
            </a:pathLst>
          </a:custGeom>
          <a:ln w="12700">
            <a:solidFill>
              <a:srgbClr val="FFFFFF"/>
            </a:solidFill>
          </a:ln>
        </p:spPr>
        <p:txBody>
          <a:bodyPr wrap="square" lIns="0" tIns="0" rIns="0" bIns="0" rtlCol="0"/>
          <a:lstStyle/>
          <a:p>
            <a:endParaRPr/>
          </a:p>
        </p:txBody>
      </p:sp>
      <p:sp>
        <p:nvSpPr>
          <p:cNvPr id="5" name="object 5"/>
          <p:cNvSpPr/>
          <p:nvPr/>
        </p:nvSpPr>
        <p:spPr>
          <a:xfrm>
            <a:off x="227507" y="1127633"/>
            <a:ext cx="0" cy="875030"/>
          </a:xfrm>
          <a:custGeom>
            <a:avLst/>
            <a:gdLst/>
            <a:ahLst/>
            <a:cxnLst/>
            <a:rect l="l" t="t" r="r" b="b"/>
            <a:pathLst>
              <a:path h="875030">
                <a:moveTo>
                  <a:pt x="0" y="0"/>
                </a:moveTo>
                <a:lnTo>
                  <a:pt x="0" y="874649"/>
                </a:lnTo>
              </a:path>
            </a:pathLst>
          </a:custGeom>
          <a:ln w="12700">
            <a:solidFill>
              <a:srgbClr val="FFFFFF"/>
            </a:solidFill>
          </a:ln>
        </p:spPr>
        <p:txBody>
          <a:bodyPr wrap="square" lIns="0" tIns="0" rIns="0" bIns="0" rtlCol="0"/>
          <a:lstStyle/>
          <a:p>
            <a:endParaRPr/>
          </a:p>
        </p:txBody>
      </p:sp>
      <p:sp>
        <p:nvSpPr>
          <p:cNvPr id="6" name="object 6"/>
          <p:cNvSpPr/>
          <p:nvPr/>
        </p:nvSpPr>
        <p:spPr>
          <a:xfrm>
            <a:off x="8844406" y="1127633"/>
            <a:ext cx="0" cy="875030"/>
          </a:xfrm>
          <a:custGeom>
            <a:avLst/>
            <a:gdLst/>
            <a:ahLst/>
            <a:cxnLst/>
            <a:rect l="l" t="t" r="r" b="b"/>
            <a:pathLst>
              <a:path h="875030">
                <a:moveTo>
                  <a:pt x="0" y="0"/>
                </a:moveTo>
                <a:lnTo>
                  <a:pt x="0" y="874649"/>
                </a:lnTo>
              </a:path>
            </a:pathLst>
          </a:custGeom>
          <a:ln w="12700">
            <a:solidFill>
              <a:srgbClr val="FFFFFF"/>
            </a:solidFill>
          </a:ln>
        </p:spPr>
        <p:txBody>
          <a:bodyPr wrap="square" lIns="0" tIns="0" rIns="0" bIns="0" rtlCol="0"/>
          <a:lstStyle/>
          <a:p>
            <a:endParaRPr/>
          </a:p>
        </p:txBody>
      </p:sp>
      <p:sp>
        <p:nvSpPr>
          <p:cNvPr id="7" name="object 7"/>
          <p:cNvSpPr/>
          <p:nvPr/>
        </p:nvSpPr>
        <p:spPr>
          <a:xfrm>
            <a:off x="221157" y="1133983"/>
            <a:ext cx="8629650" cy="0"/>
          </a:xfrm>
          <a:custGeom>
            <a:avLst/>
            <a:gdLst/>
            <a:ahLst/>
            <a:cxnLst/>
            <a:rect l="l" t="t" r="r" b="b"/>
            <a:pathLst>
              <a:path w="8629650">
                <a:moveTo>
                  <a:pt x="0" y="0"/>
                </a:moveTo>
                <a:lnTo>
                  <a:pt x="8629599" y="0"/>
                </a:lnTo>
              </a:path>
            </a:pathLst>
          </a:custGeom>
          <a:ln w="12700">
            <a:solidFill>
              <a:srgbClr val="FFFFFF"/>
            </a:solidFill>
          </a:ln>
        </p:spPr>
        <p:txBody>
          <a:bodyPr wrap="square" lIns="0" tIns="0" rIns="0" bIns="0" rtlCol="0"/>
          <a:lstStyle/>
          <a:p>
            <a:endParaRPr/>
          </a:p>
        </p:txBody>
      </p:sp>
      <p:sp>
        <p:nvSpPr>
          <p:cNvPr id="8" name="object 8"/>
          <p:cNvSpPr/>
          <p:nvPr/>
        </p:nvSpPr>
        <p:spPr>
          <a:xfrm>
            <a:off x="221157" y="1983232"/>
            <a:ext cx="8629650" cy="0"/>
          </a:xfrm>
          <a:custGeom>
            <a:avLst/>
            <a:gdLst/>
            <a:ahLst/>
            <a:cxnLst/>
            <a:rect l="l" t="t" r="r" b="b"/>
            <a:pathLst>
              <a:path w="8629650">
                <a:moveTo>
                  <a:pt x="0" y="0"/>
                </a:moveTo>
                <a:lnTo>
                  <a:pt x="8629599" y="0"/>
                </a:lnTo>
              </a:path>
            </a:pathLst>
          </a:custGeom>
          <a:ln w="38100">
            <a:solidFill>
              <a:srgbClr val="FFFFFF"/>
            </a:solidFill>
          </a:ln>
        </p:spPr>
        <p:txBody>
          <a:bodyPr wrap="square" lIns="0" tIns="0" rIns="0" bIns="0" rtlCol="0"/>
          <a:lstStyle/>
          <a:p>
            <a:endParaRPr/>
          </a:p>
        </p:txBody>
      </p:sp>
      <p:sp>
        <p:nvSpPr>
          <p:cNvPr id="9" name="object 9"/>
          <p:cNvSpPr txBox="1"/>
          <p:nvPr/>
        </p:nvSpPr>
        <p:spPr>
          <a:xfrm>
            <a:off x="449072" y="1413763"/>
            <a:ext cx="1961514" cy="269240"/>
          </a:xfrm>
          <a:prstGeom prst="rect">
            <a:avLst/>
          </a:prstGeom>
        </p:spPr>
        <p:txBody>
          <a:bodyPr vert="horz" wrap="square" lIns="0" tIns="12065" rIns="0" bIns="0" rtlCol="0">
            <a:spAutoFit/>
          </a:bodyPr>
          <a:lstStyle/>
          <a:p>
            <a:pPr marL="12700">
              <a:lnSpc>
                <a:spcPct val="100000"/>
              </a:lnSpc>
              <a:spcBef>
                <a:spcPts val="95"/>
              </a:spcBef>
              <a:tabLst>
                <a:tab pos="1826895" algn="l"/>
              </a:tabLst>
            </a:pPr>
            <a:r>
              <a:rPr sz="1600" b="1" spc="-10" dirty="0">
                <a:latin typeface="Calibri"/>
                <a:cs typeface="Calibri"/>
              </a:rPr>
              <a:t>T</a:t>
            </a:r>
            <a:r>
              <a:rPr sz="1600" b="1" spc="-5" dirty="0">
                <a:latin typeface="Calibri"/>
                <a:cs typeface="Calibri"/>
              </a:rPr>
              <a:t>it</a:t>
            </a:r>
            <a:r>
              <a:rPr sz="1600" b="1" spc="-25" dirty="0">
                <a:latin typeface="Calibri"/>
                <a:cs typeface="Calibri"/>
              </a:rPr>
              <a:t>r</a:t>
            </a:r>
            <a:r>
              <a:rPr sz="1600" b="1" spc="-5" dirty="0">
                <a:latin typeface="Calibri"/>
                <a:cs typeface="Calibri"/>
              </a:rPr>
              <a:t>e</a:t>
            </a:r>
            <a:r>
              <a:rPr sz="1600" b="1" spc="-15" dirty="0">
                <a:latin typeface="Calibri"/>
                <a:cs typeface="Calibri"/>
              </a:rPr>
              <a:t> </a:t>
            </a:r>
            <a:r>
              <a:rPr sz="1600" b="1" spc="-10" dirty="0">
                <a:latin typeface="Calibri"/>
                <a:cs typeface="Calibri"/>
              </a:rPr>
              <a:t>d</a:t>
            </a:r>
            <a:r>
              <a:rPr sz="1600" b="1" spc="-5" dirty="0">
                <a:latin typeface="Calibri"/>
                <a:cs typeface="Calibri"/>
              </a:rPr>
              <a:t>e</a:t>
            </a:r>
            <a:r>
              <a:rPr sz="1600" b="1" spc="5" dirty="0">
                <a:latin typeface="Calibri"/>
                <a:cs typeface="Calibri"/>
              </a:rPr>
              <a:t> </a:t>
            </a:r>
            <a:r>
              <a:rPr sz="1600" b="1" spc="-5" dirty="0">
                <a:latin typeface="Calibri"/>
                <a:cs typeface="Calibri"/>
              </a:rPr>
              <a:t>la</a:t>
            </a:r>
            <a:r>
              <a:rPr sz="1600" b="1" spc="-10" dirty="0">
                <a:latin typeface="Calibri"/>
                <a:cs typeface="Calibri"/>
              </a:rPr>
              <a:t> missi</a:t>
            </a:r>
            <a:r>
              <a:rPr sz="1600" b="1" dirty="0">
                <a:latin typeface="Calibri"/>
                <a:cs typeface="Calibri"/>
              </a:rPr>
              <a:t>o</a:t>
            </a:r>
            <a:r>
              <a:rPr sz="1600" b="1" spc="-5" dirty="0">
                <a:latin typeface="Calibri"/>
                <a:cs typeface="Calibri"/>
              </a:rPr>
              <a:t>n</a:t>
            </a:r>
            <a:r>
              <a:rPr sz="1600" b="1" dirty="0">
                <a:latin typeface="Calibri"/>
                <a:cs typeface="Calibri"/>
              </a:rPr>
              <a:t>	</a:t>
            </a:r>
            <a:r>
              <a:rPr sz="1600" spc="-5" dirty="0">
                <a:latin typeface="Courier New"/>
                <a:cs typeface="Courier New"/>
              </a:rPr>
              <a:t>o</a:t>
            </a:r>
            <a:endParaRPr sz="1600">
              <a:latin typeface="Courier New"/>
              <a:cs typeface="Courier New"/>
            </a:endParaRPr>
          </a:p>
        </p:txBody>
      </p:sp>
      <p:sp>
        <p:nvSpPr>
          <p:cNvPr id="10" name="object 10"/>
          <p:cNvSpPr txBox="1"/>
          <p:nvPr/>
        </p:nvSpPr>
        <p:spPr>
          <a:xfrm>
            <a:off x="2606420" y="1413763"/>
            <a:ext cx="5993765" cy="269240"/>
          </a:xfrm>
          <a:prstGeom prst="rect">
            <a:avLst/>
          </a:prstGeom>
        </p:spPr>
        <p:txBody>
          <a:bodyPr vert="horz" wrap="square" lIns="0" tIns="12065" rIns="0" bIns="0" rtlCol="0">
            <a:spAutoFit/>
          </a:bodyPr>
          <a:lstStyle/>
          <a:p>
            <a:pPr marL="12700">
              <a:lnSpc>
                <a:spcPct val="100000"/>
              </a:lnSpc>
              <a:spcBef>
                <a:spcPts val="95"/>
              </a:spcBef>
            </a:pPr>
            <a:r>
              <a:rPr sz="1600" b="1" spc="-5" dirty="0">
                <a:latin typeface="Calibri"/>
                <a:cs typeface="Calibri"/>
              </a:rPr>
              <a:t>Participer à des </a:t>
            </a:r>
            <a:r>
              <a:rPr sz="1600" b="1" spc="-10" dirty="0">
                <a:latin typeface="Calibri"/>
                <a:cs typeface="Calibri"/>
              </a:rPr>
              <a:t>projets contribuant </a:t>
            </a:r>
            <a:r>
              <a:rPr sz="1600" b="1" spc="-5" dirty="0">
                <a:latin typeface="Calibri"/>
                <a:cs typeface="Calibri"/>
              </a:rPr>
              <a:t>à </a:t>
            </a:r>
            <a:r>
              <a:rPr sz="1600" b="1" dirty="0">
                <a:latin typeface="Calibri"/>
                <a:cs typeface="Calibri"/>
              </a:rPr>
              <a:t>la </a:t>
            </a:r>
            <a:r>
              <a:rPr sz="1600" b="1" spc="-10" dirty="0">
                <a:latin typeface="Calibri"/>
                <a:cs typeface="Calibri"/>
              </a:rPr>
              <a:t>prise </a:t>
            </a:r>
            <a:r>
              <a:rPr sz="1600" b="1" spc="-5" dirty="0">
                <a:latin typeface="Calibri"/>
                <a:cs typeface="Calibri"/>
              </a:rPr>
              <a:t>de </a:t>
            </a:r>
            <a:r>
              <a:rPr sz="1600" b="1" spc="-10" dirty="0">
                <a:latin typeface="Calibri"/>
                <a:cs typeface="Calibri"/>
              </a:rPr>
              <a:t>responsabilité</a:t>
            </a:r>
            <a:r>
              <a:rPr sz="1600" b="1" spc="135" dirty="0">
                <a:latin typeface="Calibri"/>
                <a:cs typeface="Calibri"/>
              </a:rPr>
              <a:t> </a:t>
            </a:r>
            <a:r>
              <a:rPr sz="1600" b="1" spc="-5" dirty="0">
                <a:latin typeface="Calibri"/>
                <a:cs typeface="Calibri"/>
              </a:rPr>
              <a:t>civique.</a:t>
            </a:r>
            <a:endParaRPr sz="1600">
              <a:latin typeface="Calibri"/>
              <a:cs typeface="Calibri"/>
            </a:endParaRPr>
          </a:p>
        </p:txBody>
      </p:sp>
      <p:sp>
        <p:nvSpPr>
          <p:cNvPr id="11" name="object 11"/>
          <p:cNvSpPr txBox="1"/>
          <p:nvPr/>
        </p:nvSpPr>
        <p:spPr>
          <a:xfrm>
            <a:off x="8439911" y="6477685"/>
            <a:ext cx="155575" cy="153035"/>
          </a:xfrm>
          <a:prstGeom prst="rect">
            <a:avLst/>
          </a:prstGeom>
        </p:spPr>
        <p:txBody>
          <a:bodyPr vert="horz" wrap="square" lIns="0" tIns="0" rIns="0" bIns="0" rtlCol="0">
            <a:spAutoFit/>
          </a:bodyPr>
          <a:lstStyle/>
          <a:p>
            <a:pPr>
              <a:lnSpc>
                <a:spcPts val="1140"/>
              </a:lnSpc>
            </a:pPr>
            <a:r>
              <a:rPr sz="1200" dirty="0">
                <a:solidFill>
                  <a:srgbClr val="888888"/>
                </a:solidFill>
                <a:latin typeface="Calibri"/>
                <a:cs typeface="Calibri"/>
              </a:rPr>
              <a:t>33</a:t>
            </a:r>
            <a:endParaRPr sz="1200">
              <a:latin typeface="Calibri"/>
              <a:cs typeface="Calibri"/>
            </a:endParaRPr>
          </a:p>
        </p:txBody>
      </p:sp>
      <p:sp>
        <p:nvSpPr>
          <p:cNvPr id="12" name="object 12"/>
          <p:cNvSpPr/>
          <p:nvPr/>
        </p:nvSpPr>
        <p:spPr>
          <a:xfrm>
            <a:off x="539546" y="2132855"/>
            <a:ext cx="8106409" cy="4724400"/>
          </a:xfrm>
          <a:custGeom>
            <a:avLst/>
            <a:gdLst/>
            <a:ahLst/>
            <a:cxnLst/>
            <a:rect l="l" t="t" r="r" b="b"/>
            <a:pathLst>
              <a:path w="8106409" h="4724400">
                <a:moveTo>
                  <a:pt x="0" y="4724400"/>
                </a:moveTo>
                <a:lnTo>
                  <a:pt x="8106283" y="4724400"/>
                </a:lnTo>
                <a:lnTo>
                  <a:pt x="8106283" y="0"/>
                </a:lnTo>
                <a:lnTo>
                  <a:pt x="0" y="0"/>
                </a:lnTo>
                <a:lnTo>
                  <a:pt x="0" y="4724400"/>
                </a:lnTo>
                <a:close/>
              </a:path>
            </a:pathLst>
          </a:custGeom>
          <a:solidFill>
            <a:srgbClr val="F1F1F1"/>
          </a:solidFill>
        </p:spPr>
        <p:txBody>
          <a:bodyPr wrap="square" lIns="0" tIns="0" rIns="0" bIns="0" rtlCol="0"/>
          <a:lstStyle/>
          <a:p>
            <a:endParaRPr/>
          </a:p>
        </p:txBody>
      </p:sp>
      <p:sp>
        <p:nvSpPr>
          <p:cNvPr id="13" name="object 13"/>
          <p:cNvSpPr/>
          <p:nvPr/>
        </p:nvSpPr>
        <p:spPr>
          <a:xfrm>
            <a:off x="8645906" y="2132855"/>
            <a:ext cx="222885" cy="4724400"/>
          </a:xfrm>
          <a:custGeom>
            <a:avLst/>
            <a:gdLst/>
            <a:ahLst/>
            <a:cxnLst/>
            <a:rect l="l" t="t" r="r" b="b"/>
            <a:pathLst>
              <a:path w="222884" h="4724400">
                <a:moveTo>
                  <a:pt x="0" y="4724400"/>
                </a:moveTo>
                <a:lnTo>
                  <a:pt x="222618" y="4724400"/>
                </a:lnTo>
                <a:lnTo>
                  <a:pt x="222618" y="0"/>
                </a:lnTo>
                <a:lnTo>
                  <a:pt x="0" y="0"/>
                </a:lnTo>
                <a:lnTo>
                  <a:pt x="0" y="4724400"/>
                </a:lnTo>
                <a:close/>
              </a:path>
            </a:pathLst>
          </a:custGeom>
          <a:solidFill>
            <a:srgbClr val="F1F1F1"/>
          </a:solidFill>
        </p:spPr>
        <p:txBody>
          <a:bodyPr wrap="square" lIns="0" tIns="0" rIns="0" bIns="0" rtlCol="0"/>
          <a:lstStyle/>
          <a:p>
            <a:endParaRPr/>
          </a:p>
        </p:txBody>
      </p:sp>
      <p:sp>
        <p:nvSpPr>
          <p:cNvPr id="14" name="object 14"/>
          <p:cNvSpPr/>
          <p:nvPr/>
        </p:nvSpPr>
        <p:spPr>
          <a:xfrm>
            <a:off x="8645906" y="2126488"/>
            <a:ext cx="0" cy="4732020"/>
          </a:xfrm>
          <a:custGeom>
            <a:avLst/>
            <a:gdLst/>
            <a:ahLst/>
            <a:cxnLst/>
            <a:rect l="l" t="t" r="r" b="b"/>
            <a:pathLst>
              <a:path h="4732020">
                <a:moveTo>
                  <a:pt x="0" y="0"/>
                </a:moveTo>
                <a:lnTo>
                  <a:pt x="0" y="4731510"/>
                </a:lnTo>
              </a:path>
            </a:pathLst>
          </a:custGeom>
          <a:ln w="12700">
            <a:solidFill>
              <a:srgbClr val="FFFFFF"/>
            </a:solidFill>
          </a:ln>
        </p:spPr>
        <p:txBody>
          <a:bodyPr wrap="square" lIns="0" tIns="0" rIns="0" bIns="0" rtlCol="0"/>
          <a:lstStyle/>
          <a:p>
            <a:endParaRPr/>
          </a:p>
        </p:txBody>
      </p:sp>
      <p:sp>
        <p:nvSpPr>
          <p:cNvPr id="15" name="object 15"/>
          <p:cNvSpPr/>
          <p:nvPr/>
        </p:nvSpPr>
        <p:spPr>
          <a:xfrm>
            <a:off x="539546" y="2126488"/>
            <a:ext cx="0" cy="4732020"/>
          </a:xfrm>
          <a:custGeom>
            <a:avLst/>
            <a:gdLst/>
            <a:ahLst/>
            <a:cxnLst/>
            <a:rect l="l" t="t" r="r" b="b"/>
            <a:pathLst>
              <a:path h="4732020">
                <a:moveTo>
                  <a:pt x="0" y="0"/>
                </a:moveTo>
                <a:lnTo>
                  <a:pt x="0" y="4731510"/>
                </a:lnTo>
              </a:path>
            </a:pathLst>
          </a:custGeom>
          <a:ln w="12700">
            <a:solidFill>
              <a:srgbClr val="FFFFFF"/>
            </a:solidFill>
          </a:ln>
        </p:spPr>
        <p:txBody>
          <a:bodyPr wrap="square" lIns="0" tIns="0" rIns="0" bIns="0" rtlCol="0"/>
          <a:lstStyle/>
          <a:p>
            <a:endParaRPr/>
          </a:p>
        </p:txBody>
      </p:sp>
      <p:sp>
        <p:nvSpPr>
          <p:cNvPr id="16" name="object 16"/>
          <p:cNvSpPr/>
          <p:nvPr/>
        </p:nvSpPr>
        <p:spPr>
          <a:xfrm>
            <a:off x="8868409" y="2126488"/>
            <a:ext cx="0" cy="4732020"/>
          </a:xfrm>
          <a:custGeom>
            <a:avLst/>
            <a:gdLst/>
            <a:ahLst/>
            <a:cxnLst/>
            <a:rect l="l" t="t" r="r" b="b"/>
            <a:pathLst>
              <a:path h="4732020">
                <a:moveTo>
                  <a:pt x="0" y="0"/>
                </a:moveTo>
                <a:lnTo>
                  <a:pt x="0" y="4731510"/>
                </a:lnTo>
              </a:path>
            </a:pathLst>
          </a:custGeom>
          <a:ln w="12700">
            <a:solidFill>
              <a:srgbClr val="FFFFFF"/>
            </a:solidFill>
          </a:ln>
        </p:spPr>
        <p:txBody>
          <a:bodyPr wrap="square" lIns="0" tIns="0" rIns="0" bIns="0" rtlCol="0"/>
          <a:lstStyle/>
          <a:p>
            <a:endParaRPr/>
          </a:p>
        </p:txBody>
      </p:sp>
      <p:sp>
        <p:nvSpPr>
          <p:cNvPr id="17" name="object 17"/>
          <p:cNvSpPr/>
          <p:nvPr/>
        </p:nvSpPr>
        <p:spPr>
          <a:xfrm>
            <a:off x="533196" y="2132838"/>
            <a:ext cx="8341995" cy="0"/>
          </a:xfrm>
          <a:custGeom>
            <a:avLst/>
            <a:gdLst/>
            <a:ahLst/>
            <a:cxnLst/>
            <a:rect l="l" t="t" r="r" b="b"/>
            <a:pathLst>
              <a:path w="8341995">
                <a:moveTo>
                  <a:pt x="0" y="0"/>
                </a:moveTo>
                <a:lnTo>
                  <a:pt x="8341563" y="0"/>
                </a:lnTo>
              </a:path>
            </a:pathLst>
          </a:custGeom>
          <a:ln w="12700">
            <a:solidFill>
              <a:srgbClr val="FFFFFF"/>
            </a:solidFill>
          </a:ln>
        </p:spPr>
        <p:txBody>
          <a:bodyPr wrap="square" lIns="0" tIns="0" rIns="0" bIns="0" rtlCol="0"/>
          <a:lstStyle/>
          <a:p>
            <a:endParaRPr/>
          </a:p>
        </p:txBody>
      </p:sp>
      <p:sp>
        <p:nvSpPr>
          <p:cNvPr id="18" name="object 18"/>
          <p:cNvSpPr/>
          <p:nvPr/>
        </p:nvSpPr>
        <p:spPr>
          <a:xfrm>
            <a:off x="533196" y="6857255"/>
            <a:ext cx="8341995" cy="0"/>
          </a:xfrm>
          <a:custGeom>
            <a:avLst/>
            <a:gdLst/>
            <a:ahLst/>
            <a:cxnLst/>
            <a:rect l="l" t="t" r="r" b="b"/>
            <a:pathLst>
              <a:path w="8341995">
                <a:moveTo>
                  <a:pt x="0" y="0"/>
                </a:moveTo>
                <a:lnTo>
                  <a:pt x="8341563" y="0"/>
                </a:lnTo>
              </a:path>
            </a:pathLst>
          </a:custGeom>
          <a:ln w="38100">
            <a:solidFill>
              <a:srgbClr val="FFFFFF"/>
            </a:solidFill>
          </a:ln>
        </p:spPr>
        <p:txBody>
          <a:bodyPr wrap="square" lIns="0" tIns="0" rIns="0" bIns="0" rtlCol="0"/>
          <a:lstStyle/>
          <a:p>
            <a:endParaRPr/>
          </a:p>
        </p:txBody>
      </p:sp>
      <p:sp>
        <p:nvSpPr>
          <p:cNvPr id="19" name="object 19"/>
          <p:cNvSpPr txBox="1"/>
          <p:nvPr/>
        </p:nvSpPr>
        <p:spPr>
          <a:xfrm>
            <a:off x="618286" y="2153869"/>
            <a:ext cx="7672705" cy="4415790"/>
          </a:xfrm>
          <a:prstGeom prst="rect">
            <a:avLst/>
          </a:prstGeom>
        </p:spPr>
        <p:txBody>
          <a:bodyPr vert="horz" wrap="square" lIns="0" tIns="12065" rIns="0" bIns="0" rtlCol="0">
            <a:spAutoFit/>
          </a:bodyPr>
          <a:lstStyle/>
          <a:p>
            <a:pPr marL="12700">
              <a:lnSpc>
                <a:spcPct val="100000"/>
              </a:lnSpc>
              <a:spcBef>
                <a:spcPts val="95"/>
              </a:spcBef>
            </a:pPr>
            <a:r>
              <a:rPr sz="1600" u="heavy" spc="-405" dirty="0">
                <a:uFill>
                  <a:solidFill>
                    <a:srgbClr val="000000"/>
                  </a:solidFill>
                </a:uFill>
                <a:latin typeface="Times New Roman"/>
                <a:cs typeface="Times New Roman"/>
              </a:rPr>
              <a:t> </a:t>
            </a:r>
            <a:r>
              <a:rPr sz="1600" b="1" u="heavy" spc="-5" dirty="0">
                <a:uFill>
                  <a:solidFill>
                    <a:srgbClr val="000000"/>
                  </a:solidFill>
                </a:uFill>
                <a:latin typeface="Calibri"/>
                <a:cs typeface="Calibri"/>
              </a:rPr>
              <a:t>En </a:t>
            </a:r>
            <a:r>
              <a:rPr sz="1600" b="1" u="heavy" spc="-10" dirty="0">
                <a:uFill>
                  <a:solidFill>
                    <a:srgbClr val="000000"/>
                  </a:solidFill>
                </a:uFill>
                <a:latin typeface="Calibri"/>
                <a:cs typeface="Calibri"/>
              </a:rPr>
              <a:t>quoi </a:t>
            </a:r>
            <a:r>
              <a:rPr sz="1600" b="1" u="heavy" spc="-5" dirty="0">
                <a:uFill>
                  <a:solidFill>
                    <a:srgbClr val="000000"/>
                  </a:solidFill>
                </a:uFill>
                <a:latin typeface="Calibri"/>
                <a:cs typeface="Calibri"/>
              </a:rPr>
              <a:t>la mission </a:t>
            </a:r>
            <a:r>
              <a:rPr sz="1600" b="1" u="heavy" spc="-10" dirty="0">
                <a:uFill>
                  <a:solidFill>
                    <a:srgbClr val="000000"/>
                  </a:solidFill>
                </a:uFill>
                <a:latin typeface="Calibri"/>
                <a:cs typeface="Calibri"/>
              </a:rPr>
              <a:t>est </a:t>
            </a:r>
            <a:r>
              <a:rPr sz="1600" b="1" u="heavy" spc="-15" dirty="0">
                <a:uFill>
                  <a:solidFill>
                    <a:srgbClr val="000000"/>
                  </a:solidFill>
                </a:uFill>
                <a:latin typeface="Calibri"/>
                <a:cs typeface="Calibri"/>
              </a:rPr>
              <a:t>d’intérêt général </a:t>
            </a:r>
            <a:r>
              <a:rPr sz="1600" b="1" spc="-5" dirty="0">
                <a:latin typeface="Calibri"/>
                <a:cs typeface="Calibri"/>
              </a:rPr>
              <a:t>: </a:t>
            </a:r>
            <a:r>
              <a:rPr sz="1600" b="1" spc="-10" dirty="0">
                <a:latin typeface="Calibri"/>
                <a:cs typeface="Calibri"/>
              </a:rPr>
              <a:t>Eveiller </a:t>
            </a:r>
            <a:r>
              <a:rPr sz="1600" b="1" spc="-5" dirty="0">
                <a:latin typeface="Calibri"/>
                <a:cs typeface="Calibri"/>
              </a:rPr>
              <a:t>les </a:t>
            </a:r>
            <a:r>
              <a:rPr sz="1600" b="1" spc="-10" dirty="0">
                <a:latin typeface="Calibri"/>
                <a:cs typeface="Calibri"/>
              </a:rPr>
              <a:t>élèves </a:t>
            </a:r>
            <a:r>
              <a:rPr sz="1600" b="1" spc="-5" dirty="0">
                <a:latin typeface="Calibri"/>
                <a:cs typeface="Calibri"/>
              </a:rPr>
              <a:t>à la</a:t>
            </a:r>
            <a:r>
              <a:rPr sz="1600" b="1" spc="55" dirty="0">
                <a:latin typeface="Calibri"/>
                <a:cs typeface="Calibri"/>
              </a:rPr>
              <a:t> </a:t>
            </a:r>
            <a:r>
              <a:rPr sz="1600" b="1" spc="-15" dirty="0">
                <a:latin typeface="Calibri"/>
                <a:cs typeface="Calibri"/>
              </a:rPr>
              <a:t>citoyenneté</a:t>
            </a:r>
            <a:endParaRPr sz="1600">
              <a:latin typeface="Calibri"/>
              <a:cs typeface="Calibri"/>
            </a:endParaRPr>
          </a:p>
          <a:p>
            <a:pPr>
              <a:lnSpc>
                <a:spcPct val="100000"/>
              </a:lnSpc>
              <a:spcBef>
                <a:spcPts val="25"/>
              </a:spcBef>
            </a:pPr>
            <a:endParaRPr sz="1650">
              <a:latin typeface="Times New Roman"/>
              <a:cs typeface="Times New Roman"/>
            </a:endParaRPr>
          </a:p>
          <a:p>
            <a:pPr marL="12700">
              <a:lnSpc>
                <a:spcPct val="100000"/>
              </a:lnSpc>
            </a:pPr>
            <a:r>
              <a:rPr sz="1600" b="1" u="heavy" spc="-10" dirty="0">
                <a:uFill>
                  <a:solidFill>
                    <a:srgbClr val="000000"/>
                  </a:solidFill>
                </a:uFill>
                <a:latin typeface="Calibri"/>
                <a:cs typeface="Calibri"/>
              </a:rPr>
              <a:t>Objectif </a:t>
            </a:r>
            <a:r>
              <a:rPr sz="1600" b="1" spc="-5" dirty="0">
                <a:latin typeface="Calibri"/>
                <a:cs typeface="Calibri"/>
              </a:rPr>
              <a:t>: </a:t>
            </a:r>
            <a:r>
              <a:rPr sz="1600" b="1" spc="-10" dirty="0">
                <a:latin typeface="Calibri"/>
                <a:cs typeface="Calibri"/>
              </a:rPr>
              <a:t>Proposer </a:t>
            </a:r>
            <a:r>
              <a:rPr sz="1600" b="1" spc="-5" dirty="0">
                <a:latin typeface="Calibri"/>
                <a:cs typeface="Calibri"/>
              </a:rPr>
              <a:t>à des </a:t>
            </a:r>
            <a:r>
              <a:rPr sz="1600" b="1" spc="-10" dirty="0">
                <a:latin typeface="Calibri"/>
                <a:cs typeface="Calibri"/>
              </a:rPr>
              <a:t>élèves un </a:t>
            </a:r>
            <a:r>
              <a:rPr sz="1600" b="1" spc="-15" dirty="0">
                <a:latin typeface="Calibri"/>
                <a:cs typeface="Calibri"/>
              </a:rPr>
              <a:t>parcours </a:t>
            </a:r>
            <a:r>
              <a:rPr sz="1600" b="1" spc="-5" dirty="0">
                <a:latin typeface="Calibri"/>
                <a:cs typeface="Calibri"/>
              </a:rPr>
              <a:t>de</a:t>
            </a:r>
            <a:r>
              <a:rPr sz="1600" b="1" spc="190" dirty="0">
                <a:latin typeface="Calibri"/>
                <a:cs typeface="Calibri"/>
              </a:rPr>
              <a:t> </a:t>
            </a:r>
            <a:r>
              <a:rPr sz="1600" b="1" spc="-15" dirty="0">
                <a:latin typeface="Calibri"/>
                <a:cs typeface="Calibri"/>
              </a:rPr>
              <a:t>citoyenneté</a:t>
            </a:r>
            <a:endParaRPr sz="1600">
              <a:latin typeface="Calibri"/>
              <a:cs typeface="Calibri"/>
            </a:endParaRPr>
          </a:p>
          <a:p>
            <a:pPr>
              <a:lnSpc>
                <a:spcPct val="100000"/>
              </a:lnSpc>
              <a:spcBef>
                <a:spcPts val="25"/>
              </a:spcBef>
            </a:pPr>
            <a:endParaRPr sz="1650">
              <a:latin typeface="Times New Roman"/>
              <a:cs typeface="Times New Roman"/>
            </a:endParaRPr>
          </a:p>
          <a:p>
            <a:pPr marL="12700">
              <a:lnSpc>
                <a:spcPct val="100000"/>
              </a:lnSpc>
            </a:pPr>
            <a:r>
              <a:rPr sz="1600" b="1" u="heavy" spc="-20" dirty="0">
                <a:uFill>
                  <a:solidFill>
                    <a:srgbClr val="000000"/>
                  </a:solidFill>
                </a:uFill>
                <a:latin typeface="Calibri"/>
                <a:cs typeface="Calibri"/>
              </a:rPr>
              <a:t>Contexte </a:t>
            </a:r>
            <a:r>
              <a:rPr sz="1600" b="1" u="heavy" spc="-5" dirty="0">
                <a:uFill>
                  <a:solidFill>
                    <a:srgbClr val="000000"/>
                  </a:solidFill>
                </a:uFill>
                <a:latin typeface="Calibri"/>
                <a:cs typeface="Calibri"/>
              </a:rPr>
              <a:t>de la mission </a:t>
            </a:r>
            <a:r>
              <a:rPr sz="1600" b="1" spc="-5" dirty="0">
                <a:latin typeface="Calibri"/>
                <a:cs typeface="Calibri"/>
              </a:rPr>
              <a:t>: </a:t>
            </a:r>
            <a:r>
              <a:rPr sz="1600" b="1" spc="-20" dirty="0">
                <a:latin typeface="Calibri"/>
                <a:cs typeface="Calibri"/>
              </a:rPr>
              <a:t>Cette </a:t>
            </a:r>
            <a:r>
              <a:rPr sz="1600" b="1" spc="-5" dirty="0">
                <a:latin typeface="Calibri"/>
                <a:cs typeface="Calibri"/>
              </a:rPr>
              <a:t>mission se </a:t>
            </a:r>
            <a:r>
              <a:rPr sz="1600" b="1" spc="-15" dirty="0">
                <a:latin typeface="Calibri"/>
                <a:cs typeface="Calibri"/>
              </a:rPr>
              <a:t>déroulera </a:t>
            </a:r>
            <a:r>
              <a:rPr sz="1600" b="1" spc="-5" dirty="0">
                <a:latin typeface="Calibri"/>
                <a:cs typeface="Calibri"/>
              </a:rPr>
              <a:t>dans le </a:t>
            </a:r>
            <a:r>
              <a:rPr sz="1600" b="1" spc="-20" dirty="0">
                <a:latin typeface="Calibri"/>
                <a:cs typeface="Calibri"/>
              </a:rPr>
              <a:t>contexte </a:t>
            </a:r>
            <a:r>
              <a:rPr sz="1600" b="1" spc="-5" dirty="0">
                <a:latin typeface="Calibri"/>
                <a:cs typeface="Calibri"/>
              </a:rPr>
              <a:t>du </a:t>
            </a:r>
            <a:r>
              <a:rPr sz="1600" b="1" spc="-15" dirty="0">
                <a:latin typeface="Calibri"/>
                <a:cs typeface="Calibri"/>
              </a:rPr>
              <a:t>parcours </a:t>
            </a:r>
            <a:r>
              <a:rPr sz="1600" b="1" spc="-10" dirty="0">
                <a:latin typeface="Calibri"/>
                <a:cs typeface="Calibri"/>
              </a:rPr>
              <a:t>citoyen</a:t>
            </a:r>
            <a:r>
              <a:rPr sz="1600" b="1" spc="315" dirty="0">
                <a:latin typeface="Calibri"/>
                <a:cs typeface="Calibri"/>
              </a:rPr>
              <a:t> </a:t>
            </a:r>
            <a:r>
              <a:rPr sz="1600" b="1" spc="-10" dirty="0">
                <a:latin typeface="Calibri"/>
                <a:cs typeface="Calibri"/>
              </a:rPr>
              <a:t>et</a:t>
            </a:r>
            <a:endParaRPr sz="1600">
              <a:latin typeface="Calibri"/>
              <a:cs typeface="Calibri"/>
            </a:endParaRPr>
          </a:p>
          <a:p>
            <a:pPr marL="12700">
              <a:lnSpc>
                <a:spcPct val="100000"/>
              </a:lnSpc>
            </a:pPr>
            <a:r>
              <a:rPr sz="1600" b="1" spc="-10" dirty="0">
                <a:latin typeface="Calibri"/>
                <a:cs typeface="Calibri"/>
              </a:rPr>
              <a:t>éventuellement des </a:t>
            </a:r>
            <a:r>
              <a:rPr sz="1600" b="1" spc="-5" dirty="0">
                <a:latin typeface="Calibri"/>
                <a:cs typeface="Calibri"/>
              </a:rPr>
              <a:t>EPI ( </a:t>
            </a:r>
            <a:r>
              <a:rPr sz="1600" b="1" spc="-10" dirty="0">
                <a:latin typeface="Calibri"/>
                <a:cs typeface="Calibri"/>
              </a:rPr>
              <a:t>enseignement </a:t>
            </a:r>
            <a:r>
              <a:rPr sz="1600" b="1" spc="-15" dirty="0">
                <a:latin typeface="Calibri"/>
                <a:cs typeface="Calibri"/>
              </a:rPr>
              <a:t>pratique </a:t>
            </a:r>
            <a:r>
              <a:rPr sz="1600" b="1" spc="-10" dirty="0">
                <a:latin typeface="Calibri"/>
                <a:cs typeface="Calibri"/>
              </a:rPr>
              <a:t>interdisciplinaire) </a:t>
            </a:r>
            <a:r>
              <a:rPr sz="1600" b="1" spc="-5" dirty="0">
                <a:latin typeface="Calibri"/>
                <a:cs typeface="Calibri"/>
              </a:rPr>
              <a:t>en </a:t>
            </a:r>
            <a:r>
              <a:rPr sz="1600" b="1" spc="-10" dirty="0">
                <a:latin typeface="Calibri"/>
                <a:cs typeface="Calibri"/>
              </a:rPr>
              <a:t>cycle</a:t>
            </a:r>
            <a:r>
              <a:rPr sz="1600" b="1" spc="110" dirty="0">
                <a:latin typeface="Calibri"/>
                <a:cs typeface="Calibri"/>
              </a:rPr>
              <a:t> </a:t>
            </a:r>
            <a:r>
              <a:rPr sz="1600" b="1" spc="-10" dirty="0">
                <a:latin typeface="Calibri"/>
                <a:cs typeface="Calibri"/>
              </a:rPr>
              <a:t>4.</a:t>
            </a:r>
            <a:endParaRPr sz="1600">
              <a:latin typeface="Calibri"/>
              <a:cs typeface="Calibri"/>
            </a:endParaRPr>
          </a:p>
          <a:p>
            <a:pPr>
              <a:lnSpc>
                <a:spcPct val="100000"/>
              </a:lnSpc>
              <a:spcBef>
                <a:spcPts val="25"/>
              </a:spcBef>
            </a:pPr>
            <a:endParaRPr sz="1650">
              <a:latin typeface="Times New Roman"/>
              <a:cs typeface="Times New Roman"/>
            </a:endParaRPr>
          </a:p>
          <a:p>
            <a:pPr marL="12700">
              <a:lnSpc>
                <a:spcPct val="100000"/>
              </a:lnSpc>
            </a:pPr>
            <a:r>
              <a:rPr sz="1600" b="1" u="heavy" spc="-5" dirty="0">
                <a:uFill>
                  <a:solidFill>
                    <a:srgbClr val="000000"/>
                  </a:solidFill>
                </a:uFill>
                <a:latin typeface="Calibri"/>
                <a:cs typeface="Calibri"/>
              </a:rPr>
              <a:t>Description de la mission </a:t>
            </a:r>
            <a:r>
              <a:rPr sz="1600" b="1" spc="-5" dirty="0">
                <a:latin typeface="Calibri"/>
                <a:cs typeface="Calibri"/>
              </a:rPr>
              <a:t>: </a:t>
            </a:r>
            <a:r>
              <a:rPr sz="1600" b="1" spc="-15" dirty="0">
                <a:latin typeface="Calibri"/>
                <a:cs typeface="Calibri"/>
              </a:rPr>
              <a:t>mettre </a:t>
            </a:r>
            <a:r>
              <a:rPr sz="1600" b="1" spc="-5" dirty="0">
                <a:latin typeface="Calibri"/>
                <a:cs typeface="Calibri"/>
              </a:rPr>
              <a:t>en </a:t>
            </a:r>
            <a:r>
              <a:rPr sz="1600" b="1" spc="-10" dirty="0">
                <a:latin typeface="Calibri"/>
                <a:cs typeface="Calibri"/>
              </a:rPr>
              <a:t>œuvre des </a:t>
            </a:r>
            <a:r>
              <a:rPr sz="1600" b="1" spc="-15" dirty="0">
                <a:latin typeface="Calibri"/>
                <a:cs typeface="Calibri"/>
              </a:rPr>
              <a:t>ateliers </a:t>
            </a:r>
            <a:r>
              <a:rPr sz="1600" b="1" spc="-10" dirty="0">
                <a:latin typeface="Calibri"/>
                <a:cs typeface="Calibri"/>
              </a:rPr>
              <a:t>et des </a:t>
            </a:r>
            <a:r>
              <a:rPr sz="1600" b="1" spc="-5" dirty="0">
                <a:latin typeface="Calibri"/>
                <a:cs typeface="Calibri"/>
              </a:rPr>
              <a:t>« formations » </a:t>
            </a:r>
            <a:r>
              <a:rPr sz="1600" b="1" spc="-10" dirty="0">
                <a:latin typeface="Calibri"/>
                <a:cs typeface="Calibri"/>
              </a:rPr>
              <a:t>adressés</a:t>
            </a:r>
            <a:r>
              <a:rPr sz="1600" b="1" spc="190" dirty="0">
                <a:latin typeface="Calibri"/>
                <a:cs typeface="Calibri"/>
              </a:rPr>
              <a:t> </a:t>
            </a:r>
            <a:r>
              <a:rPr sz="1600" b="1" spc="-5" dirty="0">
                <a:latin typeface="Calibri"/>
                <a:cs typeface="Calibri"/>
              </a:rPr>
              <a:t>aux</a:t>
            </a:r>
            <a:endParaRPr sz="1600">
              <a:latin typeface="Calibri"/>
              <a:cs typeface="Calibri"/>
            </a:endParaRPr>
          </a:p>
          <a:p>
            <a:pPr marL="12700">
              <a:lnSpc>
                <a:spcPct val="100000"/>
              </a:lnSpc>
            </a:pPr>
            <a:r>
              <a:rPr sz="1600" b="1" spc="-10" dirty="0">
                <a:latin typeface="Calibri"/>
                <a:cs typeface="Calibri"/>
              </a:rPr>
              <a:t>élèves </a:t>
            </a:r>
            <a:r>
              <a:rPr sz="1600" b="1" spc="-5" dirty="0">
                <a:latin typeface="Calibri"/>
                <a:cs typeface="Calibri"/>
              </a:rPr>
              <a:t>pour leur </a:t>
            </a:r>
            <a:r>
              <a:rPr sz="1600" b="1" spc="-15" dirty="0">
                <a:latin typeface="Calibri"/>
                <a:cs typeface="Calibri"/>
              </a:rPr>
              <a:t>permettre </a:t>
            </a:r>
            <a:r>
              <a:rPr sz="1600" b="1" spc="-20" dirty="0">
                <a:latin typeface="Calibri"/>
                <a:cs typeface="Calibri"/>
              </a:rPr>
              <a:t>d’expérimenter </a:t>
            </a:r>
            <a:r>
              <a:rPr sz="1600" b="1" spc="-5" dirty="0">
                <a:latin typeface="Calibri"/>
                <a:cs typeface="Calibri"/>
              </a:rPr>
              <a:t>la</a:t>
            </a:r>
            <a:r>
              <a:rPr sz="1600" b="1" spc="114" dirty="0">
                <a:latin typeface="Calibri"/>
                <a:cs typeface="Calibri"/>
              </a:rPr>
              <a:t> </a:t>
            </a:r>
            <a:r>
              <a:rPr sz="1600" b="1" spc="-15" dirty="0">
                <a:latin typeface="Calibri"/>
                <a:cs typeface="Calibri"/>
              </a:rPr>
              <a:t>citoyenneté</a:t>
            </a:r>
            <a:endParaRPr sz="1600">
              <a:latin typeface="Calibri"/>
              <a:cs typeface="Calibri"/>
            </a:endParaRPr>
          </a:p>
          <a:p>
            <a:pPr>
              <a:lnSpc>
                <a:spcPct val="100000"/>
              </a:lnSpc>
              <a:spcBef>
                <a:spcPts val="20"/>
              </a:spcBef>
            </a:pPr>
            <a:endParaRPr sz="1650">
              <a:latin typeface="Times New Roman"/>
              <a:cs typeface="Times New Roman"/>
            </a:endParaRPr>
          </a:p>
          <a:p>
            <a:pPr marL="12700">
              <a:lnSpc>
                <a:spcPct val="100000"/>
              </a:lnSpc>
            </a:pPr>
            <a:r>
              <a:rPr sz="1600" b="1" u="heavy" spc="-25" dirty="0">
                <a:uFill>
                  <a:solidFill>
                    <a:srgbClr val="000000"/>
                  </a:solidFill>
                </a:uFill>
                <a:latin typeface="Calibri"/>
                <a:cs typeface="Calibri"/>
              </a:rPr>
              <a:t>Taches </a:t>
            </a:r>
            <a:r>
              <a:rPr sz="1600" b="1" u="heavy" spc="-5" dirty="0">
                <a:uFill>
                  <a:solidFill>
                    <a:srgbClr val="000000"/>
                  </a:solidFill>
                </a:uFill>
                <a:latin typeface="Calibri"/>
                <a:cs typeface="Calibri"/>
              </a:rPr>
              <a:t>Précises</a:t>
            </a:r>
            <a:r>
              <a:rPr sz="1600" b="1" u="heavy" spc="10" dirty="0">
                <a:uFill>
                  <a:solidFill>
                    <a:srgbClr val="000000"/>
                  </a:solidFill>
                </a:uFill>
                <a:latin typeface="Calibri"/>
                <a:cs typeface="Calibri"/>
              </a:rPr>
              <a:t> </a:t>
            </a:r>
            <a:r>
              <a:rPr sz="1600" b="1" spc="-5" dirty="0">
                <a:latin typeface="Calibri"/>
                <a:cs typeface="Calibri"/>
              </a:rPr>
              <a:t>:</a:t>
            </a:r>
            <a:endParaRPr sz="1600">
              <a:latin typeface="Calibri"/>
              <a:cs typeface="Calibri"/>
            </a:endParaRPr>
          </a:p>
          <a:p>
            <a:pPr marL="12700">
              <a:lnSpc>
                <a:spcPct val="100000"/>
              </a:lnSpc>
              <a:spcBef>
                <a:spcPts val="5"/>
              </a:spcBef>
            </a:pPr>
            <a:r>
              <a:rPr sz="1600" b="1" spc="-15" dirty="0">
                <a:latin typeface="Calibri"/>
                <a:cs typeface="Calibri"/>
              </a:rPr>
              <a:t>-Permettre </a:t>
            </a:r>
            <a:r>
              <a:rPr sz="1600" b="1" spc="-5" dirty="0">
                <a:latin typeface="Calibri"/>
                <a:cs typeface="Calibri"/>
              </a:rPr>
              <a:t>aux </a:t>
            </a:r>
            <a:r>
              <a:rPr sz="1600" b="1" spc="-10" dirty="0">
                <a:latin typeface="Calibri"/>
                <a:cs typeface="Calibri"/>
              </a:rPr>
              <a:t>élèves </a:t>
            </a:r>
            <a:r>
              <a:rPr sz="1600" b="1" spc="-5" dirty="0">
                <a:latin typeface="Calibri"/>
                <a:cs typeface="Calibri"/>
              </a:rPr>
              <a:t>de </a:t>
            </a:r>
            <a:r>
              <a:rPr sz="1600" b="1" spc="-10" dirty="0">
                <a:latin typeface="Calibri"/>
                <a:cs typeface="Calibri"/>
              </a:rPr>
              <a:t>réfléchir sur </a:t>
            </a:r>
            <a:r>
              <a:rPr sz="1600" b="1" spc="-5" dirty="0">
                <a:latin typeface="Calibri"/>
                <a:cs typeface="Calibri"/>
              </a:rPr>
              <a:t>le </a:t>
            </a:r>
            <a:r>
              <a:rPr sz="1600" b="1" spc="-10" dirty="0">
                <a:latin typeface="Calibri"/>
                <a:cs typeface="Calibri"/>
              </a:rPr>
              <a:t>savoir vivre</a:t>
            </a:r>
            <a:r>
              <a:rPr sz="1600" b="1" spc="105" dirty="0">
                <a:latin typeface="Calibri"/>
                <a:cs typeface="Calibri"/>
              </a:rPr>
              <a:t> </a:t>
            </a:r>
            <a:r>
              <a:rPr sz="1600" b="1" spc="-10" dirty="0">
                <a:latin typeface="Calibri"/>
                <a:cs typeface="Calibri"/>
              </a:rPr>
              <a:t>ensemble</a:t>
            </a:r>
            <a:endParaRPr sz="1600">
              <a:latin typeface="Calibri"/>
              <a:cs typeface="Calibri"/>
            </a:endParaRPr>
          </a:p>
          <a:p>
            <a:pPr marL="120650" indent="-107950">
              <a:lnSpc>
                <a:spcPct val="100000"/>
              </a:lnSpc>
              <a:buChar char="-"/>
              <a:tabLst>
                <a:tab pos="121285" algn="l"/>
              </a:tabLst>
            </a:pPr>
            <a:r>
              <a:rPr sz="1600" b="1" spc="-5" dirty="0">
                <a:latin typeface="Calibri"/>
                <a:cs typeface="Calibri"/>
              </a:rPr>
              <a:t>Animer </a:t>
            </a:r>
            <a:r>
              <a:rPr sz="1600" b="1" spc="-10" dirty="0">
                <a:latin typeface="Calibri"/>
                <a:cs typeface="Calibri"/>
              </a:rPr>
              <a:t>des jeux </a:t>
            </a:r>
            <a:r>
              <a:rPr sz="1600" b="1" spc="-5" dirty="0">
                <a:latin typeface="Calibri"/>
                <a:cs typeface="Calibri"/>
              </a:rPr>
              <a:t>collectifs </a:t>
            </a:r>
            <a:r>
              <a:rPr sz="1600" b="1" spc="-15" dirty="0">
                <a:latin typeface="Calibri"/>
                <a:cs typeface="Calibri"/>
              </a:rPr>
              <a:t>exigeant </a:t>
            </a:r>
            <a:r>
              <a:rPr sz="1600" b="1" spc="-5" dirty="0">
                <a:latin typeface="Calibri"/>
                <a:cs typeface="Calibri"/>
              </a:rPr>
              <a:t>le </a:t>
            </a:r>
            <a:r>
              <a:rPr sz="1600" b="1" spc="-10" dirty="0">
                <a:latin typeface="Calibri"/>
                <a:cs typeface="Calibri"/>
              </a:rPr>
              <a:t>respect </a:t>
            </a:r>
            <a:r>
              <a:rPr sz="1600" b="1" spc="-5" dirty="0">
                <a:latin typeface="Calibri"/>
                <a:cs typeface="Calibri"/>
              </a:rPr>
              <a:t>de</a:t>
            </a:r>
            <a:r>
              <a:rPr sz="1600" b="1" spc="55" dirty="0">
                <a:latin typeface="Calibri"/>
                <a:cs typeface="Calibri"/>
              </a:rPr>
              <a:t> </a:t>
            </a:r>
            <a:r>
              <a:rPr sz="1600" b="1" spc="-20" dirty="0">
                <a:latin typeface="Calibri"/>
                <a:cs typeface="Calibri"/>
              </a:rPr>
              <a:t>l’autre</a:t>
            </a:r>
            <a:endParaRPr sz="1600">
              <a:latin typeface="Calibri"/>
              <a:cs typeface="Calibri"/>
            </a:endParaRPr>
          </a:p>
          <a:p>
            <a:pPr marL="12700">
              <a:lnSpc>
                <a:spcPct val="100000"/>
              </a:lnSpc>
            </a:pPr>
            <a:r>
              <a:rPr sz="1600" b="1" spc="-10" dirty="0">
                <a:latin typeface="Calibri"/>
                <a:cs typeface="Calibri"/>
              </a:rPr>
              <a:t>-Aborder </a:t>
            </a:r>
            <a:r>
              <a:rPr sz="1600" b="1" spc="-5" dirty="0">
                <a:latin typeface="Calibri"/>
                <a:cs typeface="Calibri"/>
              </a:rPr>
              <a:t>le </a:t>
            </a:r>
            <a:r>
              <a:rPr sz="1600" b="1" spc="-10" dirty="0">
                <a:latin typeface="Calibri"/>
                <a:cs typeface="Calibri"/>
              </a:rPr>
              <a:t>fonctionnement </a:t>
            </a:r>
            <a:r>
              <a:rPr sz="1600" b="1" spc="-5" dirty="0">
                <a:latin typeface="Calibri"/>
                <a:cs typeface="Calibri"/>
              </a:rPr>
              <a:t>de la ville, le </a:t>
            </a:r>
            <a:r>
              <a:rPr sz="1600" b="1" spc="-10" dirty="0">
                <a:latin typeface="Calibri"/>
                <a:cs typeface="Calibri"/>
              </a:rPr>
              <a:t>rôle </a:t>
            </a:r>
            <a:r>
              <a:rPr sz="1600" b="1" spc="-5" dirty="0">
                <a:latin typeface="Calibri"/>
                <a:cs typeface="Calibri"/>
              </a:rPr>
              <a:t>du </a:t>
            </a:r>
            <a:r>
              <a:rPr sz="1600" b="1" spc="-10" dirty="0">
                <a:latin typeface="Calibri"/>
                <a:cs typeface="Calibri"/>
              </a:rPr>
              <a:t>maire et des</a:t>
            </a:r>
            <a:r>
              <a:rPr sz="1600" b="1" spc="120" dirty="0">
                <a:latin typeface="Calibri"/>
                <a:cs typeface="Calibri"/>
              </a:rPr>
              <a:t> </a:t>
            </a:r>
            <a:r>
              <a:rPr sz="1600" b="1" spc="-5" dirty="0">
                <a:latin typeface="Calibri"/>
                <a:cs typeface="Calibri"/>
              </a:rPr>
              <a:t>conseillers,</a:t>
            </a:r>
            <a:endParaRPr sz="1600">
              <a:latin typeface="Calibri"/>
              <a:cs typeface="Calibri"/>
            </a:endParaRPr>
          </a:p>
          <a:p>
            <a:pPr marL="166370" indent="-107950">
              <a:lnSpc>
                <a:spcPct val="100000"/>
              </a:lnSpc>
              <a:buChar char="-"/>
              <a:tabLst>
                <a:tab pos="167005" algn="l"/>
              </a:tabLst>
            </a:pPr>
            <a:r>
              <a:rPr sz="1600" b="1" spc="-10" dirty="0">
                <a:latin typeface="Calibri"/>
                <a:cs typeface="Calibri"/>
              </a:rPr>
              <a:t>Aborder </a:t>
            </a:r>
            <a:r>
              <a:rPr sz="1600" b="1" spc="-5" dirty="0">
                <a:latin typeface="Calibri"/>
                <a:cs typeface="Calibri"/>
              </a:rPr>
              <a:t>la </a:t>
            </a:r>
            <a:r>
              <a:rPr sz="1600" b="1" spc="-10" dirty="0">
                <a:latin typeface="Calibri"/>
                <a:cs typeface="Calibri"/>
              </a:rPr>
              <a:t>devise </a:t>
            </a:r>
            <a:r>
              <a:rPr sz="1600" b="1" spc="-5" dirty="0">
                <a:latin typeface="Calibri"/>
                <a:cs typeface="Calibri"/>
              </a:rPr>
              <a:t>de la </a:t>
            </a:r>
            <a:r>
              <a:rPr sz="1600" b="1" spc="-10" dirty="0">
                <a:latin typeface="Calibri"/>
                <a:cs typeface="Calibri"/>
              </a:rPr>
              <a:t>France </a:t>
            </a:r>
            <a:r>
              <a:rPr sz="1600" b="1" spc="-5" dirty="0">
                <a:latin typeface="Calibri"/>
                <a:cs typeface="Calibri"/>
              </a:rPr>
              <a:t>, le </a:t>
            </a:r>
            <a:r>
              <a:rPr sz="1600" b="1" spc="-10" dirty="0">
                <a:latin typeface="Calibri"/>
                <a:cs typeface="Calibri"/>
              </a:rPr>
              <a:t>drapeau, </a:t>
            </a:r>
            <a:r>
              <a:rPr sz="1600" b="1" spc="-5" dirty="0">
                <a:latin typeface="Calibri"/>
                <a:cs typeface="Calibri"/>
              </a:rPr>
              <a:t>l’ </a:t>
            </a:r>
            <a:r>
              <a:rPr sz="1600" b="1" spc="-10" dirty="0">
                <a:latin typeface="Calibri"/>
                <a:cs typeface="Calibri"/>
              </a:rPr>
              <a:t>hymne, et </a:t>
            </a:r>
            <a:r>
              <a:rPr sz="1600" b="1" spc="-5" dirty="0">
                <a:latin typeface="Calibri"/>
                <a:cs typeface="Calibri"/>
              </a:rPr>
              <a:t>les</a:t>
            </a:r>
            <a:r>
              <a:rPr sz="1600" b="1" spc="175" dirty="0">
                <a:latin typeface="Calibri"/>
                <a:cs typeface="Calibri"/>
              </a:rPr>
              <a:t> </a:t>
            </a:r>
            <a:r>
              <a:rPr sz="1600" b="1" spc="-10" dirty="0">
                <a:latin typeface="Calibri"/>
                <a:cs typeface="Calibri"/>
              </a:rPr>
              <a:t>symboles</a:t>
            </a:r>
            <a:endParaRPr sz="1600">
              <a:latin typeface="Calibri"/>
              <a:cs typeface="Calibri"/>
            </a:endParaRPr>
          </a:p>
          <a:p>
            <a:pPr marL="120650" indent="-107950">
              <a:lnSpc>
                <a:spcPct val="100000"/>
              </a:lnSpc>
              <a:buChar char="-"/>
              <a:tabLst>
                <a:tab pos="121285" algn="l"/>
              </a:tabLst>
            </a:pPr>
            <a:r>
              <a:rPr sz="1600" b="1" spc="-5" dirty="0">
                <a:latin typeface="Calibri"/>
                <a:cs typeface="Calibri"/>
              </a:rPr>
              <a:t>Mise en place </a:t>
            </a:r>
            <a:r>
              <a:rPr sz="1600" b="1" spc="-10" dirty="0">
                <a:latin typeface="Calibri"/>
                <a:cs typeface="Calibri"/>
              </a:rPr>
              <a:t>d'exposition </a:t>
            </a:r>
            <a:r>
              <a:rPr sz="1600" b="1" spc="-5" dirty="0">
                <a:latin typeface="Calibri"/>
                <a:cs typeface="Calibri"/>
              </a:rPr>
              <a:t>sur ces</a:t>
            </a:r>
            <a:r>
              <a:rPr sz="1600" b="1" spc="40" dirty="0">
                <a:latin typeface="Calibri"/>
                <a:cs typeface="Calibri"/>
              </a:rPr>
              <a:t> </a:t>
            </a:r>
            <a:r>
              <a:rPr sz="1600" b="1" spc="-10" dirty="0">
                <a:latin typeface="Calibri"/>
                <a:cs typeface="Calibri"/>
              </a:rPr>
              <a:t>thèmes</a:t>
            </a:r>
            <a:endParaRPr sz="1600">
              <a:latin typeface="Calibri"/>
              <a:cs typeface="Calibri"/>
            </a:endParaRPr>
          </a:p>
          <a:p>
            <a:pPr marL="120650" indent="-107950">
              <a:lnSpc>
                <a:spcPct val="100000"/>
              </a:lnSpc>
              <a:buChar char="-"/>
              <a:tabLst>
                <a:tab pos="121285" algn="l"/>
              </a:tabLst>
            </a:pPr>
            <a:r>
              <a:rPr sz="1600" b="1" spc="-10" dirty="0">
                <a:latin typeface="Calibri"/>
                <a:cs typeface="Calibri"/>
              </a:rPr>
              <a:t>Mise </a:t>
            </a:r>
            <a:r>
              <a:rPr sz="1600" b="1" spc="-5" dirty="0">
                <a:latin typeface="Calibri"/>
                <a:cs typeface="Calibri"/>
              </a:rPr>
              <a:t>en place </a:t>
            </a:r>
            <a:r>
              <a:rPr sz="1600" b="1" spc="-20" dirty="0">
                <a:latin typeface="Calibri"/>
                <a:cs typeface="Calibri"/>
              </a:rPr>
              <a:t>d’atelier </a:t>
            </a:r>
            <a:r>
              <a:rPr sz="1600" b="1" spc="-10" dirty="0">
                <a:latin typeface="Calibri"/>
                <a:cs typeface="Calibri"/>
              </a:rPr>
              <a:t>de réflexions sur </a:t>
            </a:r>
            <a:r>
              <a:rPr sz="1600" b="1" spc="-5" dirty="0">
                <a:latin typeface="Calibri"/>
                <a:cs typeface="Calibri"/>
              </a:rPr>
              <a:t>les </a:t>
            </a:r>
            <a:r>
              <a:rPr sz="1600" b="1" spc="-10" dirty="0">
                <a:latin typeface="Calibri"/>
                <a:cs typeface="Calibri"/>
              </a:rPr>
              <a:t>droits et </a:t>
            </a:r>
            <a:r>
              <a:rPr sz="1600" b="1" spc="-5" dirty="0">
                <a:latin typeface="Calibri"/>
                <a:cs typeface="Calibri"/>
              </a:rPr>
              <a:t>les </a:t>
            </a:r>
            <a:r>
              <a:rPr sz="1600" b="1" spc="-10" dirty="0">
                <a:latin typeface="Calibri"/>
                <a:cs typeface="Calibri"/>
              </a:rPr>
              <a:t>devoirs </a:t>
            </a:r>
            <a:r>
              <a:rPr sz="1600" b="1" spc="-5" dirty="0">
                <a:latin typeface="Calibri"/>
                <a:cs typeface="Calibri"/>
              </a:rPr>
              <a:t>de</a:t>
            </a:r>
            <a:r>
              <a:rPr sz="1600" b="1" spc="160" dirty="0">
                <a:latin typeface="Calibri"/>
                <a:cs typeface="Calibri"/>
              </a:rPr>
              <a:t> </a:t>
            </a:r>
            <a:r>
              <a:rPr sz="1600" b="1" spc="-5" dirty="0">
                <a:latin typeface="Calibri"/>
                <a:cs typeface="Calibri"/>
              </a:rPr>
              <a:t>chacun</a:t>
            </a:r>
            <a:endParaRPr sz="1600">
              <a:latin typeface="Calibri"/>
              <a:cs typeface="Calibri"/>
            </a:endParaRPr>
          </a:p>
          <a:p>
            <a:pPr marL="120650" indent="-107950">
              <a:lnSpc>
                <a:spcPct val="100000"/>
              </a:lnSpc>
              <a:buChar char="-"/>
              <a:tabLst>
                <a:tab pos="121285" algn="l"/>
              </a:tabLst>
            </a:pPr>
            <a:r>
              <a:rPr sz="1600" b="1" spc="-10" dirty="0">
                <a:latin typeface="Calibri"/>
                <a:cs typeface="Calibri"/>
              </a:rPr>
              <a:t>Proposer </a:t>
            </a:r>
            <a:r>
              <a:rPr sz="1600" b="1" spc="-5" dirty="0">
                <a:latin typeface="Calibri"/>
                <a:cs typeface="Calibri"/>
              </a:rPr>
              <a:t>un </a:t>
            </a:r>
            <a:r>
              <a:rPr sz="1600" b="1" spc="-15" dirty="0">
                <a:latin typeface="Calibri"/>
                <a:cs typeface="Calibri"/>
              </a:rPr>
              <a:t>parcours </a:t>
            </a:r>
            <a:r>
              <a:rPr sz="1600" b="1" spc="-5" dirty="0">
                <a:latin typeface="Calibri"/>
                <a:cs typeface="Calibri"/>
              </a:rPr>
              <a:t>de</a:t>
            </a:r>
            <a:r>
              <a:rPr sz="1600" b="1" spc="120" dirty="0">
                <a:latin typeface="Calibri"/>
                <a:cs typeface="Calibri"/>
              </a:rPr>
              <a:t> </a:t>
            </a:r>
            <a:r>
              <a:rPr sz="1600" b="1" spc="-15" dirty="0">
                <a:latin typeface="Calibri"/>
                <a:cs typeface="Calibri"/>
              </a:rPr>
              <a:t>citoyenneté</a:t>
            </a:r>
            <a:endParaRPr sz="1600">
              <a:latin typeface="Calibri"/>
              <a:cs typeface="Calibri"/>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80872" y="210311"/>
            <a:ext cx="7416165" cy="460375"/>
          </a:xfrm>
          <a:prstGeom prst="rect">
            <a:avLst/>
          </a:prstGeom>
          <a:solidFill>
            <a:srgbClr val="00A9C2"/>
          </a:solidFill>
          <a:ln w="9144">
            <a:solidFill>
              <a:srgbClr val="92D050"/>
            </a:solidFill>
          </a:ln>
        </p:spPr>
        <p:txBody>
          <a:bodyPr vert="horz" wrap="square" lIns="0" tIns="24765" rIns="0" bIns="0" rtlCol="0">
            <a:spAutoFit/>
          </a:bodyPr>
          <a:lstStyle/>
          <a:p>
            <a:pPr marL="1905" algn="ctr">
              <a:lnSpc>
                <a:spcPct val="100000"/>
              </a:lnSpc>
              <a:spcBef>
                <a:spcPts val="195"/>
              </a:spcBef>
            </a:pPr>
            <a:r>
              <a:rPr dirty="0"/>
              <a:t>AXE </a:t>
            </a:r>
            <a:r>
              <a:rPr spc="-5" dirty="0"/>
              <a:t>5-</a:t>
            </a:r>
            <a:r>
              <a:rPr spc="-15" dirty="0"/>
              <a:t> </a:t>
            </a:r>
            <a:r>
              <a:rPr spc="-10" dirty="0"/>
              <a:t>SOLIDARITÉ</a:t>
            </a:r>
          </a:p>
        </p:txBody>
      </p:sp>
      <p:sp>
        <p:nvSpPr>
          <p:cNvPr id="3" name="object 3"/>
          <p:cNvSpPr/>
          <p:nvPr/>
        </p:nvSpPr>
        <p:spPr>
          <a:xfrm>
            <a:off x="349542" y="1389252"/>
            <a:ext cx="8435301" cy="1828800"/>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2415920" y="1382902"/>
            <a:ext cx="0" cy="1854200"/>
          </a:xfrm>
          <a:custGeom>
            <a:avLst/>
            <a:gdLst/>
            <a:ahLst/>
            <a:cxnLst/>
            <a:rect l="l" t="t" r="r" b="b"/>
            <a:pathLst>
              <a:path h="1854200">
                <a:moveTo>
                  <a:pt x="0" y="0"/>
                </a:moveTo>
                <a:lnTo>
                  <a:pt x="0" y="1854200"/>
                </a:lnTo>
              </a:path>
            </a:pathLst>
          </a:custGeom>
          <a:ln w="12700">
            <a:solidFill>
              <a:srgbClr val="FFFFFF"/>
            </a:solidFill>
          </a:ln>
        </p:spPr>
        <p:txBody>
          <a:bodyPr wrap="square" lIns="0" tIns="0" rIns="0" bIns="0" rtlCol="0"/>
          <a:lstStyle/>
          <a:p>
            <a:endParaRPr/>
          </a:p>
        </p:txBody>
      </p:sp>
      <p:sp>
        <p:nvSpPr>
          <p:cNvPr id="5" name="object 5"/>
          <p:cNvSpPr/>
          <p:nvPr/>
        </p:nvSpPr>
        <p:spPr>
          <a:xfrm>
            <a:off x="349542" y="1382902"/>
            <a:ext cx="0" cy="1854200"/>
          </a:xfrm>
          <a:custGeom>
            <a:avLst/>
            <a:gdLst/>
            <a:ahLst/>
            <a:cxnLst/>
            <a:rect l="l" t="t" r="r" b="b"/>
            <a:pathLst>
              <a:path h="1854200">
                <a:moveTo>
                  <a:pt x="0" y="0"/>
                </a:moveTo>
                <a:lnTo>
                  <a:pt x="0" y="1854200"/>
                </a:lnTo>
              </a:path>
            </a:pathLst>
          </a:custGeom>
          <a:ln w="12700">
            <a:solidFill>
              <a:srgbClr val="FFFFFF"/>
            </a:solidFill>
          </a:ln>
        </p:spPr>
        <p:txBody>
          <a:bodyPr wrap="square" lIns="0" tIns="0" rIns="0" bIns="0" rtlCol="0"/>
          <a:lstStyle/>
          <a:p>
            <a:endParaRPr/>
          </a:p>
        </p:txBody>
      </p:sp>
      <p:sp>
        <p:nvSpPr>
          <p:cNvPr id="6" name="object 6"/>
          <p:cNvSpPr/>
          <p:nvPr/>
        </p:nvSpPr>
        <p:spPr>
          <a:xfrm>
            <a:off x="8784843" y="1382902"/>
            <a:ext cx="0" cy="1854200"/>
          </a:xfrm>
          <a:custGeom>
            <a:avLst/>
            <a:gdLst/>
            <a:ahLst/>
            <a:cxnLst/>
            <a:rect l="l" t="t" r="r" b="b"/>
            <a:pathLst>
              <a:path h="1854200">
                <a:moveTo>
                  <a:pt x="0" y="0"/>
                </a:moveTo>
                <a:lnTo>
                  <a:pt x="0" y="1854200"/>
                </a:lnTo>
              </a:path>
            </a:pathLst>
          </a:custGeom>
          <a:ln w="12700">
            <a:solidFill>
              <a:srgbClr val="FFFFFF"/>
            </a:solidFill>
          </a:ln>
        </p:spPr>
        <p:txBody>
          <a:bodyPr wrap="square" lIns="0" tIns="0" rIns="0" bIns="0" rtlCol="0"/>
          <a:lstStyle/>
          <a:p>
            <a:endParaRPr/>
          </a:p>
        </p:txBody>
      </p:sp>
      <p:sp>
        <p:nvSpPr>
          <p:cNvPr id="7" name="object 7"/>
          <p:cNvSpPr/>
          <p:nvPr/>
        </p:nvSpPr>
        <p:spPr>
          <a:xfrm>
            <a:off x="343192" y="1389252"/>
            <a:ext cx="8448040" cy="0"/>
          </a:xfrm>
          <a:custGeom>
            <a:avLst/>
            <a:gdLst/>
            <a:ahLst/>
            <a:cxnLst/>
            <a:rect l="l" t="t" r="r" b="b"/>
            <a:pathLst>
              <a:path w="8448040">
                <a:moveTo>
                  <a:pt x="0" y="0"/>
                </a:moveTo>
                <a:lnTo>
                  <a:pt x="8448001" y="0"/>
                </a:lnTo>
              </a:path>
            </a:pathLst>
          </a:custGeom>
          <a:ln w="12700">
            <a:solidFill>
              <a:srgbClr val="FFFFFF"/>
            </a:solidFill>
          </a:ln>
        </p:spPr>
        <p:txBody>
          <a:bodyPr wrap="square" lIns="0" tIns="0" rIns="0" bIns="0" rtlCol="0"/>
          <a:lstStyle/>
          <a:p>
            <a:endParaRPr/>
          </a:p>
        </p:txBody>
      </p:sp>
      <p:sp>
        <p:nvSpPr>
          <p:cNvPr id="8" name="object 8"/>
          <p:cNvSpPr/>
          <p:nvPr/>
        </p:nvSpPr>
        <p:spPr>
          <a:xfrm>
            <a:off x="343192" y="3218052"/>
            <a:ext cx="8448040" cy="0"/>
          </a:xfrm>
          <a:custGeom>
            <a:avLst/>
            <a:gdLst/>
            <a:ahLst/>
            <a:cxnLst/>
            <a:rect l="l" t="t" r="r" b="b"/>
            <a:pathLst>
              <a:path w="8448040">
                <a:moveTo>
                  <a:pt x="0" y="0"/>
                </a:moveTo>
                <a:lnTo>
                  <a:pt x="8448001" y="0"/>
                </a:lnTo>
              </a:path>
            </a:pathLst>
          </a:custGeom>
          <a:ln w="38100">
            <a:solidFill>
              <a:srgbClr val="FFFFFF"/>
            </a:solidFill>
          </a:ln>
        </p:spPr>
        <p:txBody>
          <a:bodyPr wrap="square" lIns="0" tIns="0" rIns="0" bIns="0" rtlCol="0"/>
          <a:lstStyle/>
          <a:p>
            <a:endParaRPr/>
          </a:p>
        </p:txBody>
      </p:sp>
      <p:sp>
        <p:nvSpPr>
          <p:cNvPr id="9" name="object 9"/>
          <p:cNvSpPr txBox="1"/>
          <p:nvPr/>
        </p:nvSpPr>
        <p:spPr>
          <a:xfrm>
            <a:off x="613663" y="1526010"/>
            <a:ext cx="1607820" cy="866775"/>
          </a:xfrm>
          <a:prstGeom prst="rect">
            <a:avLst/>
          </a:prstGeom>
        </p:spPr>
        <p:txBody>
          <a:bodyPr vert="horz" wrap="square" lIns="0" tIns="12065" rIns="0" bIns="0" rtlCol="0">
            <a:spAutoFit/>
          </a:bodyPr>
          <a:lstStyle/>
          <a:p>
            <a:pPr marL="283845" marR="5080" indent="-271780">
              <a:lnSpc>
                <a:spcPct val="114999"/>
              </a:lnSpc>
              <a:spcBef>
                <a:spcPts val="95"/>
              </a:spcBef>
            </a:pPr>
            <a:r>
              <a:rPr sz="2400" b="1" spc="-10" dirty="0">
                <a:latin typeface="Calibri"/>
                <a:cs typeface="Calibri"/>
              </a:rPr>
              <a:t>Exemples</a:t>
            </a:r>
            <a:r>
              <a:rPr sz="2400" b="1" spc="-95" dirty="0">
                <a:latin typeface="Calibri"/>
                <a:cs typeface="Calibri"/>
              </a:rPr>
              <a:t> </a:t>
            </a:r>
            <a:r>
              <a:rPr sz="2400" b="1" dirty="0">
                <a:latin typeface="Calibri"/>
                <a:cs typeface="Calibri"/>
              </a:rPr>
              <a:t>de  </a:t>
            </a:r>
            <a:r>
              <a:rPr sz="2400" b="1" spc="-5" dirty="0">
                <a:latin typeface="Calibri"/>
                <a:cs typeface="Calibri"/>
              </a:rPr>
              <a:t>mission</a:t>
            </a:r>
            <a:endParaRPr sz="2400">
              <a:latin typeface="Calibri"/>
              <a:cs typeface="Calibri"/>
            </a:endParaRPr>
          </a:p>
        </p:txBody>
      </p:sp>
      <p:sp>
        <p:nvSpPr>
          <p:cNvPr id="10" name="object 10"/>
          <p:cNvSpPr txBox="1"/>
          <p:nvPr/>
        </p:nvSpPr>
        <p:spPr>
          <a:xfrm>
            <a:off x="2448560" y="1356816"/>
            <a:ext cx="6094730" cy="1854835"/>
          </a:xfrm>
          <a:prstGeom prst="rect">
            <a:avLst/>
          </a:prstGeom>
        </p:spPr>
        <p:txBody>
          <a:bodyPr vert="horz" wrap="square" lIns="0" tIns="12700" rIns="0" bIns="0" rtlCol="0">
            <a:spAutoFit/>
          </a:bodyPr>
          <a:lstStyle/>
          <a:p>
            <a:pPr marL="355600" indent="-342900">
              <a:lnSpc>
                <a:spcPct val="100000"/>
              </a:lnSpc>
              <a:spcBef>
                <a:spcPts val="100"/>
              </a:spcBef>
              <a:buFont typeface="Courier New"/>
              <a:buChar char="o"/>
              <a:tabLst>
                <a:tab pos="355600" algn="l"/>
              </a:tabLst>
            </a:pPr>
            <a:r>
              <a:rPr sz="2400" b="1" spc="-5" dirty="0">
                <a:latin typeface="Calibri"/>
                <a:cs typeface="Calibri"/>
              </a:rPr>
              <a:t>Soutenir et aider </a:t>
            </a:r>
            <a:r>
              <a:rPr sz="2400" b="1" dirty="0">
                <a:latin typeface="Calibri"/>
                <a:cs typeface="Calibri"/>
              </a:rPr>
              <a:t>les </a:t>
            </a:r>
            <a:r>
              <a:rPr sz="2400" b="1" spc="-5" dirty="0">
                <a:latin typeface="Calibri"/>
                <a:cs typeface="Calibri"/>
              </a:rPr>
              <a:t>familles </a:t>
            </a:r>
            <a:r>
              <a:rPr sz="2400" b="1" spc="-10" dirty="0">
                <a:latin typeface="Calibri"/>
                <a:cs typeface="Calibri"/>
              </a:rPr>
              <a:t>défavorisées</a:t>
            </a:r>
            <a:r>
              <a:rPr sz="2400" b="1" spc="-55" dirty="0">
                <a:latin typeface="Calibri"/>
                <a:cs typeface="Calibri"/>
              </a:rPr>
              <a:t> </a:t>
            </a:r>
            <a:r>
              <a:rPr sz="2400" b="1" spc="-10" dirty="0">
                <a:latin typeface="Calibri"/>
                <a:cs typeface="Calibri"/>
              </a:rPr>
              <a:t>et</a:t>
            </a:r>
            <a:endParaRPr sz="2400" dirty="0">
              <a:latin typeface="Calibri"/>
              <a:cs typeface="Calibri"/>
            </a:endParaRPr>
          </a:p>
          <a:p>
            <a:pPr marL="355600">
              <a:lnSpc>
                <a:spcPct val="100000"/>
              </a:lnSpc>
              <a:spcBef>
                <a:spcPts val="5"/>
              </a:spcBef>
            </a:pPr>
            <a:r>
              <a:rPr sz="2400" b="1" spc="-10" dirty="0">
                <a:latin typeface="Calibri"/>
                <a:cs typeface="Calibri"/>
              </a:rPr>
              <a:t>primo-arrivant </a:t>
            </a:r>
            <a:r>
              <a:rPr sz="2400" b="1" spc="-5" dirty="0">
                <a:latin typeface="Calibri"/>
                <a:cs typeface="Calibri"/>
              </a:rPr>
              <a:t>en</a:t>
            </a:r>
            <a:r>
              <a:rPr sz="2400" b="1" spc="-10" dirty="0">
                <a:latin typeface="Calibri"/>
                <a:cs typeface="Calibri"/>
              </a:rPr>
              <a:t> France.</a:t>
            </a:r>
            <a:endParaRPr sz="2400" dirty="0">
              <a:latin typeface="Calibri"/>
              <a:cs typeface="Calibri"/>
            </a:endParaRPr>
          </a:p>
          <a:p>
            <a:pPr marL="355600" indent="-342900">
              <a:lnSpc>
                <a:spcPct val="100000"/>
              </a:lnSpc>
              <a:buFont typeface="Courier New"/>
              <a:buChar char="o"/>
              <a:tabLst>
                <a:tab pos="355600" algn="l"/>
              </a:tabLst>
            </a:pPr>
            <a:r>
              <a:rPr sz="2400" b="1" spc="-5" dirty="0">
                <a:latin typeface="Calibri"/>
                <a:cs typeface="Calibri"/>
              </a:rPr>
              <a:t>Promouvoir </a:t>
            </a:r>
            <a:r>
              <a:rPr sz="2400" b="1" spc="-20" dirty="0">
                <a:latin typeface="Calibri"/>
                <a:cs typeface="Calibri"/>
              </a:rPr>
              <a:t>l’autonomie </a:t>
            </a:r>
            <a:r>
              <a:rPr sz="2400" b="1" dirty="0">
                <a:latin typeface="Calibri"/>
                <a:cs typeface="Calibri"/>
              </a:rPr>
              <a:t>par </a:t>
            </a:r>
            <a:r>
              <a:rPr sz="2400" b="1" spc="-5" dirty="0">
                <a:latin typeface="Calibri"/>
                <a:cs typeface="Calibri"/>
              </a:rPr>
              <a:t>la</a:t>
            </a:r>
            <a:r>
              <a:rPr sz="2400" b="1" spc="-55" dirty="0">
                <a:latin typeface="Calibri"/>
                <a:cs typeface="Calibri"/>
              </a:rPr>
              <a:t> </a:t>
            </a:r>
            <a:r>
              <a:rPr sz="2400" b="1" spc="-10" dirty="0">
                <a:latin typeface="Calibri"/>
                <a:cs typeface="Calibri"/>
              </a:rPr>
              <a:t>mobilité</a:t>
            </a:r>
            <a:endParaRPr sz="2400" dirty="0">
              <a:latin typeface="Calibri"/>
              <a:cs typeface="Calibri"/>
            </a:endParaRPr>
          </a:p>
          <a:p>
            <a:pPr marL="355600" indent="-342900">
              <a:lnSpc>
                <a:spcPct val="100000"/>
              </a:lnSpc>
              <a:buFont typeface="Courier New"/>
              <a:buChar char="o"/>
              <a:tabLst>
                <a:tab pos="355600" algn="l"/>
              </a:tabLst>
            </a:pPr>
            <a:r>
              <a:rPr sz="2400" b="1" spc="-15" dirty="0">
                <a:latin typeface="Calibri"/>
                <a:cs typeface="Calibri"/>
              </a:rPr>
              <a:t>Favoriser </a:t>
            </a:r>
            <a:r>
              <a:rPr sz="2400" b="1" spc="-25" dirty="0">
                <a:latin typeface="Calibri"/>
                <a:cs typeface="Calibri"/>
              </a:rPr>
              <a:t>l’égalité</a:t>
            </a:r>
            <a:r>
              <a:rPr sz="2400" b="1" spc="-40" dirty="0">
                <a:latin typeface="Calibri"/>
                <a:cs typeface="Calibri"/>
              </a:rPr>
              <a:t> </a:t>
            </a:r>
            <a:r>
              <a:rPr sz="2400" b="1" spc="-5" dirty="0">
                <a:latin typeface="Calibri"/>
                <a:cs typeface="Calibri"/>
              </a:rPr>
              <a:t>Femme/Homme</a:t>
            </a:r>
            <a:endParaRPr sz="2400" dirty="0">
              <a:latin typeface="Calibri"/>
              <a:cs typeface="Calibri"/>
            </a:endParaRPr>
          </a:p>
          <a:p>
            <a:pPr marL="355600" indent="-342900">
              <a:lnSpc>
                <a:spcPct val="100000"/>
              </a:lnSpc>
              <a:buFont typeface="Courier New"/>
              <a:buChar char="o"/>
              <a:tabLst>
                <a:tab pos="355600" algn="l"/>
              </a:tabLst>
            </a:pPr>
            <a:r>
              <a:rPr sz="2400" b="1" spc="-10" dirty="0">
                <a:latin typeface="Calibri"/>
                <a:cs typeface="Calibri"/>
              </a:rPr>
              <a:t>Contribuer </a:t>
            </a:r>
            <a:r>
              <a:rPr sz="2400" b="1" dirty="0">
                <a:latin typeface="Calibri"/>
                <a:cs typeface="Calibri"/>
              </a:rPr>
              <a:t>à la </a:t>
            </a:r>
            <a:r>
              <a:rPr sz="2400" b="1" spc="-5" dirty="0">
                <a:latin typeface="Calibri"/>
                <a:cs typeface="Calibri"/>
              </a:rPr>
              <a:t>solidarité </a:t>
            </a:r>
            <a:r>
              <a:rPr sz="2400" b="1" dirty="0">
                <a:latin typeface="Calibri"/>
                <a:cs typeface="Calibri"/>
              </a:rPr>
              <a:t>à </a:t>
            </a:r>
            <a:r>
              <a:rPr sz="2400" b="1" spc="-20" dirty="0">
                <a:latin typeface="Calibri"/>
                <a:cs typeface="Calibri"/>
              </a:rPr>
              <a:t>l’échelle </a:t>
            </a:r>
            <a:r>
              <a:rPr sz="2400" b="1" dirty="0">
                <a:latin typeface="Calibri"/>
                <a:cs typeface="Calibri"/>
              </a:rPr>
              <a:t>de </a:t>
            </a:r>
            <a:r>
              <a:rPr sz="2400" b="1" spc="-5" dirty="0">
                <a:latin typeface="Calibri"/>
                <a:cs typeface="Calibri"/>
              </a:rPr>
              <a:t>la</a:t>
            </a:r>
            <a:r>
              <a:rPr sz="2400" b="1" spc="-15" dirty="0">
                <a:latin typeface="Calibri"/>
                <a:cs typeface="Calibri"/>
              </a:rPr>
              <a:t> </a:t>
            </a:r>
            <a:r>
              <a:rPr sz="2400" b="1" spc="-5" dirty="0">
                <a:latin typeface="Calibri"/>
                <a:cs typeface="Calibri"/>
              </a:rPr>
              <a:t>ville</a:t>
            </a:r>
            <a:endParaRPr sz="2400" dirty="0">
              <a:latin typeface="Calibri"/>
              <a:cs typeface="Calibri"/>
            </a:endParaRPr>
          </a:p>
        </p:txBody>
      </p:sp>
      <p:sp>
        <p:nvSpPr>
          <p:cNvPr id="11" name="object 11"/>
          <p:cNvSpPr txBox="1"/>
          <p:nvPr/>
        </p:nvSpPr>
        <p:spPr>
          <a:xfrm>
            <a:off x="8427211" y="6426809"/>
            <a:ext cx="180975" cy="208915"/>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888888"/>
                </a:solidFill>
                <a:latin typeface="Calibri"/>
                <a:cs typeface="Calibri"/>
              </a:rPr>
              <a:t>34</a:t>
            </a:r>
            <a:endParaRPr sz="1200">
              <a:latin typeface="Calibri"/>
              <a:cs typeface="Calibri"/>
            </a:endParaRPr>
          </a:p>
        </p:txBody>
      </p:sp>
      <p:graphicFrame>
        <p:nvGraphicFramePr>
          <p:cNvPr id="12" name="object 12"/>
          <p:cNvGraphicFramePr>
            <a:graphicFrameLocks noGrp="1"/>
          </p:cNvGraphicFramePr>
          <p:nvPr/>
        </p:nvGraphicFramePr>
        <p:xfrm>
          <a:off x="321551" y="3806571"/>
          <a:ext cx="8451215" cy="434975"/>
        </p:xfrm>
        <a:graphic>
          <a:graphicData uri="http://schemas.openxmlformats.org/drawingml/2006/table">
            <a:tbl>
              <a:tblPr firstRow="1" bandRow="1">
                <a:tableStyleId>{2D5ABB26-0587-4C30-8999-92F81FD0307C}</a:tableStyleId>
              </a:tblPr>
              <a:tblGrid>
                <a:gridCol w="4637405">
                  <a:extLst>
                    <a:ext uri="{9D8B030D-6E8A-4147-A177-3AD203B41FA5}">
                      <a16:colId xmlns:a16="http://schemas.microsoft.com/office/drawing/2014/main" val="20000"/>
                    </a:ext>
                  </a:extLst>
                </a:gridCol>
                <a:gridCol w="3813810">
                  <a:extLst>
                    <a:ext uri="{9D8B030D-6E8A-4147-A177-3AD203B41FA5}">
                      <a16:colId xmlns:a16="http://schemas.microsoft.com/office/drawing/2014/main" val="20001"/>
                    </a:ext>
                  </a:extLst>
                </a:gridCol>
              </a:tblGrid>
              <a:tr h="434975">
                <a:tc>
                  <a:txBody>
                    <a:bodyPr/>
                    <a:lstStyle/>
                    <a:p>
                      <a:pPr marL="635" algn="ctr">
                        <a:lnSpc>
                          <a:spcPct val="100000"/>
                        </a:lnSpc>
                        <a:spcBef>
                          <a:spcPts val="245"/>
                        </a:spcBef>
                      </a:pPr>
                      <a:r>
                        <a:rPr sz="1800" b="1" spc="-5" dirty="0">
                          <a:latin typeface="Calibri"/>
                          <a:cs typeface="Calibri"/>
                        </a:rPr>
                        <a:t>POSSIBLE</a:t>
                      </a:r>
                      <a:endParaRPr sz="1800">
                        <a:latin typeface="Calibri"/>
                        <a:cs typeface="Calibri"/>
                      </a:endParaRPr>
                    </a:p>
                  </a:txBody>
                  <a:tcPr marL="0" marR="0" marT="31115"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00A9C2"/>
                    </a:solidFill>
                  </a:tcPr>
                </a:tc>
                <a:tc>
                  <a:txBody>
                    <a:bodyPr/>
                    <a:lstStyle/>
                    <a:p>
                      <a:pPr marL="916940">
                        <a:lnSpc>
                          <a:spcPct val="100000"/>
                        </a:lnSpc>
                        <a:spcBef>
                          <a:spcPts val="245"/>
                        </a:spcBef>
                      </a:pPr>
                      <a:r>
                        <a:rPr sz="1800" b="1" spc="-5" dirty="0">
                          <a:latin typeface="Calibri"/>
                          <a:cs typeface="Calibri"/>
                        </a:rPr>
                        <a:t>POINT </a:t>
                      </a:r>
                      <a:r>
                        <a:rPr sz="1800" b="1" dirty="0">
                          <a:latin typeface="Calibri"/>
                          <a:cs typeface="Calibri"/>
                        </a:rPr>
                        <a:t>DE</a:t>
                      </a:r>
                      <a:r>
                        <a:rPr sz="1800" b="1" spc="-15" dirty="0">
                          <a:latin typeface="Calibri"/>
                          <a:cs typeface="Calibri"/>
                        </a:rPr>
                        <a:t> </a:t>
                      </a:r>
                      <a:r>
                        <a:rPr sz="1800" b="1" spc="-5" dirty="0">
                          <a:latin typeface="Calibri"/>
                          <a:cs typeface="Calibri"/>
                        </a:rPr>
                        <a:t>VIGILANCE</a:t>
                      </a:r>
                      <a:endParaRPr sz="1800">
                        <a:latin typeface="Calibri"/>
                        <a:cs typeface="Calibri"/>
                      </a:endParaRPr>
                    </a:p>
                  </a:txBody>
                  <a:tcPr marL="0" marR="0" marT="31115"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00A9C2"/>
                    </a:solidFill>
                  </a:tcPr>
                </a:tc>
                <a:extLst>
                  <a:ext uri="{0D108BD9-81ED-4DB2-BD59-A6C34878D82A}">
                    <a16:rowId xmlns:a16="http://schemas.microsoft.com/office/drawing/2014/main" val="10000"/>
                  </a:ext>
                </a:extLst>
              </a:tr>
            </a:tbl>
          </a:graphicData>
        </a:graphic>
      </p:graphicFrame>
      <p:sp>
        <p:nvSpPr>
          <p:cNvPr id="13" name="object 13"/>
          <p:cNvSpPr txBox="1"/>
          <p:nvPr/>
        </p:nvSpPr>
        <p:spPr>
          <a:xfrm>
            <a:off x="5643498" y="4666869"/>
            <a:ext cx="2745105" cy="574040"/>
          </a:xfrm>
          <a:prstGeom prst="rect">
            <a:avLst/>
          </a:prstGeom>
        </p:spPr>
        <p:txBody>
          <a:bodyPr vert="horz" wrap="square" lIns="0" tIns="12700" rIns="0" bIns="0" rtlCol="0">
            <a:spAutoFit/>
          </a:bodyPr>
          <a:lstStyle/>
          <a:p>
            <a:pPr marL="12700">
              <a:lnSpc>
                <a:spcPct val="100000"/>
              </a:lnSpc>
              <a:spcBef>
                <a:spcPts val="100"/>
              </a:spcBef>
            </a:pPr>
            <a:r>
              <a:rPr sz="1800" spc="-35" dirty="0">
                <a:latin typeface="Calibri"/>
                <a:cs typeface="Calibri"/>
              </a:rPr>
              <a:t>N’est </a:t>
            </a:r>
            <a:r>
              <a:rPr sz="1800" spc="-5" dirty="0">
                <a:latin typeface="Calibri"/>
                <a:cs typeface="Calibri"/>
              </a:rPr>
              <a:t>pas un médiateur social</a:t>
            </a:r>
            <a:endParaRPr sz="1800">
              <a:latin typeface="Calibri"/>
              <a:cs typeface="Calibri"/>
            </a:endParaRPr>
          </a:p>
          <a:p>
            <a:pPr marL="12700">
              <a:lnSpc>
                <a:spcPct val="100000"/>
              </a:lnSpc>
            </a:pPr>
            <a:r>
              <a:rPr sz="1800" spc="-15" dirty="0">
                <a:latin typeface="Calibri"/>
                <a:cs typeface="Calibri"/>
              </a:rPr>
              <a:t>Pas </a:t>
            </a:r>
            <a:r>
              <a:rPr sz="1800" spc="-5" dirty="0">
                <a:latin typeface="Calibri"/>
                <a:cs typeface="Calibri"/>
              </a:rPr>
              <a:t>de </a:t>
            </a:r>
            <a:r>
              <a:rPr sz="1800" spc="-10" dirty="0">
                <a:latin typeface="Calibri"/>
                <a:cs typeface="Calibri"/>
              </a:rPr>
              <a:t>situation</a:t>
            </a:r>
            <a:r>
              <a:rPr sz="1800" spc="-5" dirty="0">
                <a:latin typeface="Calibri"/>
                <a:cs typeface="Calibri"/>
              </a:rPr>
              <a:t> dangereuse</a:t>
            </a:r>
            <a:endParaRPr sz="1800">
              <a:latin typeface="Calibri"/>
              <a:cs typeface="Calibri"/>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51459" y="172212"/>
            <a:ext cx="8641080" cy="462280"/>
          </a:xfrm>
          <a:prstGeom prst="rect">
            <a:avLst/>
          </a:prstGeom>
          <a:solidFill>
            <a:srgbClr val="00A9C2"/>
          </a:solidFill>
          <a:ln w="9144">
            <a:solidFill>
              <a:srgbClr val="92D050"/>
            </a:solidFill>
          </a:ln>
        </p:spPr>
        <p:txBody>
          <a:bodyPr vert="horz" wrap="square" lIns="0" tIns="25400" rIns="0" bIns="0" rtlCol="0">
            <a:spAutoFit/>
          </a:bodyPr>
          <a:lstStyle/>
          <a:p>
            <a:pPr algn="ctr">
              <a:lnSpc>
                <a:spcPct val="100000"/>
              </a:lnSpc>
              <a:spcBef>
                <a:spcPts val="200"/>
              </a:spcBef>
            </a:pPr>
            <a:r>
              <a:rPr spc="-5" dirty="0"/>
              <a:t>SOLIDARITÉ-EXEMPLE</a:t>
            </a:r>
          </a:p>
        </p:txBody>
      </p:sp>
      <p:sp>
        <p:nvSpPr>
          <p:cNvPr id="3" name="object 3"/>
          <p:cNvSpPr/>
          <p:nvPr/>
        </p:nvSpPr>
        <p:spPr>
          <a:xfrm>
            <a:off x="275526" y="633476"/>
            <a:ext cx="8616632" cy="848868"/>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2278888" y="627126"/>
            <a:ext cx="0" cy="875030"/>
          </a:xfrm>
          <a:custGeom>
            <a:avLst/>
            <a:gdLst/>
            <a:ahLst/>
            <a:cxnLst/>
            <a:rect l="l" t="t" r="r" b="b"/>
            <a:pathLst>
              <a:path h="875030">
                <a:moveTo>
                  <a:pt x="0" y="0"/>
                </a:moveTo>
                <a:lnTo>
                  <a:pt x="0" y="874649"/>
                </a:lnTo>
              </a:path>
            </a:pathLst>
          </a:custGeom>
          <a:ln w="12700">
            <a:solidFill>
              <a:srgbClr val="FFFFFF"/>
            </a:solidFill>
          </a:ln>
        </p:spPr>
        <p:txBody>
          <a:bodyPr wrap="square" lIns="0" tIns="0" rIns="0" bIns="0" rtlCol="0"/>
          <a:lstStyle/>
          <a:p>
            <a:endParaRPr/>
          </a:p>
        </p:txBody>
      </p:sp>
      <p:sp>
        <p:nvSpPr>
          <p:cNvPr id="5" name="object 5"/>
          <p:cNvSpPr/>
          <p:nvPr/>
        </p:nvSpPr>
        <p:spPr>
          <a:xfrm>
            <a:off x="275526" y="627126"/>
            <a:ext cx="0" cy="875030"/>
          </a:xfrm>
          <a:custGeom>
            <a:avLst/>
            <a:gdLst/>
            <a:ahLst/>
            <a:cxnLst/>
            <a:rect l="l" t="t" r="r" b="b"/>
            <a:pathLst>
              <a:path h="875030">
                <a:moveTo>
                  <a:pt x="0" y="0"/>
                </a:moveTo>
                <a:lnTo>
                  <a:pt x="0" y="874649"/>
                </a:lnTo>
              </a:path>
            </a:pathLst>
          </a:custGeom>
          <a:ln w="12700">
            <a:solidFill>
              <a:srgbClr val="FFFFFF"/>
            </a:solidFill>
          </a:ln>
        </p:spPr>
        <p:txBody>
          <a:bodyPr wrap="square" lIns="0" tIns="0" rIns="0" bIns="0" rtlCol="0"/>
          <a:lstStyle/>
          <a:p>
            <a:endParaRPr/>
          </a:p>
        </p:txBody>
      </p:sp>
      <p:sp>
        <p:nvSpPr>
          <p:cNvPr id="6" name="object 6"/>
          <p:cNvSpPr/>
          <p:nvPr/>
        </p:nvSpPr>
        <p:spPr>
          <a:xfrm>
            <a:off x="8892540" y="627126"/>
            <a:ext cx="0" cy="875030"/>
          </a:xfrm>
          <a:custGeom>
            <a:avLst/>
            <a:gdLst/>
            <a:ahLst/>
            <a:cxnLst/>
            <a:rect l="l" t="t" r="r" b="b"/>
            <a:pathLst>
              <a:path h="875030">
                <a:moveTo>
                  <a:pt x="0" y="0"/>
                </a:moveTo>
                <a:lnTo>
                  <a:pt x="0" y="874649"/>
                </a:lnTo>
              </a:path>
            </a:pathLst>
          </a:custGeom>
          <a:ln w="12700">
            <a:solidFill>
              <a:srgbClr val="FFFFFF"/>
            </a:solidFill>
          </a:ln>
        </p:spPr>
        <p:txBody>
          <a:bodyPr wrap="square" lIns="0" tIns="0" rIns="0" bIns="0" rtlCol="0"/>
          <a:lstStyle/>
          <a:p>
            <a:endParaRPr/>
          </a:p>
        </p:txBody>
      </p:sp>
      <p:sp>
        <p:nvSpPr>
          <p:cNvPr id="7" name="object 7"/>
          <p:cNvSpPr/>
          <p:nvPr/>
        </p:nvSpPr>
        <p:spPr>
          <a:xfrm>
            <a:off x="269176" y="633476"/>
            <a:ext cx="8630285" cy="0"/>
          </a:xfrm>
          <a:custGeom>
            <a:avLst/>
            <a:gdLst/>
            <a:ahLst/>
            <a:cxnLst/>
            <a:rect l="l" t="t" r="r" b="b"/>
            <a:pathLst>
              <a:path w="8630285">
                <a:moveTo>
                  <a:pt x="0" y="0"/>
                </a:moveTo>
                <a:lnTo>
                  <a:pt x="8629713" y="0"/>
                </a:lnTo>
              </a:path>
            </a:pathLst>
          </a:custGeom>
          <a:ln w="12700">
            <a:solidFill>
              <a:srgbClr val="FFFFFF"/>
            </a:solidFill>
          </a:ln>
        </p:spPr>
        <p:txBody>
          <a:bodyPr wrap="square" lIns="0" tIns="0" rIns="0" bIns="0" rtlCol="0"/>
          <a:lstStyle/>
          <a:p>
            <a:endParaRPr/>
          </a:p>
        </p:txBody>
      </p:sp>
      <p:sp>
        <p:nvSpPr>
          <p:cNvPr id="8" name="object 8"/>
          <p:cNvSpPr/>
          <p:nvPr/>
        </p:nvSpPr>
        <p:spPr>
          <a:xfrm>
            <a:off x="269176" y="1482725"/>
            <a:ext cx="8630285" cy="0"/>
          </a:xfrm>
          <a:custGeom>
            <a:avLst/>
            <a:gdLst/>
            <a:ahLst/>
            <a:cxnLst/>
            <a:rect l="l" t="t" r="r" b="b"/>
            <a:pathLst>
              <a:path w="8630285">
                <a:moveTo>
                  <a:pt x="0" y="0"/>
                </a:moveTo>
                <a:lnTo>
                  <a:pt x="8629713" y="0"/>
                </a:lnTo>
              </a:path>
            </a:pathLst>
          </a:custGeom>
          <a:ln w="38100">
            <a:solidFill>
              <a:srgbClr val="FFFFFF"/>
            </a:solidFill>
          </a:ln>
        </p:spPr>
        <p:txBody>
          <a:bodyPr wrap="square" lIns="0" tIns="0" rIns="0" bIns="0" rtlCol="0"/>
          <a:lstStyle/>
          <a:p>
            <a:endParaRPr/>
          </a:p>
        </p:txBody>
      </p:sp>
      <p:sp>
        <p:nvSpPr>
          <p:cNvPr id="9" name="object 9"/>
          <p:cNvSpPr txBox="1"/>
          <p:nvPr/>
        </p:nvSpPr>
        <p:spPr>
          <a:xfrm>
            <a:off x="497230" y="912698"/>
            <a:ext cx="5995035" cy="269240"/>
          </a:xfrm>
          <a:prstGeom prst="rect">
            <a:avLst/>
          </a:prstGeom>
        </p:spPr>
        <p:txBody>
          <a:bodyPr vert="horz" wrap="square" lIns="0" tIns="12065" rIns="0" bIns="0" rtlCol="0">
            <a:spAutoFit/>
          </a:bodyPr>
          <a:lstStyle/>
          <a:p>
            <a:pPr marL="12700">
              <a:lnSpc>
                <a:spcPct val="100000"/>
              </a:lnSpc>
              <a:spcBef>
                <a:spcPts val="95"/>
              </a:spcBef>
              <a:tabLst>
                <a:tab pos="1826260" algn="l"/>
                <a:tab pos="2169160" algn="l"/>
              </a:tabLst>
            </a:pPr>
            <a:r>
              <a:rPr sz="1600" b="1" spc="-10" dirty="0">
                <a:latin typeface="Calibri"/>
                <a:cs typeface="Calibri"/>
              </a:rPr>
              <a:t>Titre de</a:t>
            </a:r>
            <a:r>
              <a:rPr sz="1600" b="1" spc="10" dirty="0">
                <a:latin typeface="Calibri"/>
                <a:cs typeface="Calibri"/>
              </a:rPr>
              <a:t> </a:t>
            </a:r>
            <a:r>
              <a:rPr sz="1600" b="1" spc="-5" dirty="0">
                <a:latin typeface="Calibri"/>
                <a:cs typeface="Calibri"/>
              </a:rPr>
              <a:t>la mission	</a:t>
            </a:r>
            <a:r>
              <a:rPr sz="1600" spc="-5" dirty="0">
                <a:latin typeface="Courier New"/>
                <a:cs typeface="Courier New"/>
              </a:rPr>
              <a:t>o	</a:t>
            </a:r>
            <a:r>
              <a:rPr sz="1600" b="1" spc="-10" dirty="0">
                <a:latin typeface="Calibri"/>
                <a:cs typeface="Calibri"/>
              </a:rPr>
              <a:t>Contribuer </a:t>
            </a:r>
            <a:r>
              <a:rPr sz="1600" b="1" spc="-5" dirty="0">
                <a:latin typeface="Calibri"/>
                <a:cs typeface="Calibri"/>
              </a:rPr>
              <a:t>à la solidarité à </a:t>
            </a:r>
            <a:r>
              <a:rPr sz="1600" b="1" spc="-20" dirty="0">
                <a:latin typeface="Calibri"/>
                <a:cs typeface="Calibri"/>
              </a:rPr>
              <a:t>l’échelle </a:t>
            </a:r>
            <a:r>
              <a:rPr sz="1600" b="1" spc="-10" dirty="0">
                <a:latin typeface="Calibri"/>
                <a:cs typeface="Calibri"/>
              </a:rPr>
              <a:t>de </a:t>
            </a:r>
            <a:r>
              <a:rPr sz="1600" b="1" spc="-5" dirty="0">
                <a:latin typeface="Calibri"/>
                <a:cs typeface="Calibri"/>
              </a:rPr>
              <a:t>la</a:t>
            </a:r>
            <a:r>
              <a:rPr sz="1600" b="1" spc="85" dirty="0">
                <a:latin typeface="Calibri"/>
                <a:cs typeface="Calibri"/>
              </a:rPr>
              <a:t> </a:t>
            </a:r>
            <a:r>
              <a:rPr sz="1600" b="1" spc="-5" dirty="0">
                <a:latin typeface="Calibri"/>
                <a:cs typeface="Calibri"/>
              </a:rPr>
              <a:t>ville</a:t>
            </a:r>
            <a:endParaRPr sz="1600">
              <a:latin typeface="Calibri"/>
              <a:cs typeface="Calibri"/>
            </a:endParaRPr>
          </a:p>
        </p:txBody>
      </p:sp>
      <p:sp>
        <p:nvSpPr>
          <p:cNvPr id="10" name="object 10"/>
          <p:cNvSpPr txBox="1"/>
          <p:nvPr/>
        </p:nvSpPr>
        <p:spPr>
          <a:xfrm>
            <a:off x="8439911" y="6477685"/>
            <a:ext cx="155575" cy="153035"/>
          </a:xfrm>
          <a:prstGeom prst="rect">
            <a:avLst/>
          </a:prstGeom>
        </p:spPr>
        <p:txBody>
          <a:bodyPr vert="horz" wrap="square" lIns="0" tIns="0" rIns="0" bIns="0" rtlCol="0">
            <a:spAutoFit/>
          </a:bodyPr>
          <a:lstStyle/>
          <a:p>
            <a:pPr>
              <a:lnSpc>
                <a:spcPts val="1140"/>
              </a:lnSpc>
            </a:pPr>
            <a:r>
              <a:rPr sz="1200" dirty="0">
                <a:solidFill>
                  <a:srgbClr val="888888"/>
                </a:solidFill>
                <a:latin typeface="Calibri"/>
                <a:cs typeface="Calibri"/>
              </a:rPr>
              <a:t>35</a:t>
            </a:r>
            <a:endParaRPr sz="1200">
              <a:latin typeface="Calibri"/>
              <a:cs typeface="Calibri"/>
            </a:endParaRPr>
          </a:p>
        </p:txBody>
      </p:sp>
      <p:sp>
        <p:nvSpPr>
          <p:cNvPr id="11" name="object 11"/>
          <p:cNvSpPr/>
          <p:nvPr/>
        </p:nvSpPr>
        <p:spPr>
          <a:xfrm>
            <a:off x="275526" y="1800943"/>
            <a:ext cx="8391525" cy="4968240"/>
          </a:xfrm>
          <a:custGeom>
            <a:avLst/>
            <a:gdLst/>
            <a:ahLst/>
            <a:cxnLst/>
            <a:rect l="l" t="t" r="r" b="b"/>
            <a:pathLst>
              <a:path w="8391525" h="4968240">
                <a:moveTo>
                  <a:pt x="0" y="4968240"/>
                </a:moveTo>
                <a:lnTo>
                  <a:pt x="8391144" y="4968240"/>
                </a:lnTo>
                <a:lnTo>
                  <a:pt x="8391144" y="0"/>
                </a:lnTo>
                <a:lnTo>
                  <a:pt x="0" y="0"/>
                </a:lnTo>
                <a:lnTo>
                  <a:pt x="0" y="4968240"/>
                </a:lnTo>
                <a:close/>
              </a:path>
            </a:pathLst>
          </a:custGeom>
          <a:solidFill>
            <a:srgbClr val="F1F1F1"/>
          </a:solidFill>
        </p:spPr>
        <p:txBody>
          <a:bodyPr wrap="square" lIns="0" tIns="0" rIns="0" bIns="0" rtlCol="0"/>
          <a:lstStyle/>
          <a:p>
            <a:endParaRPr/>
          </a:p>
        </p:txBody>
      </p:sp>
      <p:sp>
        <p:nvSpPr>
          <p:cNvPr id="12" name="object 12"/>
          <p:cNvSpPr/>
          <p:nvPr/>
        </p:nvSpPr>
        <p:spPr>
          <a:xfrm>
            <a:off x="8666733" y="1800943"/>
            <a:ext cx="226060" cy="4968240"/>
          </a:xfrm>
          <a:custGeom>
            <a:avLst/>
            <a:gdLst/>
            <a:ahLst/>
            <a:cxnLst/>
            <a:rect l="l" t="t" r="r" b="b"/>
            <a:pathLst>
              <a:path w="226059" h="4968240">
                <a:moveTo>
                  <a:pt x="0" y="4968240"/>
                </a:moveTo>
                <a:lnTo>
                  <a:pt x="225767" y="4968240"/>
                </a:lnTo>
                <a:lnTo>
                  <a:pt x="225767" y="0"/>
                </a:lnTo>
                <a:lnTo>
                  <a:pt x="0" y="0"/>
                </a:lnTo>
                <a:lnTo>
                  <a:pt x="0" y="4968240"/>
                </a:lnTo>
                <a:close/>
              </a:path>
            </a:pathLst>
          </a:custGeom>
          <a:solidFill>
            <a:srgbClr val="F1F1F1"/>
          </a:solidFill>
        </p:spPr>
        <p:txBody>
          <a:bodyPr wrap="square" lIns="0" tIns="0" rIns="0" bIns="0" rtlCol="0"/>
          <a:lstStyle/>
          <a:p>
            <a:endParaRPr/>
          </a:p>
        </p:txBody>
      </p:sp>
      <p:sp>
        <p:nvSpPr>
          <p:cNvPr id="13" name="object 13"/>
          <p:cNvSpPr/>
          <p:nvPr/>
        </p:nvSpPr>
        <p:spPr>
          <a:xfrm>
            <a:off x="8666733" y="1794636"/>
            <a:ext cx="0" cy="4993640"/>
          </a:xfrm>
          <a:custGeom>
            <a:avLst/>
            <a:gdLst/>
            <a:ahLst/>
            <a:cxnLst/>
            <a:rect l="l" t="t" r="r" b="b"/>
            <a:pathLst>
              <a:path h="4993640">
                <a:moveTo>
                  <a:pt x="0" y="0"/>
                </a:moveTo>
                <a:lnTo>
                  <a:pt x="0" y="4993596"/>
                </a:lnTo>
              </a:path>
            </a:pathLst>
          </a:custGeom>
          <a:ln w="12700">
            <a:solidFill>
              <a:srgbClr val="FFFFFF"/>
            </a:solidFill>
          </a:ln>
        </p:spPr>
        <p:txBody>
          <a:bodyPr wrap="square" lIns="0" tIns="0" rIns="0" bIns="0" rtlCol="0"/>
          <a:lstStyle/>
          <a:p>
            <a:endParaRPr/>
          </a:p>
        </p:txBody>
      </p:sp>
      <p:sp>
        <p:nvSpPr>
          <p:cNvPr id="14" name="object 14"/>
          <p:cNvSpPr/>
          <p:nvPr/>
        </p:nvSpPr>
        <p:spPr>
          <a:xfrm>
            <a:off x="275526" y="1794636"/>
            <a:ext cx="0" cy="4993640"/>
          </a:xfrm>
          <a:custGeom>
            <a:avLst/>
            <a:gdLst/>
            <a:ahLst/>
            <a:cxnLst/>
            <a:rect l="l" t="t" r="r" b="b"/>
            <a:pathLst>
              <a:path h="4993640">
                <a:moveTo>
                  <a:pt x="0" y="0"/>
                </a:moveTo>
                <a:lnTo>
                  <a:pt x="0" y="4993596"/>
                </a:lnTo>
              </a:path>
            </a:pathLst>
          </a:custGeom>
          <a:ln w="12700">
            <a:solidFill>
              <a:srgbClr val="FFFFFF"/>
            </a:solidFill>
          </a:ln>
        </p:spPr>
        <p:txBody>
          <a:bodyPr wrap="square" lIns="0" tIns="0" rIns="0" bIns="0" rtlCol="0"/>
          <a:lstStyle/>
          <a:p>
            <a:endParaRPr/>
          </a:p>
        </p:txBody>
      </p:sp>
      <p:sp>
        <p:nvSpPr>
          <p:cNvPr id="15" name="object 15"/>
          <p:cNvSpPr/>
          <p:nvPr/>
        </p:nvSpPr>
        <p:spPr>
          <a:xfrm>
            <a:off x="8892540" y="1794636"/>
            <a:ext cx="0" cy="4993640"/>
          </a:xfrm>
          <a:custGeom>
            <a:avLst/>
            <a:gdLst/>
            <a:ahLst/>
            <a:cxnLst/>
            <a:rect l="l" t="t" r="r" b="b"/>
            <a:pathLst>
              <a:path h="4993640">
                <a:moveTo>
                  <a:pt x="0" y="0"/>
                </a:moveTo>
                <a:lnTo>
                  <a:pt x="0" y="4993596"/>
                </a:lnTo>
              </a:path>
            </a:pathLst>
          </a:custGeom>
          <a:ln w="12700">
            <a:solidFill>
              <a:srgbClr val="FFFFFF"/>
            </a:solidFill>
          </a:ln>
        </p:spPr>
        <p:txBody>
          <a:bodyPr wrap="square" lIns="0" tIns="0" rIns="0" bIns="0" rtlCol="0"/>
          <a:lstStyle/>
          <a:p>
            <a:endParaRPr/>
          </a:p>
        </p:txBody>
      </p:sp>
      <p:sp>
        <p:nvSpPr>
          <p:cNvPr id="16" name="object 16"/>
          <p:cNvSpPr/>
          <p:nvPr/>
        </p:nvSpPr>
        <p:spPr>
          <a:xfrm>
            <a:off x="269176" y="1800986"/>
            <a:ext cx="8630285" cy="0"/>
          </a:xfrm>
          <a:custGeom>
            <a:avLst/>
            <a:gdLst/>
            <a:ahLst/>
            <a:cxnLst/>
            <a:rect l="l" t="t" r="r" b="b"/>
            <a:pathLst>
              <a:path w="8630285">
                <a:moveTo>
                  <a:pt x="0" y="0"/>
                </a:moveTo>
                <a:lnTo>
                  <a:pt x="8629713" y="0"/>
                </a:lnTo>
              </a:path>
            </a:pathLst>
          </a:custGeom>
          <a:ln w="12700">
            <a:solidFill>
              <a:srgbClr val="FFFFFF"/>
            </a:solidFill>
          </a:ln>
        </p:spPr>
        <p:txBody>
          <a:bodyPr wrap="square" lIns="0" tIns="0" rIns="0" bIns="0" rtlCol="0"/>
          <a:lstStyle/>
          <a:p>
            <a:endParaRPr/>
          </a:p>
        </p:txBody>
      </p:sp>
      <p:sp>
        <p:nvSpPr>
          <p:cNvPr id="17" name="object 17"/>
          <p:cNvSpPr/>
          <p:nvPr/>
        </p:nvSpPr>
        <p:spPr>
          <a:xfrm>
            <a:off x="269176" y="6769183"/>
            <a:ext cx="8630285" cy="0"/>
          </a:xfrm>
          <a:custGeom>
            <a:avLst/>
            <a:gdLst/>
            <a:ahLst/>
            <a:cxnLst/>
            <a:rect l="l" t="t" r="r" b="b"/>
            <a:pathLst>
              <a:path w="8630285">
                <a:moveTo>
                  <a:pt x="0" y="0"/>
                </a:moveTo>
                <a:lnTo>
                  <a:pt x="8629713" y="0"/>
                </a:lnTo>
              </a:path>
            </a:pathLst>
          </a:custGeom>
          <a:ln w="38100">
            <a:solidFill>
              <a:srgbClr val="FFFFFF"/>
            </a:solidFill>
          </a:ln>
        </p:spPr>
        <p:txBody>
          <a:bodyPr wrap="square" lIns="0" tIns="0" rIns="0" bIns="0" rtlCol="0"/>
          <a:lstStyle/>
          <a:p>
            <a:endParaRPr/>
          </a:p>
        </p:txBody>
      </p:sp>
      <p:sp>
        <p:nvSpPr>
          <p:cNvPr id="18" name="object 18"/>
          <p:cNvSpPr txBox="1"/>
          <p:nvPr/>
        </p:nvSpPr>
        <p:spPr>
          <a:xfrm>
            <a:off x="354266" y="1822195"/>
            <a:ext cx="8226425" cy="4415155"/>
          </a:xfrm>
          <a:prstGeom prst="rect">
            <a:avLst/>
          </a:prstGeom>
        </p:spPr>
        <p:txBody>
          <a:bodyPr vert="horz" wrap="square" lIns="0" tIns="12065" rIns="0" bIns="0" rtlCol="0">
            <a:spAutoFit/>
          </a:bodyPr>
          <a:lstStyle/>
          <a:p>
            <a:pPr marL="12700" algn="just">
              <a:lnSpc>
                <a:spcPct val="100000"/>
              </a:lnSpc>
              <a:spcBef>
                <a:spcPts val="95"/>
              </a:spcBef>
            </a:pPr>
            <a:r>
              <a:rPr sz="1600" u="heavy" spc="-405" dirty="0">
                <a:uFill>
                  <a:solidFill>
                    <a:srgbClr val="000000"/>
                  </a:solidFill>
                </a:uFill>
                <a:latin typeface="Times New Roman"/>
                <a:cs typeface="Times New Roman"/>
              </a:rPr>
              <a:t> </a:t>
            </a:r>
            <a:r>
              <a:rPr sz="1600" b="1" u="heavy" spc="-5" dirty="0">
                <a:uFill>
                  <a:solidFill>
                    <a:srgbClr val="000000"/>
                  </a:solidFill>
                </a:uFill>
                <a:latin typeface="Calibri"/>
                <a:cs typeface="Calibri"/>
              </a:rPr>
              <a:t>En quoi la mission </a:t>
            </a:r>
            <a:r>
              <a:rPr sz="1600" b="1" u="heavy" spc="-10" dirty="0">
                <a:uFill>
                  <a:solidFill>
                    <a:srgbClr val="000000"/>
                  </a:solidFill>
                </a:uFill>
                <a:latin typeface="Calibri"/>
                <a:cs typeface="Calibri"/>
              </a:rPr>
              <a:t>est </a:t>
            </a:r>
            <a:r>
              <a:rPr sz="1600" b="1" u="heavy" spc="-15" dirty="0">
                <a:uFill>
                  <a:solidFill>
                    <a:srgbClr val="000000"/>
                  </a:solidFill>
                </a:uFill>
                <a:latin typeface="Calibri"/>
                <a:cs typeface="Calibri"/>
              </a:rPr>
              <a:t>d’intérêt général </a:t>
            </a:r>
            <a:r>
              <a:rPr sz="1600" b="1" spc="-5" dirty="0">
                <a:latin typeface="Calibri"/>
                <a:cs typeface="Calibri"/>
              </a:rPr>
              <a:t>: </a:t>
            </a:r>
            <a:r>
              <a:rPr sz="1600" b="1" spc="-15" dirty="0">
                <a:latin typeface="Calibri"/>
                <a:cs typeface="Calibri"/>
              </a:rPr>
              <a:t>Faire prendre </a:t>
            </a:r>
            <a:r>
              <a:rPr sz="1600" b="1" spc="-5" dirty="0">
                <a:latin typeface="Calibri"/>
                <a:cs typeface="Calibri"/>
              </a:rPr>
              <a:t>conscience à des </a:t>
            </a:r>
            <a:r>
              <a:rPr sz="1600" b="1" spc="-10" dirty="0">
                <a:latin typeface="Calibri"/>
                <a:cs typeface="Calibri"/>
              </a:rPr>
              <a:t>élèves </a:t>
            </a:r>
            <a:r>
              <a:rPr sz="1600" b="1" spc="-5" dirty="0">
                <a:latin typeface="Calibri"/>
                <a:cs typeface="Calibri"/>
              </a:rPr>
              <a:t>de</a:t>
            </a:r>
            <a:r>
              <a:rPr sz="1600" b="1" spc="180" dirty="0">
                <a:latin typeface="Calibri"/>
                <a:cs typeface="Calibri"/>
              </a:rPr>
              <a:t> </a:t>
            </a:r>
            <a:r>
              <a:rPr sz="1600" b="1" spc="-5" dirty="0">
                <a:latin typeface="Calibri"/>
                <a:cs typeface="Calibri"/>
              </a:rPr>
              <a:t>leur</a:t>
            </a:r>
            <a:endParaRPr sz="1600">
              <a:latin typeface="Calibri"/>
              <a:cs typeface="Calibri"/>
            </a:endParaRPr>
          </a:p>
          <a:p>
            <a:pPr marL="12700" algn="just">
              <a:lnSpc>
                <a:spcPct val="100000"/>
              </a:lnSpc>
            </a:pPr>
            <a:r>
              <a:rPr sz="1600" b="1" spc="-15" dirty="0">
                <a:latin typeface="Calibri"/>
                <a:cs typeface="Calibri"/>
              </a:rPr>
              <a:t>environnement</a:t>
            </a:r>
            <a:r>
              <a:rPr sz="1600" b="1" spc="35" dirty="0">
                <a:latin typeface="Calibri"/>
                <a:cs typeface="Calibri"/>
              </a:rPr>
              <a:t> </a:t>
            </a:r>
            <a:r>
              <a:rPr sz="1600" b="1" spc="-5" dirty="0">
                <a:latin typeface="Calibri"/>
                <a:cs typeface="Calibri"/>
              </a:rPr>
              <a:t>solidaire</a:t>
            </a:r>
            <a:endParaRPr sz="1600">
              <a:latin typeface="Calibri"/>
              <a:cs typeface="Calibri"/>
            </a:endParaRPr>
          </a:p>
          <a:p>
            <a:pPr marL="12700" algn="just">
              <a:lnSpc>
                <a:spcPct val="100000"/>
              </a:lnSpc>
            </a:pPr>
            <a:r>
              <a:rPr sz="1600" b="1" u="heavy" spc="-10" dirty="0">
                <a:uFill>
                  <a:solidFill>
                    <a:srgbClr val="000000"/>
                  </a:solidFill>
                </a:uFill>
                <a:latin typeface="Calibri"/>
                <a:cs typeface="Calibri"/>
              </a:rPr>
              <a:t>Objectifs</a:t>
            </a:r>
            <a:r>
              <a:rPr sz="1600" b="1" spc="-10" dirty="0">
                <a:latin typeface="Calibri"/>
                <a:cs typeface="Calibri"/>
              </a:rPr>
              <a:t> </a:t>
            </a:r>
            <a:r>
              <a:rPr sz="1600" b="1" spc="-5" dirty="0">
                <a:latin typeface="Calibri"/>
                <a:cs typeface="Calibri"/>
              </a:rPr>
              <a:t>: Donner la </a:t>
            </a:r>
            <a:r>
              <a:rPr sz="1600" b="1" spc="-10" dirty="0">
                <a:latin typeface="Calibri"/>
                <a:cs typeface="Calibri"/>
              </a:rPr>
              <a:t>parole </a:t>
            </a:r>
            <a:r>
              <a:rPr sz="1600" b="1" spc="-5" dirty="0">
                <a:latin typeface="Calibri"/>
                <a:cs typeface="Calibri"/>
              </a:rPr>
              <a:t>aux </a:t>
            </a:r>
            <a:r>
              <a:rPr sz="1600" b="1" spc="-15" dirty="0">
                <a:latin typeface="Calibri"/>
                <a:cs typeface="Calibri"/>
              </a:rPr>
              <a:t>enfants </a:t>
            </a:r>
            <a:r>
              <a:rPr sz="1600" b="1" spc="-10" dirty="0">
                <a:latin typeface="Calibri"/>
                <a:cs typeface="Calibri"/>
              </a:rPr>
              <a:t>sur </a:t>
            </a:r>
            <a:r>
              <a:rPr sz="1600" b="1" spc="-5" dirty="0">
                <a:latin typeface="Calibri"/>
                <a:cs typeface="Calibri"/>
              </a:rPr>
              <a:t>les </a:t>
            </a:r>
            <a:r>
              <a:rPr sz="1600" b="1" spc="-10" dirty="0">
                <a:latin typeface="Calibri"/>
                <a:cs typeface="Calibri"/>
              </a:rPr>
              <a:t>enjeux </a:t>
            </a:r>
            <a:r>
              <a:rPr sz="1600" b="1" spc="-5" dirty="0">
                <a:latin typeface="Calibri"/>
                <a:cs typeface="Calibri"/>
              </a:rPr>
              <a:t>de la solidarité, </a:t>
            </a:r>
            <a:r>
              <a:rPr sz="1600" b="1" spc="-10" dirty="0">
                <a:latin typeface="Calibri"/>
                <a:cs typeface="Calibri"/>
              </a:rPr>
              <a:t>approfondir </a:t>
            </a:r>
            <a:r>
              <a:rPr sz="1600" b="1" spc="-5" dirty="0">
                <a:latin typeface="Calibri"/>
                <a:cs typeface="Calibri"/>
              </a:rPr>
              <a:t>leur</a:t>
            </a:r>
            <a:r>
              <a:rPr sz="1600" b="1" spc="335" dirty="0">
                <a:latin typeface="Calibri"/>
                <a:cs typeface="Calibri"/>
              </a:rPr>
              <a:t> </a:t>
            </a:r>
            <a:r>
              <a:rPr sz="1600" b="1" spc="-10" dirty="0">
                <a:latin typeface="Calibri"/>
                <a:cs typeface="Calibri"/>
              </a:rPr>
              <a:t>réflexion,</a:t>
            </a:r>
            <a:endParaRPr sz="1600">
              <a:latin typeface="Calibri"/>
              <a:cs typeface="Calibri"/>
            </a:endParaRPr>
          </a:p>
          <a:p>
            <a:pPr marL="12700" algn="just">
              <a:lnSpc>
                <a:spcPct val="100000"/>
              </a:lnSpc>
            </a:pPr>
            <a:r>
              <a:rPr sz="1600" b="1" spc="-10" dirty="0">
                <a:latin typeface="Calibri"/>
                <a:cs typeface="Calibri"/>
              </a:rPr>
              <a:t>et </a:t>
            </a:r>
            <a:r>
              <a:rPr sz="1600" b="1" spc="-5" dirty="0">
                <a:latin typeface="Calibri"/>
                <a:cs typeface="Calibri"/>
              </a:rPr>
              <a:t>les </a:t>
            </a:r>
            <a:r>
              <a:rPr sz="1600" b="1" spc="-10" dirty="0">
                <a:latin typeface="Calibri"/>
                <a:cs typeface="Calibri"/>
              </a:rPr>
              <a:t>inciter </a:t>
            </a:r>
            <a:r>
              <a:rPr sz="1600" b="1" spc="-5" dirty="0">
                <a:latin typeface="Calibri"/>
                <a:cs typeface="Calibri"/>
              </a:rPr>
              <a:t>à</a:t>
            </a:r>
            <a:r>
              <a:rPr sz="1600" b="1" spc="10" dirty="0">
                <a:latin typeface="Calibri"/>
                <a:cs typeface="Calibri"/>
              </a:rPr>
              <a:t> </a:t>
            </a:r>
            <a:r>
              <a:rPr sz="1600" b="1" spc="-15" dirty="0">
                <a:latin typeface="Calibri"/>
                <a:cs typeface="Calibri"/>
              </a:rPr>
              <a:t>l’action</a:t>
            </a:r>
            <a:endParaRPr sz="1600">
              <a:latin typeface="Calibri"/>
              <a:cs typeface="Calibri"/>
            </a:endParaRPr>
          </a:p>
          <a:p>
            <a:pPr>
              <a:lnSpc>
                <a:spcPct val="100000"/>
              </a:lnSpc>
              <a:spcBef>
                <a:spcPts val="25"/>
              </a:spcBef>
            </a:pPr>
            <a:endParaRPr sz="1650">
              <a:latin typeface="Times New Roman"/>
              <a:cs typeface="Times New Roman"/>
            </a:endParaRPr>
          </a:p>
          <a:p>
            <a:pPr marL="12700" marR="307340" algn="just">
              <a:lnSpc>
                <a:spcPct val="100000"/>
              </a:lnSpc>
            </a:pPr>
            <a:r>
              <a:rPr sz="1600" b="1" u="heavy" spc="-20" dirty="0">
                <a:uFill>
                  <a:solidFill>
                    <a:srgbClr val="000000"/>
                  </a:solidFill>
                </a:uFill>
                <a:latin typeface="Calibri"/>
                <a:cs typeface="Calibri"/>
              </a:rPr>
              <a:t>Contexte </a:t>
            </a:r>
            <a:r>
              <a:rPr sz="1600" b="1" u="heavy" spc="-5" dirty="0">
                <a:uFill>
                  <a:solidFill>
                    <a:srgbClr val="000000"/>
                  </a:solidFill>
                </a:uFill>
                <a:latin typeface="Calibri"/>
                <a:cs typeface="Calibri"/>
              </a:rPr>
              <a:t>de la mission </a:t>
            </a:r>
            <a:r>
              <a:rPr sz="1600" b="1" spc="-5" dirty="0">
                <a:latin typeface="Calibri"/>
                <a:cs typeface="Calibri"/>
              </a:rPr>
              <a:t>: En lien </a:t>
            </a:r>
            <a:r>
              <a:rPr sz="1600" b="1" spc="-15" dirty="0">
                <a:latin typeface="Calibri"/>
                <a:cs typeface="Calibri"/>
              </a:rPr>
              <a:t>avec </a:t>
            </a:r>
            <a:r>
              <a:rPr sz="1600" b="1" spc="-20" dirty="0">
                <a:latin typeface="Calibri"/>
                <a:cs typeface="Calibri"/>
              </a:rPr>
              <a:t>l’équipe </a:t>
            </a:r>
            <a:r>
              <a:rPr sz="1600" b="1" spc="-10" dirty="0">
                <a:latin typeface="Calibri"/>
                <a:cs typeface="Calibri"/>
              </a:rPr>
              <a:t>éducative, </a:t>
            </a:r>
            <a:r>
              <a:rPr sz="1600" b="1" spc="-5" dirty="0">
                <a:latin typeface="Calibri"/>
                <a:cs typeface="Calibri"/>
              </a:rPr>
              <a:t>les </a:t>
            </a:r>
            <a:r>
              <a:rPr sz="1600" b="1" spc="-10" dirty="0">
                <a:latin typeface="Calibri"/>
                <a:cs typeface="Calibri"/>
              </a:rPr>
              <a:t>enseignants, </a:t>
            </a:r>
            <a:r>
              <a:rPr sz="1600" b="1" spc="-5" dirty="0">
                <a:latin typeface="Calibri"/>
                <a:cs typeface="Calibri"/>
              </a:rPr>
              <a:t>la </a:t>
            </a:r>
            <a:r>
              <a:rPr sz="1600" b="1" spc="-10" dirty="0">
                <a:latin typeface="Calibri"/>
                <a:cs typeface="Calibri"/>
              </a:rPr>
              <a:t>paroisse </a:t>
            </a:r>
            <a:r>
              <a:rPr sz="1600" b="1" spc="-5" dirty="0">
                <a:latin typeface="Calibri"/>
                <a:cs typeface="Calibri"/>
              </a:rPr>
              <a:t>, </a:t>
            </a:r>
            <a:r>
              <a:rPr sz="1600" b="1" spc="-40" dirty="0">
                <a:latin typeface="Calibri"/>
                <a:cs typeface="Calibri"/>
              </a:rPr>
              <a:t>l’APEL </a:t>
            </a:r>
            <a:r>
              <a:rPr sz="1600" b="1" spc="-10" dirty="0">
                <a:latin typeface="Calibri"/>
                <a:cs typeface="Calibri"/>
              </a:rPr>
              <a:t>et  certains partenaires </a:t>
            </a:r>
            <a:r>
              <a:rPr sz="1600" b="1" spc="-15" dirty="0">
                <a:latin typeface="Calibri"/>
                <a:cs typeface="Calibri"/>
              </a:rPr>
              <a:t>extérieurs, </a:t>
            </a:r>
            <a:r>
              <a:rPr sz="1600" b="1" spc="-5" dirty="0">
                <a:latin typeface="Calibri"/>
                <a:cs typeface="Calibri"/>
              </a:rPr>
              <a:t>aider </a:t>
            </a:r>
            <a:r>
              <a:rPr sz="1600" b="1" spc="-15" dirty="0">
                <a:latin typeface="Calibri"/>
                <a:cs typeface="Calibri"/>
              </a:rPr>
              <a:t>et </a:t>
            </a:r>
            <a:r>
              <a:rPr sz="1600" b="1" spc="-5" dirty="0">
                <a:latin typeface="Calibri"/>
                <a:cs typeface="Calibri"/>
              </a:rPr>
              <a:t>accompagner les </a:t>
            </a:r>
            <a:r>
              <a:rPr sz="1600" b="1" spc="-10" dirty="0">
                <a:latin typeface="Calibri"/>
                <a:cs typeface="Calibri"/>
              </a:rPr>
              <a:t>élèves du </a:t>
            </a:r>
            <a:r>
              <a:rPr sz="1600" b="1" spc="-5" dirty="0">
                <a:latin typeface="Calibri"/>
                <a:cs typeface="Calibri"/>
              </a:rPr>
              <a:t>collège </a:t>
            </a:r>
            <a:r>
              <a:rPr sz="1600" b="1" spc="-10" dirty="0">
                <a:latin typeface="Calibri"/>
                <a:cs typeface="Calibri"/>
              </a:rPr>
              <a:t>et du lycée </a:t>
            </a:r>
            <a:r>
              <a:rPr sz="1600" b="1" spc="-5" dirty="0">
                <a:latin typeface="Calibri"/>
                <a:cs typeface="Calibri"/>
              </a:rPr>
              <a:t>dans la  </a:t>
            </a:r>
            <a:r>
              <a:rPr sz="1600" b="1" spc="-10" dirty="0">
                <a:latin typeface="Calibri"/>
                <a:cs typeface="Calibri"/>
              </a:rPr>
              <a:t>mise </a:t>
            </a:r>
            <a:r>
              <a:rPr sz="1600" b="1" spc="-5" dirty="0">
                <a:latin typeface="Calibri"/>
                <a:cs typeface="Calibri"/>
              </a:rPr>
              <a:t>en place </a:t>
            </a:r>
            <a:r>
              <a:rPr sz="1600" b="1" spc="-15" dirty="0">
                <a:latin typeface="Calibri"/>
                <a:cs typeface="Calibri"/>
              </a:rPr>
              <a:t>d’actions</a:t>
            </a:r>
            <a:r>
              <a:rPr sz="1600" b="1" spc="5" dirty="0">
                <a:latin typeface="Calibri"/>
                <a:cs typeface="Calibri"/>
              </a:rPr>
              <a:t> </a:t>
            </a:r>
            <a:r>
              <a:rPr sz="1600" b="1" spc="-5" dirty="0">
                <a:latin typeface="Calibri"/>
                <a:cs typeface="Calibri"/>
              </a:rPr>
              <a:t>solidaires.</a:t>
            </a:r>
            <a:endParaRPr sz="1600">
              <a:latin typeface="Calibri"/>
              <a:cs typeface="Calibri"/>
            </a:endParaRPr>
          </a:p>
          <a:p>
            <a:pPr marL="12700" algn="just">
              <a:lnSpc>
                <a:spcPct val="100000"/>
              </a:lnSpc>
            </a:pPr>
            <a:r>
              <a:rPr sz="1600" b="1" u="heavy" spc="-5" dirty="0">
                <a:uFill>
                  <a:solidFill>
                    <a:srgbClr val="000000"/>
                  </a:solidFill>
                </a:uFill>
                <a:latin typeface="Calibri"/>
                <a:cs typeface="Calibri"/>
              </a:rPr>
              <a:t>Description de la mission : </a:t>
            </a:r>
            <a:r>
              <a:rPr sz="1600" b="1" spc="-5" dirty="0">
                <a:latin typeface="Calibri"/>
                <a:cs typeface="Calibri"/>
              </a:rPr>
              <a:t>Le </a:t>
            </a:r>
            <a:r>
              <a:rPr sz="1600" b="1" spc="-10" dirty="0">
                <a:latin typeface="Calibri"/>
                <a:cs typeface="Calibri"/>
              </a:rPr>
              <a:t>volontaire </a:t>
            </a:r>
            <a:r>
              <a:rPr sz="1600" b="1" spc="-15" dirty="0">
                <a:latin typeface="Calibri"/>
                <a:cs typeface="Calibri"/>
              </a:rPr>
              <a:t>apportera </a:t>
            </a:r>
            <a:r>
              <a:rPr sz="1600" b="1" spc="-5" dirty="0">
                <a:latin typeface="Calibri"/>
                <a:cs typeface="Calibri"/>
              </a:rPr>
              <a:t>soutien </a:t>
            </a:r>
            <a:r>
              <a:rPr sz="1600" b="1" spc="-10" dirty="0">
                <a:latin typeface="Calibri"/>
                <a:cs typeface="Calibri"/>
              </a:rPr>
              <a:t>et </a:t>
            </a:r>
            <a:r>
              <a:rPr sz="1600" b="1" spc="-5" dirty="0">
                <a:latin typeface="Calibri"/>
                <a:cs typeface="Calibri"/>
              </a:rPr>
              <a:t>initiative aux </a:t>
            </a:r>
            <a:r>
              <a:rPr sz="1600" b="1" spc="-10" dirty="0">
                <a:latin typeface="Calibri"/>
                <a:cs typeface="Calibri"/>
              </a:rPr>
              <a:t>élèves </a:t>
            </a:r>
            <a:r>
              <a:rPr sz="1600" b="1" spc="-5" dirty="0">
                <a:latin typeface="Calibri"/>
                <a:cs typeface="Calibri"/>
              </a:rPr>
              <a:t>dans</a:t>
            </a:r>
            <a:r>
              <a:rPr sz="1600" b="1" spc="100" dirty="0">
                <a:latin typeface="Calibri"/>
                <a:cs typeface="Calibri"/>
              </a:rPr>
              <a:t> </a:t>
            </a:r>
            <a:r>
              <a:rPr sz="1600" b="1" spc="-5" dirty="0">
                <a:latin typeface="Calibri"/>
                <a:cs typeface="Calibri"/>
              </a:rPr>
              <a:t>la</a:t>
            </a:r>
            <a:endParaRPr sz="1600">
              <a:latin typeface="Calibri"/>
              <a:cs typeface="Calibri"/>
            </a:endParaRPr>
          </a:p>
          <a:p>
            <a:pPr marL="12700" algn="just">
              <a:lnSpc>
                <a:spcPct val="100000"/>
              </a:lnSpc>
            </a:pPr>
            <a:r>
              <a:rPr sz="1600" b="1" spc="-5" dirty="0">
                <a:latin typeface="Calibri"/>
                <a:cs typeface="Calibri"/>
              </a:rPr>
              <a:t>réalisation </a:t>
            </a:r>
            <a:r>
              <a:rPr sz="1600" b="1" spc="-15" dirty="0">
                <a:latin typeface="Calibri"/>
                <a:cs typeface="Calibri"/>
              </a:rPr>
              <a:t>d’actions </a:t>
            </a:r>
            <a:r>
              <a:rPr sz="1600" b="1" spc="-5" dirty="0">
                <a:latin typeface="Calibri"/>
                <a:cs typeface="Calibri"/>
              </a:rPr>
              <a:t>solidaires</a:t>
            </a:r>
            <a:r>
              <a:rPr sz="1600" b="1" spc="-30" dirty="0">
                <a:latin typeface="Calibri"/>
                <a:cs typeface="Calibri"/>
              </a:rPr>
              <a:t> </a:t>
            </a:r>
            <a:r>
              <a:rPr sz="1600" b="1" spc="-5" dirty="0">
                <a:latin typeface="Calibri"/>
                <a:cs typeface="Calibri"/>
              </a:rPr>
              <a:t>.</a:t>
            </a:r>
            <a:endParaRPr sz="1600">
              <a:latin typeface="Calibri"/>
              <a:cs typeface="Calibri"/>
            </a:endParaRPr>
          </a:p>
          <a:p>
            <a:pPr>
              <a:lnSpc>
                <a:spcPct val="100000"/>
              </a:lnSpc>
              <a:spcBef>
                <a:spcPts val="25"/>
              </a:spcBef>
            </a:pPr>
            <a:endParaRPr sz="1650">
              <a:latin typeface="Times New Roman"/>
              <a:cs typeface="Times New Roman"/>
            </a:endParaRPr>
          </a:p>
          <a:p>
            <a:pPr marL="12700" algn="just">
              <a:lnSpc>
                <a:spcPct val="100000"/>
              </a:lnSpc>
            </a:pPr>
            <a:r>
              <a:rPr sz="1600" b="1" u="heavy" spc="-25" dirty="0">
                <a:uFill>
                  <a:solidFill>
                    <a:srgbClr val="000000"/>
                  </a:solidFill>
                </a:uFill>
                <a:latin typeface="Calibri"/>
                <a:cs typeface="Calibri"/>
              </a:rPr>
              <a:t>Taches </a:t>
            </a:r>
            <a:r>
              <a:rPr sz="1600" b="1" u="heavy" spc="-5" dirty="0">
                <a:uFill>
                  <a:solidFill>
                    <a:srgbClr val="000000"/>
                  </a:solidFill>
                </a:uFill>
                <a:latin typeface="Calibri"/>
                <a:cs typeface="Calibri"/>
              </a:rPr>
              <a:t>Précises</a:t>
            </a:r>
            <a:r>
              <a:rPr sz="1600" b="1" u="heavy" spc="10" dirty="0">
                <a:uFill>
                  <a:solidFill>
                    <a:srgbClr val="000000"/>
                  </a:solidFill>
                </a:uFill>
                <a:latin typeface="Calibri"/>
                <a:cs typeface="Calibri"/>
              </a:rPr>
              <a:t> </a:t>
            </a:r>
            <a:r>
              <a:rPr sz="1600" b="1" spc="-5" dirty="0">
                <a:latin typeface="Calibri"/>
                <a:cs typeface="Calibri"/>
              </a:rPr>
              <a:t>:</a:t>
            </a:r>
            <a:endParaRPr sz="1600">
              <a:latin typeface="Calibri"/>
              <a:cs typeface="Calibri"/>
            </a:endParaRPr>
          </a:p>
          <a:p>
            <a:pPr marL="12700" algn="just">
              <a:lnSpc>
                <a:spcPct val="100000"/>
              </a:lnSpc>
            </a:pPr>
            <a:r>
              <a:rPr sz="1600" b="1" spc="-10" dirty="0">
                <a:latin typeface="Calibri"/>
                <a:cs typeface="Calibri"/>
              </a:rPr>
              <a:t>-Organisation </a:t>
            </a:r>
            <a:r>
              <a:rPr sz="1600" b="1" spc="-15" dirty="0">
                <a:latin typeface="Calibri"/>
                <a:cs typeface="Calibri"/>
              </a:rPr>
              <a:t>d’actions </a:t>
            </a:r>
            <a:r>
              <a:rPr sz="1600" b="1" spc="-10" dirty="0">
                <a:latin typeface="Calibri"/>
                <a:cs typeface="Calibri"/>
              </a:rPr>
              <a:t>consacrées </a:t>
            </a:r>
            <a:r>
              <a:rPr sz="1600" b="1" spc="-5" dirty="0">
                <a:latin typeface="Calibri"/>
                <a:cs typeface="Calibri"/>
              </a:rPr>
              <a:t>au handicap en lien </a:t>
            </a:r>
            <a:r>
              <a:rPr sz="1600" b="1" spc="-15" dirty="0">
                <a:latin typeface="Calibri"/>
                <a:cs typeface="Calibri"/>
              </a:rPr>
              <a:t>avec </a:t>
            </a:r>
            <a:r>
              <a:rPr sz="1600" b="1" spc="-10" dirty="0">
                <a:latin typeface="Calibri"/>
                <a:cs typeface="Calibri"/>
              </a:rPr>
              <a:t>des </a:t>
            </a:r>
            <a:r>
              <a:rPr sz="1600" b="1" spc="-5" dirty="0">
                <a:latin typeface="Calibri"/>
                <a:cs typeface="Calibri"/>
              </a:rPr>
              <a:t>associations </a:t>
            </a:r>
            <a:r>
              <a:rPr sz="1600" b="1" spc="-10" dirty="0">
                <a:latin typeface="Calibri"/>
                <a:cs typeface="Calibri"/>
              </a:rPr>
              <a:t>et </a:t>
            </a:r>
            <a:r>
              <a:rPr sz="1600" b="1" spc="-5" dirty="0">
                <a:latin typeface="Calibri"/>
                <a:cs typeface="Calibri"/>
              </a:rPr>
              <a:t>la</a:t>
            </a:r>
            <a:r>
              <a:rPr sz="1600" b="1" spc="140" dirty="0">
                <a:latin typeface="Calibri"/>
                <a:cs typeface="Calibri"/>
              </a:rPr>
              <a:t> </a:t>
            </a:r>
            <a:r>
              <a:rPr sz="1600" b="1" spc="-5" dirty="0">
                <a:latin typeface="Calibri"/>
                <a:cs typeface="Calibri"/>
              </a:rPr>
              <a:t>ville</a:t>
            </a:r>
            <a:endParaRPr sz="1600">
              <a:latin typeface="Calibri"/>
              <a:cs typeface="Calibri"/>
            </a:endParaRPr>
          </a:p>
          <a:p>
            <a:pPr marL="12700" marR="5080">
              <a:lnSpc>
                <a:spcPct val="100000"/>
              </a:lnSpc>
            </a:pPr>
            <a:r>
              <a:rPr sz="1600" b="1" spc="-5" dirty="0">
                <a:latin typeface="Calibri"/>
                <a:cs typeface="Calibri"/>
              </a:rPr>
              <a:t>-Des </a:t>
            </a:r>
            <a:r>
              <a:rPr sz="1600" b="1" spc="-15" dirty="0">
                <a:latin typeface="Calibri"/>
                <a:cs typeface="Calibri"/>
              </a:rPr>
              <a:t>ateliers </a:t>
            </a:r>
            <a:r>
              <a:rPr sz="1600" b="1" spc="-10" dirty="0">
                <a:latin typeface="Calibri"/>
                <a:cs typeface="Calibri"/>
              </a:rPr>
              <a:t>sur </a:t>
            </a:r>
            <a:r>
              <a:rPr sz="1600" b="1" spc="-5" dirty="0">
                <a:latin typeface="Calibri"/>
                <a:cs typeface="Calibri"/>
              </a:rPr>
              <a:t>la </a:t>
            </a:r>
            <a:r>
              <a:rPr sz="1600" b="1" spc="-10" dirty="0">
                <a:latin typeface="Calibri"/>
                <a:cs typeface="Calibri"/>
              </a:rPr>
              <a:t>mémoire et </a:t>
            </a:r>
            <a:r>
              <a:rPr sz="1600" b="1" spc="-5" dirty="0">
                <a:latin typeface="Calibri"/>
                <a:cs typeface="Calibri"/>
              </a:rPr>
              <a:t>le lien </a:t>
            </a:r>
            <a:r>
              <a:rPr sz="1600" b="1" spc="-15" dirty="0">
                <a:latin typeface="Calibri"/>
                <a:cs typeface="Calibri"/>
              </a:rPr>
              <a:t>intergénérationnel devront être </a:t>
            </a:r>
            <a:r>
              <a:rPr sz="1600" b="1" spc="-5" dirty="0">
                <a:latin typeface="Calibri"/>
                <a:cs typeface="Calibri"/>
              </a:rPr>
              <a:t>réalisés en se </a:t>
            </a:r>
            <a:r>
              <a:rPr sz="1600" b="1" spc="-15" dirty="0">
                <a:latin typeface="Calibri"/>
                <a:cs typeface="Calibri"/>
              </a:rPr>
              <a:t>rendant </a:t>
            </a:r>
            <a:r>
              <a:rPr sz="1600" b="1" spc="-5" dirty="0">
                <a:latin typeface="Calibri"/>
                <a:cs typeface="Calibri"/>
              </a:rPr>
              <a:t>dans  </a:t>
            </a:r>
            <a:r>
              <a:rPr sz="1600" b="1" spc="-15" dirty="0">
                <a:latin typeface="Calibri"/>
                <a:cs typeface="Calibri"/>
              </a:rPr>
              <a:t>différentes </a:t>
            </a:r>
            <a:r>
              <a:rPr sz="1600" b="1" spc="-5" dirty="0">
                <a:latin typeface="Calibri"/>
                <a:cs typeface="Calibri"/>
              </a:rPr>
              <a:t>maisons </a:t>
            </a:r>
            <a:r>
              <a:rPr sz="1600" b="1" spc="-10" dirty="0">
                <a:latin typeface="Calibri"/>
                <a:cs typeface="Calibri"/>
              </a:rPr>
              <a:t>de </a:t>
            </a:r>
            <a:r>
              <a:rPr sz="1600" b="1" spc="-15" dirty="0">
                <a:latin typeface="Calibri"/>
                <a:cs typeface="Calibri"/>
              </a:rPr>
              <a:t>retraite présentes </a:t>
            </a:r>
            <a:r>
              <a:rPr sz="1600" b="1" spc="-10" dirty="0">
                <a:latin typeface="Calibri"/>
                <a:cs typeface="Calibri"/>
              </a:rPr>
              <a:t>sur </a:t>
            </a:r>
            <a:r>
              <a:rPr sz="1600" b="1" spc="-5" dirty="0">
                <a:latin typeface="Calibri"/>
                <a:cs typeface="Calibri"/>
              </a:rPr>
              <a:t>la</a:t>
            </a:r>
            <a:r>
              <a:rPr sz="1600" b="1" spc="110" dirty="0">
                <a:latin typeface="Calibri"/>
                <a:cs typeface="Calibri"/>
              </a:rPr>
              <a:t> </a:t>
            </a:r>
            <a:r>
              <a:rPr sz="1600" b="1" spc="-10" dirty="0">
                <a:latin typeface="Calibri"/>
                <a:cs typeface="Calibri"/>
              </a:rPr>
              <a:t>commune</a:t>
            </a:r>
            <a:endParaRPr sz="1600">
              <a:latin typeface="Calibri"/>
              <a:cs typeface="Calibri"/>
            </a:endParaRPr>
          </a:p>
          <a:p>
            <a:pPr marL="120650" indent="-107950" algn="just">
              <a:lnSpc>
                <a:spcPct val="100000"/>
              </a:lnSpc>
              <a:buChar char="-"/>
              <a:tabLst>
                <a:tab pos="121285" algn="l"/>
              </a:tabLst>
            </a:pPr>
            <a:r>
              <a:rPr sz="1600" b="1" spc="-10" dirty="0">
                <a:latin typeface="Calibri"/>
                <a:cs typeface="Calibri"/>
              </a:rPr>
              <a:t>Mise </a:t>
            </a:r>
            <a:r>
              <a:rPr sz="1600" b="1" spc="-5" dirty="0">
                <a:latin typeface="Calibri"/>
                <a:cs typeface="Calibri"/>
              </a:rPr>
              <a:t>en place d’ animations </a:t>
            </a:r>
            <a:r>
              <a:rPr sz="1600" b="1" spc="-10" dirty="0">
                <a:latin typeface="Calibri"/>
                <a:cs typeface="Calibri"/>
              </a:rPr>
              <a:t>pour </a:t>
            </a:r>
            <a:r>
              <a:rPr sz="1600" b="1" spc="-5" dirty="0">
                <a:latin typeface="Calibri"/>
                <a:cs typeface="Calibri"/>
              </a:rPr>
              <a:t>les maisons </a:t>
            </a:r>
            <a:r>
              <a:rPr sz="1600" b="1" spc="-10" dirty="0">
                <a:latin typeface="Calibri"/>
                <a:cs typeface="Calibri"/>
              </a:rPr>
              <a:t>de</a:t>
            </a:r>
            <a:r>
              <a:rPr sz="1600" b="1" spc="55" dirty="0">
                <a:latin typeface="Calibri"/>
                <a:cs typeface="Calibri"/>
              </a:rPr>
              <a:t> </a:t>
            </a:r>
            <a:r>
              <a:rPr sz="1600" b="1" spc="-15" dirty="0">
                <a:latin typeface="Calibri"/>
                <a:cs typeface="Calibri"/>
              </a:rPr>
              <a:t>retraite</a:t>
            </a:r>
            <a:endParaRPr sz="1600">
              <a:latin typeface="Calibri"/>
              <a:cs typeface="Calibri"/>
            </a:endParaRPr>
          </a:p>
          <a:p>
            <a:pPr marL="120650" indent="-107950" algn="just">
              <a:lnSpc>
                <a:spcPct val="100000"/>
              </a:lnSpc>
              <a:buChar char="-"/>
              <a:tabLst>
                <a:tab pos="121285" algn="l"/>
              </a:tabLst>
            </a:pPr>
            <a:r>
              <a:rPr sz="1600" b="1" spc="-5" dirty="0">
                <a:latin typeface="Calibri"/>
                <a:cs typeface="Calibri"/>
              </a:rPr>
              <a:t>La mission </a:t>
            </a:r>
            <a:r>
              <a:rPr sz="1600" b="1" spc="-15" dirty="0">
                <a:latin typeface="Calibri"/>
                <a:cs typeface="Calibri"/>
              </a:rPr>
              <a:t>consistera </a:t>
            </a:r>
            <a:r>
              <a:rPr sz="1600" b="1" spc="-5" dirty="0">
                <a:latin typeface="Calibri"/>
                <a:cs typeface="Calibri"/>
              </a:rPr>
              <a:t>aussi à </a:t>
            </a:r>
            <a:r>
              <a:rPr sz="1600" b="1" spc="-10" dirty="0">
                <a:latin typeface="Calibri"/>
                <a:cs typeface="Calibri"/>
              </a:rPr>
              <a:t>être un </a:t>
            </a:r>
            <a:r>
              <a:rPr sz="1600" b="1" spc="-5" dirty="0">
                <a:latin typeface="Calibri"/>
                <a:cs typeface="Calibri"/>
              </a:rPr>
              <a:t>lien </a:t>
            </a:r>
            <a:r>
              <a:rPr sz="1600" b="1" spc="-15" dirty="0">
                <a:latin typeface="Calibri"/>
                <a:cs typeface="Calibri"/>
              </a:rPr>
              <a:t>avec </a:t>
            </a:r>
            <a:r>
              <a:rPr sz="1600" b="1" spc="-35" dirty="0">
                <a:latin typeface="Calibri"/>
                <a:cs typeface="Calibri"/>
              </a:rPr>
              <a:t>l’APEL </a:t>
            </a:r>
            <a:r>
              <a:rPr sz="1600" b="1" spc="-5" dirty="0">
                <a:latin typeface="Calibri"/>
                <a:cs typeface="Calibri"/>
              </a:rPr>
              <a:t>pour </a:t>
            </a:r>
            <a:r>
              <a:rPr sz="1600" b="1" spc="-15" dirty="0">
                <a:latin typeface="Calibri"/>
                <a:cs typeface="Calibri"/>
              </a:rPr>
              <a:t>l’organisation d’actions</a:t>
            </a:r>
            <a:r>
              <a:rPr sz="1600" b="1" spc="200" dirty="0">
                <a:latin typeface="Calibri"/>
                <a:cs typeface="Calibri"/>
              </a:rPr>
              <a:t> </a:t>
            </a:r>
            <a:r>
              <a:rPr sz="1600" b="1" spc="-5" dirty="0">
                <a:latin typeface="Calibri"/>
                <a:cs typeface="Calibri"/>
              </a:rPr>
              <a:t>solidaires</a:t>
            </a:r>
            <a:endParaRPr sz="1600">
              <a:latin typeface="Calibri"/>
              <a:cs typeface="Calibri"/>
            </a:endParaRPr>
          </a:p>
          <a:p>
            <a:pPr marL="12700" algn="just">
              <a:lnSpc>
                <a:spcPct val="100000"/>
              </a:lnSpc>
              <a:spcBef>
                <a:spcPts val="5"/>
              </a:spcBef>
            </a:pPr>
            <a:r>
              <a:rPr sz="1600" b="1" spc="-15" dirty="0">
                <a:latin typeface="Calibri"/>
                <a:cs typeface="Calibri"/>
              </a:rPr>
              <a:t>(conférences, </a:t>
            </a:r>
            <a:r>
              <a:rPr sz="1600" b="1" spc="-5" dirty="0">
                <a:latin typeface="Calibri"/>
                <a:cs typeface="Calibri"/>
              </a:rPr>
              <a:t>expositions, </a:t>
            </a:r>
            <a:r>
              <a:rPr sz="1600" b="1" spc="-15" dirty="0">
                <a:latin typeface="Calibri"/>
                <a:cs typeface="Calibri"/>
              </a:rPr>
              <a:t>ateliers </a:t>
            </a:r>
            <a:r>
              <a:rPr sz="1600" b="1" spc="-5" dirty="0">
                <a:latin typeface="Calibri"/>
                <a:cs typeface="Calibri"/>
              </a:rPr>
              <a:t>…</a:t>
            </a:r>
            <a:r>
              <a:rPr sz="1600" b="1" spc="60" dirty="0">
                <a:latin typeface="Calibri"/>
                <a:cs typeface="Calibri"/>
              </a:rPr>
              <a:t> </a:t>
            </a:r>
            <a:r>
              <a:rPr sz="1600" b="1" spc="-5" dirty="0">
                <a:latin typeface="Calibri"/>
                <a:cs typeface="Calibri"/>
              </a:rPr>
              <a:t>)</a:t>
            </a:r>
            <a:endParaRPr sz="1600">
              <a:latin typeface="Calibri"/>
              <a:cs typeface="Calibri"/>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181100" y="158495"/>
            <a:ext cx="6518275" cy="462280"/>
          </a:xfrm>
          <a:prstGeom prst="rect">
            <a:avLst/>
          </a:prstGeom>
          <a:solidFill>
            <a:srgbClr val="00A9C2"/>
          </a:solidFill>
          <a:ln w="9144">
            <a:solidFill>
              <a:srgbClr val="92D050"/>
            </a:solidFill>
          </a:ln>
        </p:spPr>
        <p:txBody>
          <a:bodyPr vert="horz" wrap="square" lIns="0" tIns="26669" rIns="0" bIns="0" rtlCol="0">
            <a:spAutoFit/>
          </a:bodyPr>
          <a:lstStyle/>
          <a:p>
            <a:pPr algn="ctr">
              <a:lnSpc>
                <a:spcPct val="100000"/>
              </a:lnSpc>
              <a:spcBef>
                <a:spcPts val="209"/>
              </a:spcBef>
            </a:pPr>
            <a:r>
              <a:rPr sz="2400" b="1" dirty="0">
                <a:solidFill>
                  <a:srgbClr val="FFFFFF"/>
                </a:solidFill>
                <a:latin typeface="Calibri"/>
                <a:cs typeface="Calibri"/>
              </a:rPr>
              <a:t>AXE </a:t>
            </a:r>
            <a:r>
              <a:rPr sz="2400" b="1" spc="-5" dirty="0">
                <a:solidFill>
                  <a:srgbClr val="FFFFFF"/>
                </a:solidFill>
                <a:latin typeface="Calibri"/>
                <a:cs typeface="Calibri"/>
              </a:rPr>
              <a:t>6-</a:t>
            </a:r>
            <a:r>
              <a:rPr sz="2400" b="1" spc="-20" dirty="0">
                <a:solidFill>
                  <a:srgbClr val="FFFFFF"/>
                </a:solidFill>
                <a:latin typeface="Calibri"/>
                <a:cs typeface="Calibri"/>
              </a:rPr>
              <a:t> </a:t>
            </a:r>
            <a:r>
              <a:rPr sz="2400" b="1" spc="-5" dirty="0">
                <a:solidFill>
                  <a:srgbClr val="FFFFFF"/>
                </a:solidFill>
                <a:latin typeface="Calibri"/>
                <a:cs typeface="Calibri"/>
              </a:rPr>
              <a:t>SPORT</a:t>
            </a:r>
            <a:endParaRPr sz="2400">
              <a:latin typeface="Calibri"/>
              <a:cs typeface="Calibri"/>
            </a:endParaRPr>
          </a:p>
        </p:txBody>
      </p:sp>
      <p:sp>
        <p:nvSpPr>
          <p:cNvPr id="3" name="object 3"/>
          <p:cNvSpPr/>
          <p:nvPr/>
        </p:nvSpPr>
        <p:spPr>
          <a:xfrm>
            <a:off x="323532" y="1133094"/>
            <a:ext cx="8630348" cy="2964179"/>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2410967" y="1126744"/>
            <a:ext cx="0" cy="2989580"/>
          </a:xfrm>
          <a:custGeom>
            <a:avLst/>
            <a:gdLst/>
            <a:ahLst/>
            <a:cxnLst/>
            <a:rect l="l" t="t" r="r" b="b"/>
            <a:pathLst>
              <a:path h="2989579">
                <a:moveTo>
                  <a:pt x="0" y="0"/>
                </a:moveTo>
                <a:lnTo>
                  <a:pt x="0" y="2989072"/>
                </a:lnTo>
              </a:path>
            </a:pathLst>
          </a:custGeom>
          <a:ln w="12700">
            <a:solidFill>
              <a:srgbClr val="FFFFFF"/>
            </a:solidFill>
          </a:ln>
        </p:spPr>
        <p:txBody>
          <a:bodyPr wrap="square" lIns="0" tIns="0" rIns="0" bIns="0" rtlCol="0"/>
          <a:lstStyle/>
          <a:p>
            <a:endParaRPr/>
          </a:p>
        </p:txBody>
      </p:sp>
      <p:sp>
        <p:nvSpPr>
          <p:cNvPr id="5" name="object 5"/>
          <p:cNvSpPr/>
          <p:nvPr/>
        </p:nvSpPr>
        <p:spPr>
          <a:xfrm>
            <a:off x="323532" y="1126744"/>
            <a:ext cx="0" cy="2989580"/>
          </a:xfrm>
          <a:custGeom>
            <a:avLst/>
            <a:gdLst/>
            <a:ahLst/>
            <a:cxnLst/>
            <a:rect l="l" t="t" r="r" b="b"/>
            <a:pathLst>
              <a:path h="2989579">
                <a:moveTo>
                  <a:pt x="0" y="0"/>
                </a:moveTo>
                <a:lnTo>
                  <a:pt x="0" y="2989072"/>
                </a:lnTo>
              </a:path>
            </a:pathLst>
          </a:custGeom>
          <a:ln w="12700">
            <a:solidFill>
              <a:srgbClr val="FFFFFF"/>
            </a:solidFill>
          </a:ln>
        </p:spPr>
        <p:txBody>
          <a:bodyPr wrap="square" lIns="0" tIns="0" rIns="0" bIns="0" rtlCol="0"/>
          <a:lstStyle/>
          <a:p>
            <a:endParaRPr/>
          </a:p>
        </p:txBody>
      </p:sp>
      <p:sp>
        <p:nvSpPr>
          <p:cNvPr id="6" name="object 6"/>
          <p:cNvSpPr/>
          <p:nvPr/>
        </p:nvSpPr>
        <p:spPr>
          <a:xfrm>
            <a:off x="8953881" y="1126744"/>
            <a:ext cx="0" cy="2989580"/>
          </a:xfrm>
          <a:custGeom>
            <a:avLst/>
            <a:gdLst/>
            <a:ahLst/>
            <a:cxnLst/>
            <a:rect l="l" t="t" r="r" b="b"/>
            <a:pathLst>
              <a:path h="2989579">
                <a:moveTo>
                  <a:pt x="0" y="0"/>
                </a:moveTo>
                <a:lnTo>
                  <a:pt x="0" y="2989072"/>
                </a:lnTo>
              </a:path>
            </a:pathLst>
          </a:custGeom>
          <a:ln w="12700">
            <a:solidFill>
              <a:srgbClr val="FFFFFF"/>
            </a:solidFill>
          </a:ln>
        </p:spPr>
        <p:txBody>
          <a:bodyPr wrap="square" lIns="0" tIns="0" rIns="0" bIns="0" rtlCol="0"/>
          <a:lstStyle/>
          <a:p>
            <a:endParaRPr/>
          </a:p>
        </p:txBody>
      </p:sp>
      <p:sp>
        <p:nvSpPr>
          <p:cNvPr id="7" name="object 7"/>
          <p:cNvSpPr/>
          <p:nvPr/>
        </p:nvSpPr>
        <p:spPr>
          <a:xfrm>
            <a:off x="317182" y="1133094"/>
            <a:ext cx="8643620" cy="0"/>
          </a:xfrm>
          <a:custGeom>
            <a:avLst/>
            <a:gdLst/>
            <a:ahLst/>
            <a:cxnLst/>
            <a:rect l="l" t="t" r="r" b="b"/>
            <a:pathLst>
              <a:path w="8643620">
                <a:moveTo>
                  <a:pt x="0" y="0"/>
                </a:moveTo>
                <a:lnTo>
                  <a:pt x="8643048" y="0"/>
                </a:lnTo>
              </a:path>
            </a:pathLst>
          </a:custGeom>
          <a:ln w="12700">
            <a:solidFill>
              <a:srgbClr val="FFFFFF"/>
            </a:solidFill>
          </a:ln>
        </p:spPr>
        <p:txBody>
          <a:bodyPr wrap="square" lIns="0" tIns="0" rIns="0" bIns="0" rtlCol="0"/>
          <a:lstStyle/>
          <a:p>
            <a:endParaRPr/>
          </a:p>
        </p:txBody>
      </p:sp>
      <p:sp>
        <p:nvSpPr>
          <p:cNvPr id="8" name="object 8"/>
          <p:cNvSpPr/>
          <p:nvPr/>
        </p:nvSpPr>
        <p:spPr>
          <a:xfrm>
            <a:off x="317182" y="4096765"/>
            <a:ext cx="8643620" cy="0"/>
          </a:xfrm>
          <a:custGeom>
            <a:avLst/>
            <a:gdLst/>
            <a:ahLst/>
            <a:cxnLst/>
            <a:rect l="l" t="t" r="r" b="b"/>
            <a:pathLst>
              <a:path w="8643620">
                <a:moveTo>
                  <a:pt x="0" y="0"/>
                </a:moveTo>
                <a:lnTo>
                  <a:pt x="8643048" y="0"/>
                </a:lnTo>
              </a:path>
            </a:pathLst>
          </a:custGeom>
          <a:ln w="38100">
            <a:solidFill>
              <a:srgbClr val="FFFFFF"/>
            </a:solidFill>
          </a:ln>
        </p:spPr>
        <p:txBody>
          <a:bodyPr wrap="square" lIns="0" tIns="0" rIns="0" bIns="0" rtlCol="0"/>
          <a:lstStyle/>
          <a:p>
            <a:endParaRPr/>
          </a:p>
        </p:txBody>
      </p:sp>
      <p:sp>
        <p:nvSpPr>
          <p:cNvPr id="9" name="object 9"/>
          <p:cNvSpPr txBox="1"/>
          <p:nvPr/>
        </p:nvSpPr>
        <p:spPr>
          <a:xfrm>
            <a:off x="551180" y="1605936"/>
            <a:ext cx="1717039" cy="1230630"/>
          </a:xfrm>
          <a:prstGeom prst="rect">
            <a:avLst/>
          </a:prstGeom>
        </p:spPr>
        <p:txBody>
          <a:bodyPr vert="horz" wrap="square" lIns="0" tIns="13335" rIns="0" bIns="0" rtlCol="0">
            <a:spAutoFit/>
          </a:bodyPr>
          <a:lstStyle/>
          <a:p>
            <a:pPr marL="12700" marR="5080" indent="97155">
              <a:lnSpc>
                <a:spcPct val="131700"/>
              </a:lnSpc>
              <a:spcBef>
                <a:spcPts val="105"/>
              </a:spcBef>
            </a:pPr>
            <a:r>
              <a:rPr sz="3000" b="1" spc="-15" dirty="0">
                <a:latin typeface="Calibri"/>
                <a:cs typeface="Calibri"/>
              </a:rPr>
              <a:t>Exemples  </a:t>
            </a:r>
            <a:r>
              <a:rPr sz="3000" b="1" dirty="0">
                <a:latin typeface="Calibri"/>
                <a:cs typeface="Calibri"/>
              </a:rPr>
              <a:t>de</a:t>
            </a:r>
            <a:r>
              <a:rPr sz="3000" b="1" spc="-70" dirty="0">
                <a:latin typeface="Calibri"/>
                <a:cs typeface="Calibri"/>
              </a:rPr>
              <a:t> </a:t>
            </a:r>
            <a:r>
              <a:rPr sz="3000" b="1" spc="-10" dirty="0">
                <a:latin typeface="Calibri"/>
                <a:cs typeface="Calibri"/>
              </a:rPr>
              <a:t>mission</a:t>
            </a:r>
            <a:endParaRPr sz="3000">
              <a:latin typeface="Calibri"/>
              <a:cs typeface="Calibri"/>
            </a:endParaRPr>
          </a:p>
        </p:txBody>
      </p:sp>
      <p:sp>
        <p:nvSpPr>
          <p:cNvPr id="10" name="object 10"/>
          <p:cNvSpPr txBox="1"/>
          <p:nvPr/>
        </p:nvSpPr>
        <p:spPr>
          <a:xfrm>
            <a:off x="2443352" y="1140663"/>
            <a:ext cx="5704840" cy="391795"/>
          </a:xfrm>
          <a:prstGeom prst="rect">
            <a:avLst/>
          </a:prstGeom>
        </p:spPr>
        <p:txBody>
          <a:bodyPr vert="horz" wrap="square" lIns="0" tIns="12700" rIns="0" bIns="0" rtlCol="0">
            <a:spAutoFit/>
          </a:bodyPr>
          <a:lstStyle/>
          <a:p>
            <a:pPr marL="12700">
              <a:lnSpc>
                <a:spcPct val="100000"/>
              </a:lnSpc>
              <a:spcBef>
                <a:spcPts val="100"/>
              </a:spcBef>
            </a:pPr>
            <a:r>
              <a:rPr sz="2400" dirty="0">
                <a:solidFill>
                  <a:srgbClr val="FF3399"/>
                </a:solidFill>
                <a:latin typeface="Courier New"/>
                <a:cs typeface="Courier New"/>
              </a:rPr>
              <a:t>o </a:t>
            </a:r>
            <a:r>
              <a:rPr sz="2400" b="1" spc="-10" dirty="0">
                <a:latin typeface="Calibri"/>
                <a:cs typeface="Calibri"/>
              </a:rPr>
              <a:t>Participer </a:t>
            </a:r>
            <a:r>
              <a:rPr sz="2400" b="1" dirty="0">
                <a:latin typeface="Calibri"/>
                <a:cs typeface="Calibri"/>
              </a:rPr>
              <a:t>au </a:t>
            </a:r>
            <a:r>
              <a:rPr sz="2400" b="1" spc="-10" dirty="0">
                <a:latin typeface="Calibri"/>
                <a:cs typeface="Calibri"/>
              </a:rPr>
              <a:t>développement </a:t>
            </a:r>
            <a:r>
              <a:rPr sz="2400" b="1" dirty="0">
                <a:latin typeface="Calibri"/>
                <a:cs typeface="Calibri"/>
              </a:rPr>
              <a:t>de</a:t>
            </a:r>
            <a:r>
              <a:rPr sz="2400" b="1" spc="-175" dirty="0">
                <a:latin typeface="Calibri"/>
                <a:cs typeface="Calibri"/>
              </a:rPr>
              <a:t> </a:t>
            </a:r>
            <a:r>
              <a:rPr sz="2400" b="1" spc="-10" dirty="0">
                <a:latin typeface="Calibri"/>
                <a:cs typeface="Calibri"/>
              </a:rPr>
              <a:t>nouvelles</a:t>
            </a:r>
            <a:endParaRPr sz="2400" dirty="0">
              <a:latin typeface="Calibri"/>
              <a:cs typeface="Calibri"/>
            </a:endParaRPr>
          </a:p>
        </p:txBody>
      </p:sp>
      <p:sp>
        <p:nvSpPr>
          <p:cNvPr id="11" name="object 11"/>
          <p:cNvSpPr txBox="1"/>
          <p:nvPr/>
        </p:nvSpPr>
        <p:spPr>
          <a:xfrm>
            <a:off x="2443352" y="1506982"/>
            <a:ext cx="5527040" cy="2550160"/>
          </a:xfrm>
          <a:prstGeom prst="rect">
            <a:avLst/>
          </a:prstGeom>
        </p:spPr>
        <p:txBody>
          <a:bodyPr vert="horz" wrap="square" lIns="0" tIns="67310" rIns="0" bIns="0" rtlCol="0">
            <a:spAutoFit/>
          </a:bodyPr>
          <a:lstStyle/>
          <a:p>
            <a:pPr marL="355600">
              <a:lnSpc>
                <a:spcPct val="100000"/>
              </a:lnSpc>
              <a:spcBef>
                <a:spcPts val="530"/>
              </a:spcBef>
            </a:pPr>
            <a:r>
              <a:rPr sz="2400" b="1" spc="-5" dirty="0">
                <a:latin typeface="Calibri"/>
                <a:cs typeface="Calibri"/>
              </a:rPr>
              <a:t>activités</a:t>
            </a:r>
            <a:r>
              <a:rPr sz="2400" b="1" spc="-10" dirty="0">
                <a:latin typeface="Calibri"/>
                <a:cs typeface="Calibri"/>
              </a:rPr>
              <a:t> </a:t>
            </a:r>
            <a:r>
              <a:rPr sz="2400" b="1" spc="-5" dirty="0">
                <a:latin typeface="Calibri"/>
                <a:cs typeface="Calibri"/>
              </a:rPr>
              <a:t>sportives</a:t>
            </a:r>
            <a:endParaRPr sz="2400" dirty="0">
              <a:latin typeface="Calibri"/>
              <a:cs typeface="Calibri"/>
            </a:endParaRPr>
          </a:p>
          <a:p>
            <a:pPr marL="355600" indent="-342900">
              <a:lnSpc>
                <a:spcPct val="100000"/>
              </a:lnSpc>
              <a:spcBef>
                <a:spcPts val="430"/>
              </a:spcBef>
              <a:buFont typeface="Courier New"/>
              <a:buChar char="o"/>
              <a:tabLst>
                <a:tab pos="356235" algn="l"/>
              </a:tabLst>
            </a:pPr>
            <a:r>
              <a:rPr sz="2400" b="1" spc="-10" dirty="0">
                <a:latin typeface="Calibri"/>
                <a:cs typeface="Calibri"/>
              </a:rPr>
              <a:t>Participer </a:t>
            </a:r>
            <a:r>
              <a:rPr sz="2400" b="1" dirty="0">
                <a:latin typeface="Calibri"/>
                <a:cs typeface="Calibri"/>
              </a:rPr>
              <a:t>à </a:t>
            </a:r>
            <a:r>
              <a:rPr sz="2400" b="1" spc="-20" dirty="0">
                <a:latin typeface="Calibri"/>
                <a:cs typeface="Calibri"/>
              </a:rPr>
              <a:t>l’organisation </a:t>
            </a:r>
            <a:r>
              <a:rPr sz="2400" b="1" dirty="0">
                <a:latin typeface="Calibri"/>
                <a:cs typeface="Calibri"/>
              </a:rPr>
              <a:t>de </a:t>
            </a:r>
            <a:r>
              <a:rPr sz="2400" b="1" spc="-15" dirty="0">
                <a:latin typeface="Calibri"/>
                <a:cs typeface="Calibri"/>
              </a:rPr>
              <a:t>rencontres</a:t>
            </a:r>
            <a:endParaRPr sz="2400" dirty="0">
              <a:latin typeface="Calibri"/>
              <a:cs typeface="Calibri"/>
            </a:endParaRPr>
          </a:p>
          <a:p>
            <a:pPr marL="355600">
              <a:lnSpc>
                <a:spcPct val="100000"/>
              </a:lnSpc>
              <a:spcBef>
                <a:spcPts val="434"/>
              </a:spcBef>
            </a:pPr>
            <a:r>
              <a:rPr sz="2400" b="1" spc="-5" dirty="0">
                <a:latin typeface="Calibri"/>
                <a:cs typeface="Calibri"/>
              </a:rPr>
              <a:t>sportives</a:t>
            </a:r>
            <a:r>
              <a:rPr sz="2400" b="1" spc="-10" dirty="0">
                <a:latin typeface="Calibri"/>
                <a:cs typeface="Calibri"/>
              </a:rPr>
              <a:t> </a:t>
            </a:r>
            <a:r>
              <a:rPr sz="2400" b="1" spc="-5" dirty="0">
                <a:latin typeface="Calibri"/>
                <a:cs typeface="Calibri"/>
              </a:rPr>
              <a:t>(tournois)</a:t>
            </a:r>
            <a:endParaRPr sz="2400" dirty="0">
              <a:latin typeface="Calibri"/>
              <a:cs typeface="Calibri"/>
            </a:endParaRPr>
          </a:p>
          <a:p>
            <a:pPr marL="355600" indent="-342900">
              <a:lnSpc>
                <a:spcPct val="100000"/>
              </a:lnSpc>
              <a:spcBef>
                <a:spcPts val="434"/>
              </a:spcBef>
              <a:buFont typeface="Courier New"/>
              <a:buChar char="o"/>
              <a:tabLst>
                <a:tab pos="356235" algn="l"/>
              </a:tabLst>
            </a:pPr>
            <a:r>
              <a:rPr sz="2400" b="1" spc="-5" dirty="0">
                <a:latin typeface="Calibri"/>
                <a:cs typeface="Calibri"/>
              </a:rPr>
              <a:t>Sensibiliser </a:t>
            </a:r>
            <a:r>
              <a:rPr sz="2400" b="1" dirty="0">
                <a:latin typeface="Calibri"/>
                <a:cs typeface="Calibri"/>
              </a:rPr>
              <a:t>les </a:t>
            </a:r>
            <a:r>
              <a:rPr sz="2400" b="1" spc="-10" dirty="0">
                <a:latin typeface="Calibri"/>
                <a:cs typeface="Calibri"/>
              </a:rPr>
              <a:t>élèves </a:t>
            </a:r>
            <a:r>
              <a:rPr sz="2400" b="1" dirty="0">
                <a:latin typeface="Calibri"/>
                <a:cs typeface="Calibri"/>
              </a:rPr>
              <a:t>à la </a:t>
            </a:r>
            <a:r>
              <a:rPr sz="2400" b="1" spc="-15" dirty="0">
                <a:latin typeface="Calibri"/>
                <a:cs typeface="Calibri"/>
              </a:rPr>
              <a:t>pratique</a:t>
            </a:r>
            <a:r>
              <a:rPr sz="2400" b="1" spc="-5" dirty="0">
                <a:latin typeface="Calibri"/>
                <a:cs typeface="Calibri"/>
              </a:rPr>
              <a:t> </a:t>
            </a:r>
            <a:r>
              <a:rPr sz="2400" b="1" spc="-10" dirty="0">
                <a:latin typeface="Calibri"/>
                <a:cs typeface="Calibri"/>
              </a:rPr>
              <a:t>d’une</a:t>
            </a:r>
            <a:endParaRPr sz="2400" dirty="0">
              <a:latin typeface="Calibri"/>
              <a:cs typeface="Calibri"/>
            </a:endParaRPr>
          </a:p>
          <a:p>
            <a:pPr marL="355600">
              <a:lnSpc>
                <a:spcPct val="100000"/>
              </a:lnSpc>
              <a:spcBef>
                <a:spcPts val="430"/>
              </a:spcBef>
            </a:pPr>
            <a:r>
              <a:rPr sz="2400" b="1" spc="-5" dirty="0">
                <a:latin typeface="Calibri"/>
                <a:cs typeface="Calibri"/>
              </a:rPr>
              <a:t>activité</a:t>
            </a:r>
            <a:r>
              <a:rPr sz="2400" b="1" spc="-10" dirty="0">
                <a:latin typeface="Calibri"/>
                <a:cs typeface="Calibri"/>
              </a:rPr>
              <a:t> physique</a:t>
            </a:r>
            <a:endParaRPr sz="2400" dirty="0">
              <a:latin typeface="Calibri"/>
              <a:cs typeface="Calibri"/>
            </a:endParaRPr>
          </a:p>
          <a:p>
            <a:pPr marL="355600" indent="-342900">
              <a:lnSpc>
                <a:spcPct val="100000"/>
              </a:lnSpc>
              <a:spcBef>
                <a:spcPts val="434"/>
              </a:spcBef>
              <a:buFont typeface="Courier New"/>
              <a:buChar char="o"/>
              <a:tabLst>
                <a:tab pos="356235" algn="l"/>
              </a:tabLst>
            </a:pPr>
            <a:r>
              <a:rPr sz="2400" b="1" spc="-15" dirty="0">
                <a:latin typeface="Calibri"/>
                <a:cs typeface="Calibri"/>
              </a:rPr>
              <a:t>Favoriser </a:t>
            </a:r>
            <a:r>
              <a:rPr sz="2400" b="1" spc="-20" dirty="0">
                <a:latin typeface="Calibri"/>
                <a:cs typeface="Calibri"/>
              </a:rPr>
              <a:t>l’accès </a:t>
            </a:r>
            <a:r>
              <a:rPr sz="2400" b="1" dirty="0">
                <a:latin typeface="Calibri"/>
                <a:cs typeface="Calibri"/>
              </a:rPr>
              <a:t>au sport </a:t>
            </a:r>
            <a:r>
              <a:rPr sz="2400" b="1" spc="-5" dirty="0">
                <a:latin typeface="Calibri"/>
                <a:cs typeface="Calibri"/>
              </a:rPr>
              <a:t>pour</a:t>
            </a:r>
            <a:r>
              <a:rPr sz="2400" b="1" spc="-60" dirty="0">
                <a:latin typeface="Calibri"/>
                <a:cs typeface="Calibri"/>
              </a:rPr>
              <a:t> </a:t>
            </a:r>
            <a:r>
              <a:rPr sz="2400" b="1" spc="-10" dirty="0">
                <a:latin typeface="Calibri"/>
                <a:cs typeface="Calibri"/>
              </a:rPr>
              <a:t>tous</a:t>
            </a:r>
            <a:endParaRPr sz="2400" dirty="0">
              <a:latin typeface="Calibri"/>
              <a:cs typeface="Calibri"/>
            </a:endParaRPr>
          </a:p>
        </p:txBody>
      </p:sp>
      <p:sp>
        <p:nvSpPr>
          <p:cNvPr id="12" name="object 12"/>
          <p:cNvSpPr txBox="1"/>
          <p:nvPr/>
        </p:nvSpPr>
        <p:spPr>
          <a:xfrm>
            <a:off x="8506206" y="6380175"/>
            <a:ext cx="180975" cy="208279"/>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888888"/>
                </a:solidFill>
                <a:latin typeface="Calibri"/>
                <a:cs typeface="Calibri"/>
              </a:rPr>
              <a:t>36</a:t>
            </a:r>
            <a:endParaRPr sz="1200">
              <a:latin typeface="Calibri"/>
              <a:cs typeface="Calibri"/>
            </a:endParaRPr>
          </a:p>
        </p:txBody>
      </p:sp>
      <p:sp>
        <p:nvSpPr>
          <p:cNvPr id="13" name="object 13"/>
          <p:cNvSpPr/>
          <p:nvPr/>
        </p:nvSpPr>
        <p:spPr>
          <a:xfrm>
            <a:off x="4962905" y="4574794"/>
            <a:ext cx="0" cy="353060"/>
          </a:xfrm>
          <a:custGeom>
            <a:avLst/>
            <a:gdLst/>
            <a:ahLst/>
            <a:cxnLst/>
            <a:rect l="l" t="t" r="r" b="b"/>
            <a:pathLst>
              <a:path h="353060">
                <a:moveTo>
                  <a:pt x="0" y="0"/>
                </a:moveTo>
                <a:lnTo>
                  <a:pt x="0" y="353059"/>
                </a:lnTo>
              </a:path>
            </a:pathLst>
          </a:custGeom>
          <a:ln w="12700">
            <a:solidFill>
              <a:srgbClr val="FFFFFF"/>
            </a:solidFill>
          </a:ln>
        </p:spPr>
        <p:txBody>
          <a:bodyPr wrap="square" lIns="0" tIns="0" rIns="0" bIns="0" rtlCol="0"/>
          <a:lstStyle/>
          <a:p>
            <a:endParaRPr/>
          </a:p>
        </p:txBody>
      </p:sp>
      <p:sp>
        <p:nvSpPr>
          <p:cNvPr id="14" name="object 14"/>
          <p:cNvSpPr/>
          <p:nvPr/>
        </p:nvSpPr>
        <p:spPr>
          <a:xfrm>
            <a:off x="323532" y="4574794"/>
            <a:ext cx="0" cy="353060"/>
          </a:xfrm>
          <a:custGeom>
            <a:avLst/>
            <a:gdLst/>
            <a:ahLst/>
            <a:cxnLst/>
            <a:rect l="l" t="t" r="r" b="b"/>
            <a:pathLst>
              <a:path h="353060">
                <a:moveTo>
                  <a:pt x="0" y="0"/>
                </a:moveTo>
                <a:lnTo>
                  <a:pt x="0" y="353059"/>
                </a:lnTo>
              </a:path>
            </a:pathLst>
          </a:custGeom>
          <a:ln w="12700">
            <a:solidFill>
              <a:srgbClr val="FFFFFF"/>
            </a:solidFill>
          </a:ln>
        </p:spPr>
        <p:txBody>
          <a:bodyPr wrap="square" lIns="0" tIns="0" rIns="0" bIns="0" rtlCol="0"/>
          <a:lstStyle/>
          <a:p>
            <a:endParaRPr/>
          </a:p>
        </p:txBody>
      </p:sp>
      <p:sp>
        <p:nvSpPr>
          <p:cNvPr id="15" name="object 15"/>
          <p:cNvSpPr/>
          <p:nvPr/>
        </p:nvSpPr>
        <p:spPr>
          <a:xfrm>
            <a:off x="9144000" y="4574794"/>
            <a:ext cx="0" cy="391160"/>
          </a:xfrm>
          <a:custGeom>
            <a:avLst/>
            <a:gdLst/>
            <a:ahLst/>
            <a:cxnLst/>
            <a:rect l="l" t="t" r="r" b="b"/>
            <a:pathLst>
              <a:path h="391160">
                <a:moveTo>
                  <a:pt x="0" y="0"/>
                </a:moveTo>
                <a:lnTo>
                  <a:pt x="0" y="391159"/>
                </a:lnTo>
              </a:path>
            </a:pathLst>
          </a:custGeom>
          <a:ln w="12700">
            <a:solidFill>
              <a:srgbClr val="FFFFFF"/>
            </a:solidFill>
          </a:ln>
        </p:spPr>
        <p:txBody>
          <a:bodyPr wrap="square" lIns="0" tIns="0" rIns="0" bIns="0" rtlCol="0"/>
          <a:lstStyle/>
          <a:p>
            <a:endParaRPr/>
          </a:p>
        </p:txBody>
      </p:sp>
      <p:sp>
        <p:nvSpPr>
          <p:cNvPr id="16" name="object 16"/>
          <p:cNvSpPr txBox="1"/>
          <p:nvPr/>
        </p:nvSpPr>
        <p:spPr>
          <a:xfrm>
            <a:off x="4969255" y="4587494"/>
            <a:ext cx="4168775" cy="340360"/>
          </a:xfrm>
          <a:prstGeom prst="rect">
            <a:avLst/>
          </a:prstGeom>
          <a:solidFill>
            <a:srgbClr val="00A9C2"/>
          </a:solidFill>
        </p:spPr>
        <p:txBody>
          <a:bodyPr vert="horz" wrap="square" lIns="0" tIns="25400" rIns="0" bIns="0" rtlCol="0">
            <a:spAutoFit/>
          </a:bodyPr>
          <a:lstStyle/>
          <a:p>
            <a:pPr marL="1093470">
              <a:lnSpc>
                <a:spcPct val="100000"/>
              </a:lnSpc>
              <a:spcBef>
                <a:spcPts val="200"/>
              </a:spcBef>
            </a:pPr>
            <a:r>
              <a:rPr sz="1800" b="1" spc="-5" dirty="0">
                <a:latin typeface="Calibri"/>
                <a:cs typeface="Calibri"/>
              </a:rPr>
              <a:t>POINT </a:t>
            </a:r>
            <a:r>
              <a:rPr sz="1800" b="1" dirty="0">
                <a:latin typeface="Calibri"/>
                <a:cs typeface="Calibri"/>
              </a:rPr>
              <a:t>DE</a:t>
            </a:r>
            <a:r>
              <a:rPr sz="1800" b="1" spc="-5" dirty="0">
                <a:latin typeface="Calibri"/>
                <a:cs typeface="Calibri"/>
              </a:rPr>
              <a:t> VIGILANCE</a:t>
            </a:r>
            <a:endParaRPr sz="1800">
              <a:latin typeface="Calibri"/>
              <a:cs typeface="Calibri"/>
            </a:endParaRPr>
          </a:p>
        </p:txBody>
      </p:sp>
      <p:sp>
        <p:nvSpPr>
          <p:cNvPr id="17" name="object 17"/>
          <p:cNvSpPr txBox="1"/>
          <p:nvPr/>
        </p:nvSpPr>
        <p:spPr>
          <a:xfrm>
            <a:off x="5211317" y="5093919"/>
            <a:ext cx="3742563" cy="936154"/>
          </a:xfrm>
          <a:prstGeom prst="rect">
            <a:avLst/>
          </a:prstGeom>
        </p:spPr>
        <p:txBody>
          <a:bodyPr vert="horz" wrap="square" lIns="0" tIns="12700" rIns="0" bIns="0" rtlCol="0">
            <a:spAutoFit/>
          </a:bodyPr>
          <a:lstStyle/>
          <a:p>
            <a:pPr marL="12700">
              <a:lnSpc>
                <a:spcPct val="100000"/>
              </a:lnSpc>
              <a:spcBef>
                <a:spcPts val="100"/>
              </a:spcBef>
            </a:pPr>
            <a:r>
              <a:rPr sz="2000" spc="-15" dirty="0">
                <a:latin typeface="Calibri"/>
                <a:cs typeface="Calibri"/>
              </a:rPr>
              <a:t>Pas d’encadrement </a:t>
            </a:r>
            <a:r>
              <a:rPr sz="2000" spc="-5" dirty="0">
                <a:latin typeface="Calibri"/>
                <a:cs typeface="Calibri"/>
              </a:rPr>
              <a:t>seul,</a:t>
            </a:r>
            <a:r>
              <a:rPr sz="2000" spc="10" dirty="0">
                <a:latin typeface="Calibri"/>
                <a:cs typeface="Calibri"/>
              </a:rPr>
              <a:t> </a:t>
            </a:r>
            <a:r>
              <a:rPr sz="2000" spc="-5" dirty="0">
                <a:latin typeface="Calibri"/>
                <a:cs typeface="Calibri"/>
              </a:rPr>
              <a:t>pas</a:t>
            </a:r>
            <a:endParaRPr sz="2000" dirty="0">
              <a:latin typeface="Calibri"/>
              <a:cs typeface="Calibri"/>
            </a:endParaRPr>
          </a:p>
          <a:p>
            <a:pPr marL="12700">
              <a:lnSpc>
                <a:spcPct val="100000"/>
              </a:lnSpc>
              <a:spcBef>
                <a:spcPts val="5"/>
              </a:spcBef>
            </a:pPr>
            <a:r>
              <a:rPr sz="2000" spc="-15" dirty="0">
                <a:latin typeface="Calibri"/>
                <a:cs typeface="Calibri"/>
              </a:rPr>
              <a:t>d’entrainement</a:t>
            </a:r>
            <a:endParaRPr sz="2000" dirty="0">
              <a:latin typeface="Calibri"/>
              <a:cs typeface="Calibri"/>
            </a:endParaRPr>
          </a:p>
          <a:p>
            <a:pPr marL="12700">
              <a:lnSpc>
                <a:spcPct val="100000"/>
              </a:lnSpc>
            </a:pPr>
            <a:r>
              <a:rPr sz="2000" spc="-15" dirty="0">
                <a:latin typeface="Calibri"/>
                <a:cs typeface="Calibri"/>
              </a:rPr>
              <a:t>Pas </a:t>
            </a:r>
            <a:r>
              <a:rPr sz="2000" spc="-20" dirty="0">
                <a:latin typeface="Calibri"/>
                <a:cs typeface="Calibri"/>
              </a:rPr>
              <a:t>d’entretien </a:t>
            </a:r>
            <a:r>
              <a:rPr sz="2000" spc="-5" dirty="0">
                <a:latin typeface="Calibri"/>
                <a:cs typeface="Calibri"/>
              </a:rPr>
              <a:t>des</a:t>
            </a:r>
            <a:r>
              <a:rPr sz="2000" dirty="0">
                <a:latin typeface="Calibri"/>
                <a:cs typeface="Calibri"/>
              </a:rPr>
              <a:t> </a:t>
            </a:r>
            <a:r>
              <a:rPr sz="2000" spc="-10" dirty="0">
                <a:latin typeface="Calibri"/>
                <a:cs typeface="Calibri"/>
              </a:rPr>
              <a:t>installations</a:t>
            </a:r>
            <a:endParaRPr sz="1800" dirty="0">
              <a:latin typeface="Calibri"/>
              <a:cs typeface="Calibri"/>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75843" y="396240"/>
            <a:ext cx="8641080" cy="460375"/>
          </a:xfrm>
          <a:prstGeom prst="rect">
            <a:avLst/>
          </a:prstGeom>
          <a:solidFill>
            <a:srgbClr val="00A9C2"/>
          </a:solidFill>
          <a:ln w="9144">
            <a:solidFill>
              <a:srgbClr val="92D050"/>
            </a:solidFill>
          </a:ln>
        </p:spPr>
        <p:txBody>
          <a:bodyPr vert="horz" wrap="square" lIns="0" tIns="25400" rIns="0" bIns="0" rtlCol="0">
            <a:spAutoFit/>
          </a:bodyPr>
          <a:lstStyle/>
          <a:p>
            <a:pPr algn="ctr">
              <a:lnSpc>
                <a:spcPct val="100000"/>
              </a:lnSpc>
              <a:spcBef>
                <a:spcPts val="200"/>
              </a:spcBef>
            </a:pPr>
            <a:r>
              <a:rPr spc="-5" dirty="0"/>
              <a:t>SPORT-EXEMPLE</a:t>
            </a:r>
          </a:p>
        </p:txBody>
      </p:sp>
      <p:sp>
        <p:nvSpPr>
          <p:cNvPr id="3" name="object 3"/>
          <p:cNvSpPr/>
          <p:nvPr/>
        </p:nvSpPr>
        <p:spPr>
          <a:xfrm>
            <a:off x="251523" y="1087755"/>
            <a:ext cx="8665400" cy="813815"/>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2266060" y="1081405"/>
            <a:ext cx="0" cy="840105"/>
          </a:xfrm>
          <a:custGeom>
            <a:avLst/>
            <a:gdLst/>
            <a:ahLst/>
            <a:cxnLst/>
            <a:rect l="l" t="t" r="r" b="b"/>
            <a:pathLst>
              <a:path h="840105">
                <a:moveTo>
                  <a:pt x="0" y="0"/>
                </a:moveTo>
                <a:lnTo>
                  <a:pt x="0" y="839851"/>
                </a:lnTo>
              </a:path>
            </a:pathLst>
          </a:custGeom>
          <a:ln w="12700">
            <a:solidFill>
              <a:srgbClr val="FFFFFF"/>
            </a:solidFill>
          </a:ln>
        </p:spPr>
        <p:txBody>
          <a:bodyPr wrap="square" lIns="0" tIns="0" rIns="0" bIns="0" rtlCol="0"/>
          <a:lstStyle/>
          <a:p>
            <a:endParaRPr/>
          </a:p>
        </p:txBody>
      </p:sp>
      <p:sp>
        <p:nvSpPr>
          <p:cNvPr id="5" name="object 5"/>
          <p:cNvSpPr/>
          <p:nvPr/>
        </p:nvSpPr>
        <p:spPr>
          <a:xfrm>
            <a:off x="251523" y="1081405"/>
            <a:ext cx="0" cy="840105"/>
          </a:xfrm>
          <a:custGeom>
            <a:avLst/>
            <a:gdLst/>
            <a:ahLst/>
            <a:cxnLst/>
            <a:rect l="l" t="t" r="r" b="b"/>
            <a:pathLst>
              <a:path h="840105">
                <a:moveTo>
                  <a:pt x="0" y="0"/>
                </a:moveTo>
                <a:lnTo>
                  <a:pt x="0" y="839851"/>
                </a:lnTo>
              </a:path>
            </a:pathLst>
          </a:custGeom>
          <a:ln w="12700">
            <a:solidFill>
              <a:srgbClr val="FFFFFF"/>
            </a:solidFill>
          </a:ln>
        </p:spPr>
        <p:txBody>
          <a:bodyPr wrap="square" lIns="0" tIns="0" rIns="0" bIns="0" rtlCol="0"/>
          <a:lstStyle/>
          <a:p>
            <a:endParaRPr/>
          </a:p>
        </p:txBody>
      </p:sp>
      <p:sp>
        <p:nvSpPr>
          <p:cNvPr id="6" name="object 6"/>
          <p:cNvSpPr/>
          <p:nvPr/>
        </p:nvSpPr>
        <p:spPr>
          <a:xfrm>
            <a:off x="8916543" y="1081405"/>
            <a:ext cx="0" cy="840105"/>
          </a:xfrm>
          <a:custGeom>
            <a:avLst/>
            <a:gdLst/>
            <a:ahLst/>
            <a:cxnLst/>
            <a:rect l="l" t="t" r="r" b="b"/>
            <a:pathLst>
              <a:path h="840105">
                <a:moveTo>
                  <a:pt x="0" y="0"/>
                </a:moveTo>
                <a:lnTo>
                  <a:pt x="0" y="839851"/>
                </a:lnTo>
              </a:path>
            </a:pathLst>
          </a:custGeom>
          <a:ln w="12700">
            <a:solidFill>
              <a:srgbClr val="FFFFFF"/>
            </a:solidFill>
          </a:ln>
        </p:spPr>
        <p:txBody>
          <a:bodyPr wrap="square" lIns="0" tIns="0" rIns="0" bIns="0" rtlCol="0"/>
          <a:lstStyle/>
          <a:p>
            <a:endParaRPr/>
          </a:p>
        </p:txBody>
      </p:sp>
      <p:sp>
        <p:nvSpPr>
          <p:cNvPr id="7" name="object 7"/>
          <p:cNvSpPr/>
          <p:nvPr/>
        </p:nvSpPr>
        <p:spPr>
          <a:xfrm>
            <a:off x="245173" y="1087755"/>
            <a:ext cx="8677910" cy="0"/>
          </a:xfrm>
          <a:custGeom>
            <a:avLst/>
            <a:gdLst/>
            <a:ahLst/>
            <a:cxnLst/>
            <a:rect l="l" t="t" r="r" b="b"/>
            <a:pathLst>
              <a:path w="8677910">
                <a:moveTo>
                  <a:pt x="0" y="0"/>
                </a:moveTo>
                <a:lnTo>
                  <a:pt x="8677719" y="0"/>
                </a:lnTo>
              </a:path>
            </a:pathLst>
          </a:custGeom>
          <a:ln w="12700">
            <a:solidFill>
              <a:srgbClr val="FFFFFF"/>
            </a:solidFill>
          </a:ln>
        </p:spPr>
        <p:txBody>
          <a:bodyPr wrap="square" lIns="0" tIns="0" rIns="0" bIns="0" rtlCol="0"/>
          <a:lstStyle/>
          <a:p>
            <a:endParaRPr/>
          </a:p>
        </p:txBody>
      </p:sp>
      <p:sp>
        <p:nvSpPr>
          <p:cNvPr id="8" name="object 8"/>
          <p:cNvSpPr/>
          <p:nvPr/>
        </p:nvSpPr>
        <p:spPr>
          <a:xfrm>
            <a:off x="245173" y="1902205"/>
            <a:ext cx="8677910" cy="0"/>
          </a:xfrm>
          <a:custGeom>
            <a:avLst/>
            <a:gdLst/>
            <a:ahLst/>
            <a:cxnLst/>
            <a:rect l="l" t="t" r="r" b="b"/>
            <a:pathLst>
              <a:path w="8677910">
                <a:moveTo>
                  <a:pt x="0" y="0"/>
                </a:moveTo>
                <a:lnTo>
                  <a:pt x="8677719" y="0"/>
                </a:lnTo>
              </a:path>
            </a:pathLst>
          </a:custGeom>
          <a:ln w="38100">
            <a:solidFill>
              <a:srgbClr val="FFFFFF"/>
            </a:solidFill>
          </a:ln>
        </p:spPr>
        <p:txBody>
          <a:bodyPr wrap="square" lIns="0" tIns="0" rIns="0" bIns="0" rtlCol="0"/>
          <a:lstStyle/>
          <a:p>
            <a:endParaRPr/>
          </a:p>
        </p:txBody>
      </p:sp>
      <p:sp>
        <p:nvSpPr>
          <p:cNvPr id="9" name="object 9"/>
          <p:cNvSpPr txBox="1"/>
          <p:nvPr/>
        </p:nvSpPr>
        <p:spPr>
          <a:xfrm>
            <a:off x="479247" y="1350010"/>
            <a:ext cx="1966595" cy="269240"/>
          </a:xfrm>
          <a:prstGeom prst="rect">
            <a:avLst/>
          </a:prstGeom>
        </p:spPr>
        <p:txBody>
          <a:bodyPr vert="horz" wrap="square" lIns="0" tIns="12065" rIns="0" bIns="0" rtlCol="0">
            <a:spAutoFit/>
          </a:bodyPr>
          <a:lstStyle/>
          <a:p>
            <a:pPr marL="12700">
              <a:lnSpc>
                <a:spcPct val="100000"/>
              </a:lnSpc>
              <a:spcBef>
                <a:spcPts val="95"/>
              </a:spcBef>
              <a:tabLst>
                <a:tab pos="1831339" algn="l"/>
              </a:tabLst>
            </a:pPr>
            <a:r>
              <a:rPr sz="1600" b="1" spc="-10" dirty="0">
                <a:latin typeface="Calibri"/>
                <a:cs typeface="Calibri"/>
              </a:rPr>
              <a:t>T</a:t>
            </a:r>
            <a:r>
              <a:rPr sz="1600" b="1" spc="-5" dirty="0">
                <a:latin typeface="Calibri"/>
                <a:cs typeface="Calibri"/>
              </a:rPr>
              <a:t>it</a:t>
            </a:r>
            <a:r>
              <a:rPr sz="1600" b="1" spc="-25" dirty="0">
                <a:latin typeface="Calibri"/>
                <a:cs typeface="Calibri"/>
              </a:rPr>
              <a:t>r</a:t>
            </a:r>
            <a:r>
              <a:rPr sz="1600" b="1" spc="-5" dirty="0">
                <a:latin typeface="Calibri"/>
                <a:cs typeface="Calibri"/>
              </a:rPr>
              <a:t>e</a:t>
            </a:r>
            <a:r>
              <a:rPr sz="1600" b="1" spc="-15" dirty="0">
                <a:latin typeface="Calibri"/>
                <a:cs typeface="Calibri"/>
              </a:rPr>
              <a:t> </a:t>
            </a:r>
            <a:r>
              <a:rPr sz="1600" b="1" spc="-10" dirty="0">
                <a:latin typeface="Calibri"/>
                <a:cs typeface="Calibri"/>
              </a:rPr>
              <a:t>d</a:t>
            </a:r>
            <a:r>
              <a:rPr sz="1600" b="1" spc="-5" dirty="0">
                <a:latin typeface="Calibri"/>
                <a:cs typeface="Calibri"/>
              </a:rPr>
              <a:t>e</a:t>
            </a:r>
            <a:r>
              <a:rPr sz="1600" b="1" spc="5" dirty="0">
                <a:latin typeface="Calibri"/>
                <a:cs typeface="Calibri"/>
              </a:rPr>
              <a:t> </a:t>
            </a:r>
            <a:r>
              <a:rPr sz="1600" b="1" spc="-5" dirty="0">
                <a:latin typeface="Calibri"/>
                <a:cs typeface="Calibri"/>
              </a:rPr>
              <a:t>la</a:t>
            </a:r>
            <a:r>
              <a:rPr sz="1600" b="1" spc="-10" dirty="0">
                <a:latin typeface="Calibri"/>
                <a:cs typeface="Calibri"/>
              </a:rPr>
              <a:t> missi</a:t>
            </a:r>
            <a:r>
              <a:rPr sz="1600" b="1" dirty="0">
                <a:latin typeface="Calibri"/>
                <a:cs typeface="Calibri"/>
              </a:rPr>
              <a:t>o</a:t>
            </a:r>
            <a:r>
              <a:rPr sz="1600" b="1" spc="-5" dirty="0">
                <a:latin typeface="Calibri"/>
                <a:cs typeface="Calibri"/>
              </a:rPr>
              <a:t>n</a:t>
            </a:r>
            <a:r>
              <a:rPr sz="1600" b="1" dirty="0">
                <a:latin typeface="Calibri"/>
                <a:cs typeface="Calibri"/>
              </a:rPr>
              <a:t>	</a:t>
            </a:r>
            <a:r>
              <a:rPr sz="1600" spc="-5" dirty="0">
                <a:latin typeface="Courier New"/>
                <a:cs typeface="Courier New"/>
              </a:rPr>
              <a:t>o</a:t>
            </a:r>
            <a:endParaRPr sz="1600">
              <a:latin typeface="Courier New"/>
              <a:cs typeface="Courier New"/>
            </a:endParaRPr>
          </a:p>
        </p:txBody>
      </p:sp>
      <p:sp>
        <p:nvSpPr>
          <p:cNvPr id="10" name="object 10"/>
          <p:cNvSpPr txBox="1"/>
          <p:nvPr/>
        </p:nvSpPr>
        <p:spPr>
          <a:xfrm>
            <a:off x="2641473" y="1350010"/>
            <a:ext cx="3175000" cy="269240"/>
          </a:xfrm>
          <a:prstGeom prst="rect">
            <a:avLst/>
          </a:prstGeom>
        </p:spPr>
        <p:txBody>
          <a:bodyPr vert="horz" wrap="square" lIns="0" tIns="12065" rIns="0" bIns="0" rtlCol="0">
            <a:spAutoFit/>
          </a:bodyPr>
          <a:lstStyle/>
          <a:p>
            <a:pPr marL="12700">
              <a:lnSpc>
                <a:spcPct val="100000"/>
              </a:lnSpc>
              <a:spcBef>
                <a:spcPts val="95"/>
              </a:spcBef>
            </a:pPr>
            <a:r>
              <a:rPr sz="1600" b="1" spc="-5" dirty="0">
                <a:latin typeface="Calibri"/>
                <a:cs typeface="Calibri"/>
              </a:rPr>
              <a:t>Le sport à </a:t>
            </a:r>
            <a:r>
              <a:rPr sz="1600" b="1" dirty="0">
                <a:latin typeface="Calibri"/>
                <a:cs typeface="Calibri"/>
              </a:rPr>
              <a:t>la </a:t>
            </a:r>
            <a:r>
              <a:rPr sz="1600" b="1" spc="-10" dirty="0">
                <a:latin typeface="Calibri"/>
                <a:cs typeface="Calibri"/>
              </a:rPr>
              <a:t>portée </a:t>
            </a:r>
            <a:r>
              <a:rPr sz="1600" b="1" spc="-5" dirty="0">
                <a:latin typeface="Calibri"/>
                <a:cs typeface="Calibri"/>
              </a:rPr>
              <a:t>de </a:t>
            </a:r>
            <a:r>
              <a:rPr sz="1600" b="1" spc="-10" dirty="0">
                <a:latin typeface="Calibri"/>
                <a:cs typeface="Calibri"/>
              </a:rPr>
              <a:t>tous </a:t>
            </a:r>
            <a:r>
              <a:rPr sz="1600" b="1" spc="-5" dirty="0">
                <a:latin typeface="Calibri"/>
                <a:cs typeface="Calibri"/>
              </a:rPr>
              <a:t>les </a:t>
            </a:r>
            <a:r>
              <a:rPr sz="1600" b="1" spc="-10" dirty="0">
                <a:latin typeface="Calibri"/>
                <a:cs typeface="Calibri"/>
              </a:rPr>
              <a:t>élèves</a:t>
            </a:r>
            <a:endParaRPr sz="1600">
              <a:latin typeface="Calibri"/>
              <a:cs typeface="Calibri"/>
            </a:endParaRPr>
          </a:p>
        </p:txBody>
      </p:sp>
      <p:sp>
        <p:nvSpPr>
          <p:cNvPr id="11" name="object 11"/>
          <p:cNvSpPr txBox="1"/>
          <p:nvPr/>
        </p:nvSpPr>
        <p:spPr>
          <a:xfrm>
            <a:off x="8439911" y="6477685"/>
            <a:ext cx="155575" cy="153035"/>
          </a:xfrm>
          <a:prstGeom prst="rect">
            <a:avLst/>
          </a:prstGeom>
        </p:spPr>
        <p:txBody>
          <a:bodyPr vert="horz" wrap="square" lIns="0" tIns="0" rIns="0" bIns="0" rtlCol="0">
            <a:spAutoFit/>
          </a:bodyPr>
          <a:lstStyle/>
          <a:p>
            <a:pPr>
              <a:lnSpc>
                <a:spcPts val="1140"/>
              </a:lnSpc>
            </a:pPr>
            <a:r>
              <a:rPr sz="1200" dirty="0">
                <a:solidFill>
                  <a:srgbClr val="888888"/>
                </a:solidFill>
                <a:latin typeface="Calibri"/>
                <a:cs typeface="Calibri"/>
              </a:rPr>
              <a:t>37</a:t>
            </a:r>
            <a:endParaRPr sz="1200">
              <a:latin typeface="Calibri"/>
              <a:cs typeface="Calibri"/>
            </a:endParaRPr>
          </a:p>
        </p:txBody>
      </p:sp>
      <p:sp>
        <p:nvSpPr>
          <p:cNvPr id="12" name="object 12"/>
          <p:cNvSpPr/>
          <p:nvPr/>
        </p:nvSpPr>
        <p:spPr>
          <a:xfrm>
            <a:off x="275526" y="2132855"/>
            <a:ext cx="8391525" cy="4724400"/>
          </a:xfrm>
          <a:custGeom>
            <a:avLst/>
            <a:gdLst/>
            <a:ahLst/>
            <a:cxnLst/>
            <a:rect l="l" t="t" r="r" b="b"/>
            <a:pathLst>
              <a:path w="8391525" h="4724400">
                <a:moveTo>
                  <a:pt x="0" y="4724400"/>
                </a:moveTo>
                <a:lnTo>
                  <a:pt x="8391144" y="4724400"/>
                </a:lnTo>
                <a:lnTo>
                  <a:pt x="8391144" y="0"/>
                </a:lnTo>
                <a:lnTo>
                  <a:pt x="0" y="0"/>
                </a:lnTo>
                <a:lnTo>
                  <a:pt x="0" y="4724400"/>
                </a:lnTo>
                <a:close/>
              </a:path>
            </a:pathLst>
          </a:custGeom>
          <a:solidFill>
            <a:srgbClr val="F1F1F1"/>
          </a:solidFill>
        </p:spPr>
        <p:txBody>
          <a:bodyPr wrap="square" lIns="0" tIns="0" rIns="0" bIns="0" rtlCol="0"/>
          <a:lstStyle/>
          <a:p>
            <a:endParaRPr/>
          </a:p>
        </p:txBody>
      </p:sp>
      <p:sp>
        <p:nvSpPr>
          <p:cNvPr id="13" name="object 13"/>
          <p:cNvSpPr/>
          <p:nvPr/>
        </p:nvSpPr>
        <p:spPr>
          <a:xfrm>
            <a:off x="8666733" y="2132855"/>
            <a:ext cx="226060" cy="4724400"/>
          </a:xfrm>
          <a:custGeom>
            <a:avLst/>
            <a:gdLst/>
            <a:ahLst/>
            <a:cxnLst/>
            <a:rect l="l" t="t" r="r" b="b"/>
            <a:pathLst>
              <a:path w="226059" h="4724400">
                <a:moveTo>
                  <a:pt x="0" y="4724400"/>
                </a:moveTo>
                <a:lnTo>
                  <a:pt x="225767" y="4724400"/>
                </a:lnTo>
                <a:lnTo>
                  <a:pt x="225767" y="0"/>
                </a:lnTo>
                <a:lnTo>
                  <a:pt x="0" y="0"/>
                </a:lnTo>
                <a:lnTo>
                  <a:pt x="0" y="4724400"/>
                </a:lnTo>
                <a:close/>
              </a:path>
            </a:pathLst>
          </a:custGeom>
          <a:solidFill>
            <a:srgbClr val="F1F1F1"/>
          </a:solidFill>
        </p:spPr>
        <p:txBody>
          <a:bodyPr wrap="square" lIns="0" tIns="0" rIns="0" bIns="0" rtlCol="0"/>
          <a:lstStyle/>
          <a:p>
            <a:endParaRPr/>
          </a:p>
        </p:txBody>
      </p:sp>
      <p:sp>
        <p:nvSpPr>
          <p:cNvPr id="14" name="object 14"/>
          <p:cNvSpPr/>
          <p:nvPr/>
        </p:nvSpPr>
        <p:spPr>
          <a:xfrm>
            <a:off x="8666733" y="2126488"/>
            <a:ext cx="0" cy="4732020"/>
          </a:xfrm>
          <a:custGeom>
            <a:avLst/>
            <a:gdLst/>
            <a:ahLst/>
            <a:cxnLst/>
            <a:rect l="l" t="t" r="r" b="b"/>
            <a:pathLst>
              <a:path h="4732020">
                <a:moveTo>
                  <a:pt x="0" y="0"/>
                </a:moveTo>
                <a:lnTo>
                  <a:pt x="0" y="4731510"/>
                </a:lnTo>
              </a:path>
            </a:pathLst>
          </a:custGeom>
          <a:ln w="12700">
            <a:solidFill>
              <a:srgbClr val="FFFFFF"/>
            </a:solidFill>
          </a:ln>
        </p:spPr>
        <p:txBody>
          <a:bodyPr wrap="square" lIns="0" tIns="0" rIns="0" bIns="0" rtlCol="0"/>
          <a:lstStyle/>
          <a:p>
            <a:endParaRPr/>
          </a:p>
        </p:txBody>
      </p:sp>
      <p:sp>
        <p:nvSpPr>
          <p:cNvPr id="15" name="object 15"/>
          <p:cNvSpPr/>
          <p:nvPr/>
        </p:nvSpPr>
        <p:spPr>
          <a:xfrm>
            <a:off x="275526" y="2126488"/>
            <a:ext cx="0" cy="4732020"/>
          </a:xfrm>
          <a:custGeom>
            <a:avLst/>
            <a:gdLst/>
            <a:ahLst/>
            <a:cxnLst/>
            <a:rect l="l" t="t" r="r" b="b"/>
            <a:pathLst>
              <a:path h="4732020">
                <a:moveTo>
                  <a:pt x="0" y="0"/>
                </a:moveTo>
                <a:lnTo>
                  <a:pt x="0" y="4731510"/>
                </a:lnTo>
              </a:path>
            </a:pathLst>
          </a:custGeom>
          <a:ln w="12700">
            <a:solidFill>
              <a:srgbClr val="FFFFFF"/>
            </a:solidFill>
          </a:ln>
        </p:spPr>
        <p:txBody>
          <a:bodyPr wrap="square" lIns="0" tIns="0" rIns="0" bIns="0" rtlCol="0"/>
          <a:lstStyle/>
          <a:p>
            <a:endParaRPr/>
          </a:p>
        </p:txBody>
      </p:sp>
      <p:sp>
        <p:nvSpPr>
          <p:cNvPr id="16" name="object 16"/>
          <p:cNvSpPr/>
          <p:nvPr/>
        </p:nvSpPr>
        <p:spPr>
          <a:xfrm>
            <a:off x="8892540" y="2126488"/>
            <a:ext cx="0" cy="4732020"/>
          </a:xfrm>
          <a:custGeom>
            <a:avLst/>
            <a:gdLst/>
            <a:ahLst/>
            <a:cxnLst/>
            <a:rect l="l" t="t" r="r" b="b"/>
            <a:pathLst>
              <a:path h="4732020">
                <a:moveTo>
                  <a:pt x="0" y="0"/>
                </a:moveTo>
                <a:lnTo>
                  <a:pt x="0" y="4731510"/>
                </a:lnTo>
              </a:path>
            </a:pathLst>
          </a:custGeom>
          <a:ln w="12700">
            <a:solidFill>
              <a:srgbClr val="FFFFFF"/>
            </a:solidFill>
          </a:ln>
        </p:spPr>
        <p:txBody>
          <a:bodyPr wrap="square" lIns="0" tIns="0" rIns="0" bIns="0" rtlCol="0"/>
          <a:lstStyle/>
          <a:p>
            <a:endParaRPr/>
          </a:p>
        </p:txBody>
      </p:sp>
      <p:sp>
        <p:nvSpPr>
          <p:cNvPr id="17" name="object 17"/>
          <p:cNvSpPr/>
          <p:nvPr/>
        </p:nvSpPr>
        <p:spPr>
          <a:xfrm>
            <a:off x="269176" y="2132838"/>
            <a:ext cx="8630285" cy="0"/>
          </a:xfrm>
          <a:custGeom>
            <a:avLst/>
            <a:gdLst/>
            <a:ahLst/>
            <a:cxnLst/>
            <a:rect l="l" t="t" r="r" b="b"/>
            <a:pathLst>
              <a:path w="8630285">
                <a:moveTo>
                  <a:pt x="0" y="0"/>
                </a:moveTo>
                <a:lnTo>
                  <a:pt x="8629713" y="0"/>
                </a:lnTo>
              </a:path>
            </a:pathLst>
          </a:custGeom>
          <a:ln w="12700">
            <a:solidFill>
              <a:srgbClr val="FFFFFF"/>
            </a:solidFill>
          </a:ln>
        </p:spPr>
        <p:txBody>
          <a:bodyPr wrap="square" lIns="0" tIns="0" rIns="0" bIns="0" rtlCol="0"/>
          <a:lstStyle/>
          <a:p>
            <a:endParaRPr/>
          </a:p>
        </p:txBody>
      </p:sp>
      <p:sp>
        <p:nvSpPr>
          <p:cNvPr id="18" name="object 18"/>
          <p:cNvSpPr/>
          <p:nvPr/>
        </p:nvSpPr>
        <p:spPr>
          <a:xfrm>
            <a:off x="269176" y="6857255"/>
            <a:ext cx="8630285" cy="0"/>
          </a:xfrm>
          <a:custGeom>
            <a:avLst/>
            <a:gdLst/>
            <a:ahLst/>
            <a:cxnLst/>
            <a:rect l="l" t="t" r="r" b="b"/>
            <a:pathLst>
              <a:path w="8630285">
                <a:moveTo>
                  <a:pt x="0" y="0"/>
                </a:moveTo>
                <a:lnTo>
                  <a:pt x="8629713" y="0"/>
                </a:lnTo>
              </a:path>
            </a:pathLst>
          </a:custGeom>
          <a:ln w="38100">
            <a:solidFill>
              <a:srgbClr val="FFFFFF"/>
            </a:solidFill>
          </a:ln>
        </p:spPr>
        <p:txBody>
          <a:bodyPr wrap="square" lIns="0" tIns="0" rIns="0" bIns="0" rtlCol="0"/>
          <a:lstStyle/>
          <a:p>
            <a:endParaRPr/>
          </a:p>
        </p:txBody>
      </p:sp>
      <p:sp>
        <p:nvSpPr>
          <p:cNvPr id="19" name="object 19"/>
          <p:cNvSpPr txBox="1">
            <a:spLocks noGrp="1"/>
          </p:cNvSpPr>
          <p:nvPr>
            <p:ph type="body" idx="1"/>
          </p:nvPr>
        </p:nvSpPr>
        <p:spPr>
          <a:prstGeom prst="rect">
            <a:avLst/>
          </a:prstGeom>
        </p:spPr>
        <p:txBody>
          <a:bodyPr vert="horz" wrap="square" lIns="0" tIns="12065" rIns="0" bIns="0" rtlCol="0">
            <a:spAutoFit/>
          </a:bodyPr>
          <a:lstStyle/>
          <a:p>
            <a:pPr marL="12700">
              <a:lnSpc>
                <a:spcPct val="100000"/>
              </a:lnSpc>
              <a:spcBef>
                <a:spcPts val="95"/>
              </a:spcBef>
            </a:pPr>
            <a:r>
              <a:rPr b="0" u="heavy" spc="-405" dirty="0">
                <a:uFill>
                  <a:solidFill>
                    <a:srgbClr val="000000"/>
                  </a:solidFill>
                </a:uFill>
                <a:latin typeface="Times New Roman"/>
                <a:cs typeface="Times New Roman"/>
              </a:rPr>
              <a:t> </a:t>
            </a:r>
            <a:r>
              <a:rPr u="heavy" spc="-5" dirty="0">
                <a:uFill>
                  <a:solidFill>
                    <a:srgbClr val="000000"/>
                  </a:solidFill>
                </a:uFill>
              </a:rPr>
              <a:t>En </a:t>
            </a:r>
            <a:r>
              <a:rPr u="heavy" spc="-10" dirty="0">
                <a:uFill>
                  <a:solidFill>
                    <a:srgbClr val="000000"/>
                  </a:solidFill>
                </a:uFill>
              </a:rPr>
              <a:t>quoi </a:t>
            </a:r>
            <a:r>
              <a:rPr u="heavy" spc="-5" dirty="0">
                <a:uFill>
                  <a:solidFill>
                    <a:srgbClr val="000000"/>
                  </a:solidFill>
                </a:uFill>
              </a:rPr>
              <a:t>la mission </a:t>
            </a:r>
            <a:r>
              <a:rPr u="heavy" spc="-10" dirty="0">
                <a:uFill>
                  <a:solidFill>
                    <a:srgbClr val="000000"/>
                  </a:solidFill>
                </a:uFill>
              </a:rPr>
              <a:t>est </a:t>
            </a:r>
            <a:r>
              <a:rPr u="heavy" spc="-15" dirty="0">
                <a:uFill>
                  <a:solidFill>
                    <a:srgbClr val="000000"/>
                  </a:solidFill>
                </a:uFill>
              </a:rPr>
              <a:t>d’intérêt général </a:t>
            </a:r>
            <a:r>
              <a:rPr spc="-5" dirty="0"/>
              <a:t>: </a:t>
            </a:r>
            <a:r>
              <a:rPr spc="-15" dirty="0"/>
              <a:t>Mettre </a:t>
            </a:r>
            <a:r>
              <a:rPr spc="-5" dirty="0"/>
              <a:t>en </a:t>
            </a:r>
            <a:r>
              <a:rPr spc="-15" dirty="0"/>
              <a:t>avant </a:t>
            </a:r>
            <a:r>
              <a:rPr spc="-5" dirty="0"/>
              <a:t>le sport comme </a:t>
            </a:r>
            <a:r>
              <a:rPr spc="-10" dirty="0"/>
              <a:t>vecteur des</a:t>
            </a:r>
            <a:r>
              <a:rPr spc="220" dirty="0"/>
              <a:t> </a:t>
            </a:r>
            <a:r>
              <a:rPr spc="-15" dirty="0"/>
              <a:t>valeurs</a:t>
            </a:r>
          </a:p>
          <a:p>
            <a:pPr marL="12700">
              <a:lnSpc>
                <a:spcPct val="100000"/>
              </a:lnSpc>
              <a:spcBef>
                <a:spcPts val="5"/>
              </a:spcBef>
            </a:pPr>
            <a:r>
              <a:rPr spc="-10" dirty="0"/>
              <a:t>éducatives et citoyennes </a:t>
            </a:r>
            <a:r>
              <a:rPr spc="-5" dirty="0"/>
              <a:t>de</a:t>
            </a:r>
            <a:r>
              <a:rPr spc="25" dirty="0"/>
              <a:t> </a:t>
            </a:r>
            <a:r>
              <a:rPr spc="-20" dirty="0"/>
              <a:t>l’école</a:t>
            </a:r>
          </a:p>
          <a:p>
            <a:pPr>
              <a:lnSpc>
                <a:spcPct val="100000"/>
              </a:lnSpc>
              <a:spcBef>
                <a:spcPts val="20"/>
              </a:spcBef>
            </a:pPr>
            <a:endParaRPr sz="1650">
              <a:latin typeface="Times New Roman"/>
              <a:cs typeface="Times New Roman"/>
            </a:endParaRPr>
          </a:p>
          <a:p>
            <a:pPr marL="12700">
              <a:lnSpc>
                <a:spcPct val="100000"/>
              </a:lnSpc>
            </a:pPr>
            <a:r>
              <a:rPr u="heavy" spc="-10" dirty="0">
                <a:uFill>
                  <a:solidFill>
                    <a:srgbClr val="000000"/>
                  </a:solidFill>
                </a:uFill>
              </a:rPr>
              <a:t>Objectif</a:t>
            </a:r>
            <a:r>
              <a:rPr spc="-10" dirty="0"/>
              <a:t> </a:t>
            </a:r>
            <a:r>
              <a:rPr spc="-5" dirty="0"/>
              <a:t>: </a:t>
            </a:r>
            <a:r>
              <a:rPr spc="-10" dirty="0"/>
              <a:t>Proposer </a:t>
            </a:r>
            <a:r>
              <a:rPr spc="-15" dirty="0"/>
              <a:t>différentes </a:t>
            </a:r>
            <a:r>
              <a:rPr spc="-5" dirty="0"/>
              <a:t>activités </a:t>
            </a:r>
            <a:r>
              <a:rPr spc="-10" dirty="0"/>
              <a:t>sportives </a:t>
            </a:r>
            <a:r>
              <a:rPr spc="-5" dirty="0"/>
              <a:t>pour </a:t>
            </a:r>
            <a:r>
              <a:rPr spc="-15" dirty="0"/>
              <a:t>favoriser </a:t>
            </a:r>
            <a:r>
              <a:rPr spc="-5" dirty="0"/>
              <a:t>la sociabilisation, la maitrise</a:t>
            </a:r>
            <a:r>
              <a:rPr spc="270" dirty="0"/>
              <a:t> </a:t>
            </a:r>
            <a:r>
              <a:rPr spc="-5" dirty="0"/>
              <a:t>de</a:t>
            </a:r>
          </a:p>
          <a:p>
            <a:pPr marL="12700">
              <a:lnSpc>
                <a:spcPct val="100000"/>
              </a:lnSpc>
            </a:pPr>
            <a:r>
              <a:rPr spc="-5" dirty="0"/>
              <a:t>soi, le sens de </a:t>
            </a:r>
            <a:r>
              <a:rPr spc="-20" dirty="0"/>
              <a:t>l’effort, </a:t>
            </a:r>
            <a:r>
              <a:rPr spc="-10" dirty="0"/>
              <a:t>et </a:t>
            </a:r>
            <a:r>
              <a:rPr spc="-5" dirty="0"/>
              <a:t>la</a:t>
            </a:r>
            <a:r>
              <a:rPr spc="35" dirty="0"/>
              <a:t> </a:t>
            </a:r>
            <a:r>
              <a:rPr spc="-10" dirty="0"/>
              <a:t>concentration.</a:t>
            </a:r>
          </a:p>
          <a:p>
            <a:pPr>
              <a:lnSpc>
                <a:spcPct val="100000"/>
              </a:lnSpc>
              <a:spcBef>
                <a:spcPts val="25"/>
              </a:spcBef>
            </a:pPr>
            <a:endParaRPr sz="1650">
              <a:latin typeface="Times New Roman"/>
              <a:cs typeface="Times New Roman"/>
            </a:endParaRPr>
          </a:p>
          <a:p>
            <a:pPr marL="12700" marR="501015">
              <a:lnSpc>
                <a:spcPct val="100000"/>
              </a:lnSpc>
            </a:pPr>
            <a:r>
              <a:rPr u="heavy" spc="-20" dirty="0">
                <a:uFill>
                  <a:solidFill>
                    <a:srgbClr val="000000"/>
                  </a:solidFill>
                </a:uFill>
              </a:rPr>
              <a:t>Contexte </a:t>
            </a:r>
            <a:r>
              <a:rPr u="heavy" spc="-5" dirty="0">
                <a:uFill>
                  <a:solidFill>
                    <a:srgbClr val="000000"/>
                  </a:solidFill>
                </a:uFill>
              </a:rPr>
              <a:t>de la mission </a:t>
            </a:r>
            <a:r>
              <a:rPr spc="-5" dirty="0"/>
              <a:t>:Le </a:t>
            </a:r>
            <a:r>
              <a:rPr spc="-10" dirty="0"/>
              <a:t>volontaire </a:t>
            </a:r>
            <a:r>
              <a:rPr spc="-15" dirty="0"/>
              <a:t>sera </a:t>
            </a:r>
            <a:r>
              <a:rPr spc="-5" dirty="0"/>
              <a:t>en lien </a:t>
            </a:r>
            <a:r>
              <a:rPr spc="-15" dirty="0"/>
              <a:t>avec </a:t>
            </a:r>
            <a:r>
              <a:rPr spc="-5" dirty="0"/>
              <a:t>les </a:t>
            </a:r>
            <a:r>
              <a:rPr spc="-10" dirty="0"/>
              <a:t>enseignants et autres partenaires  internes </a:t>
            </a:r>
            <a:r>
              <a:rPr spc="-5" dirty="0"/>
              <a:t>ou </a:t>
            </a:r>
            <a:r>
              <a:rPr spc="-15" dirty="0"/>
              <a:t>externes </a:t>
            </a:r>
            <a:r>
              <a:rPr spc="-5" dirty="0"/>
              <a:t>du</a:t>
            </a:r>
            <a:r>
              <a:rPr spc="65" dirty="0"/>
              <a:t> </a:t>
            </a:r>
            <a:r>
              <a:rPr spc="-10" dirty="0"/>
              <a:t>collège.</a:t>
            </a:r>
          </a:p>
          <a:p>
            <a:pPr marL="12700" marR="5080">
              <a:lnSpc>
                <a:spcPts val="3840"/>
              </a:lnSpc>
              <a:spcBef>
                <a:spcPts val="450"/>
              </a:spcBef>
            </a:pPr>
            <a:r>
              <a:rPr u="heavy" spc="-5" dirty="0">
                <a:uFill>
                  <a:solidFill>
                    <a:srgbClr val="000000"/>
                  </a:solidFill>
                </a:uFill>
              </a:rPr>
              <a:t>Description de la mission : </a:t>
            </a:r>
            <a:r>
              <a:rPr spc="-5" dirty="0"/>
              <a:t>Le </a:t>
            </a:r>
            <a:r>
              <a:rPr spc="-10" dirty="0"/>
              <a:t>volontaire </a:t>
            </a:r>
            <a:r>
              <a:rPr spc="-15" dirty="0"/>
              <a:t>développera </a:t>
            </a:r>
            <a:r>
              <a:rPr spc="-10" dirty="0"/>
              <a:t>une offre sportive adaptée </a:t>
            </a:r>
            <a:r>
              <a:rPr spc="-5" dirty="0"/>
              <a:t>à </a:t>
            </a:r>
            <a:r>
              <a:rPr spc="-10" dirty="0"/>
              <a:t>tous </a:t>
            </a:r>
            <a:r>
              <a:rPr spc="-5" dirty="0"/>
              <a:t>les </a:t>
            </a:r>
            <a:r>
              <a:rPr spc="-10" dirty="0"/>
              <a:t>élèves  </a:t>
            </a:r>
            <a:r>
              <a:rPr u="heavy" spc="-25" dirty="0">
                <a:uFill>
                  <a:solidFill>
                    <a:srgbClr val="000000"/>
                  </a:solidFill>
                </a:uFill>
              </a:rPr>
              <a:t>Taches </a:t>
            </a:r>
            <a:r>
              <a:rPr u="heavy" spc="-5" dirty="0">
                <a:uFill>
                  <a:solidFill>
                    <a:srgbClr val="000000"/>
                  </a:solidFill>
                </a:uFill>
              </a:rPr>
              <a:t>Précises</a:t>
            </a:r>
            <a:r>
              <a:rPr u="heavy" spc="15" dirty="0">
                <a:uFill>
                  <a:solidFill>
                    <a:srgbClr val="000000"/>
                  </a:solidFill>
                </a:uFill>
              </a:rPr>
              <a:t> </a:t>
            </a:r>
            <a:r>
              <a:rPr spc="-5" dirty="0"/>
              <a:t>:</a:t>
            </a:r>
          </a:p>
          <a:p>
            <a:pPr marL="12700">
              <a:lnSpc>
                <a:spcPts val="1475"/>
              </a:lnSpc>
              <a:buChar char="-"/>
              <a:tabLst>
                <a:tab pos="121285" algn="l"/>
              </a:tabLst>
            </a:pPr>
            <a:r>
              <a:rPr spc="-5" dirty="0"/>
              <a:t>de </a:t>
            </a:r>
            <a:r>
              <a:rPr spc="-10" dirty="0"/>
              <a:t>proposer et </a:t>
            </a:r>
            <a:r>
              <a:rPr spc="-5" dirty="0"/>
              <a:t>animer </a:t>
            </a:r>
            <a:r>
              <a:rPr spc="-10" dirty="0"/>
              <a:t>une carte </a:t>
            </a:r>
            <a:r>
              <a:rPr spc="-5" dirty="0"/>
              <a:t>assez variée </a:t>
            </a:r>
            <a:r>
              <a:rPr spc="-10" dirty="0"/>
              <a:t>d'ateliers </a:t>
            </a:r>
            <a:r>
              <a:rPr spc="-5" dirty="0"/>
              <a:t>à la </a:t>
            </a:r>
            <a:r>
              <a:rPr spc="-10" dirty="0"/>
              <a:t>portée </a:t>
            </a:r>
            <a:r>
              <a:rPr spc="-5" dirty="0"/>
              <a:t>de chacun :</a:t>
            </a:r>
            <a:r>
              <a:rPr spc="210" dirty="0"/>
              <a:t> </a:t>
            </a:r>
            <a:r>
              <a:rPr spc="-5" dirty="0"/>
              <a:t>kin-ball,</a:t>
            </a:r>
          </a:p>
          <a:p>
            <a:pPr marL="12700">
              <a:lnSpc>
                <a:spcPct val="100000"/>
              </a:lnSpc>
            </a:pPr>
            <a:r>
              <a:rPr spc="-5" dirty="0"/>
              <a:t>tchoukball, ludo-escrime, </a:t>
            </a:r>
            <a:r>
              <a:rPr spc="-15" dirty="0"/>
              <a:t>pétéka, </a:t>
            </a:r>
            <a:r>
              <a:rPr spc="-10" dirty="0"/>
              <a:t>wushu, capoeira, </a:t>
            </a:r>
            <a:r>
              <a:rPr spc="-15" dirty="0"/>
              <a:t>hockey </a:t>
            </a:r>
            <a:r>
              <a:rPr spc="-10" dirty="0"/>
              <a:t>sur </a:t>
            </a:r>
            <a:r>
              <a:rPr spc="-15" dirty="0"/>
              <a:t>gazon, </a:t>
            </a:r>
            <a:r>
              <a:rPr spc="-5" dirty="0"/>
              <a:t>escalade, tir à </a:t>
            </a:r>
            <a:r>
              <a:rPr spc="-10" dirty="0"/>
              <a:t>l'arc</a:t>
            </a:r>
            <a:r>
              <a:rPr spc="240" dirty="0"/>
              <a:t> </a:t>
            </a:r>
            <a:r>
              <a:rPr spc="-5" dirty="0"/>
              <a:t>...</a:t>
            </a:r>
          </a:p>
          <a:p>
            <a:pPr marL="12700">
              <a:lnSpc>
                <a:spcPct val="100000"/>
              </a:lnSpc>
              <a:buChar char="-"/>
              <a:tabLst>
                <a:tab pos="121285" algn="l"/>
              </a:tabLst>
            </a:pPr>
            <a:r>
              <a:rPr spc="-5" dirty="0"/>
              <a:t>de </a:t>
            </a:r>
            <a:r>
              <a:rPr spc="-10" dirty="0"/>
              <a:t>partager </a:t>
            </a:r>
            <a:r>
              <a:rPr spc="-5" dirty="0"/>
              <a:t>ses connaissances </a:t>
            </a:r>
            <a:r>
              <a:rPr spc="-10" dirty="0"/>
              <a:t>et </a:t>
            </a:r>
            <a:r>
              <a:rPr spc="-15" dirty="0"/>
              <a:t>compétences </a:t>
            </a:r>
            <a:r>
              <a:rPr spc="-5" dirty="0"/>
              <a:t>en </a:t>
            </a:r>
            <a:r>
              <a:rPr spc="-10" dirty="0"/>
              <a:t>matière</a:t>
            </a:r>
            <a:r>
              <a:rPr spc="95" dirty="0"/>
              <a:t> </a:t>
            </a:r>
            <a:r>
              <a:rPr spc="-10" dirty="0"/>
              <a:t>sportive.</a:t>
            </a:r>
          </a:p>
          <a:p>
            <a:pPr marL="12700">
              <a:lnSpc>
                <a:spcPct val="100000"/>
              </a:lnSpc>
              <a:buChar char="-"/>
              <a:tabLst>
                <a:tab pos="121285" algn="l"/>
              </a:tabLst>
            </a:pPr>
            <a:r>
              <a:rPr spc="-10" dirty="0"/>
              <a:t>de faciliter des </a:t>
            </a:r>
            <a:r>
              <a:rPr spc="-5" dirty="0"/>
              <a:t>liens </a:t>
            </a:r>
            <a:r>
              <a:rPr spc="-15" dirty="0"/>
              <a:t>avec </a:t>
            </a:r>
            <a:r>
              <a:rPr spc="-5" dirty="0"/>
              <a:t>les </a:t>
            </a:r>
            <a:r>
              <a:rPr spc="-10" dirty="0"/>
              <a:t>autres </a:t>
            </a:r>
            <a:r>
              <a:rPr spc="-5" dirty="0"/>
              <a:t>activités </a:t>
            </a:r>
            <a:r>
              <a:rPr spc="-10" dirty="0"/>
              <a:t>proposées </a:t>
            </a:r>
            <a:r>
              <a:rPr spc="-5" dirty="0"/>
              <a:t>en </a:t>
            </a:r>
            <a:r>
              <a:rPr spc="-15" dirty="0"/>
              <a:t>interne </a:t>
            </a:r>
            <a:r>
              <a:rPr spc="-5" dirty="0"/>
              <a:t>(Association Sportive ,</a:t>
            </a:r>
            <a:r>
              <a:rPr spc="215" dirty="0"/>
              <a:t> </a:t>
            </a:r>
            <a:r>
              <a:rPr spc="-10" dirty="0"/>
              <a:t>clubs)</a:t>
            </a:r>
          </a:p>
          <a:p>
            <a:pPr marL="12700">
              <a:lnSpc>
                <a:spcPct val="100000"/>
              </a:lnSpc>
              <a:buChar char="-"/>
              <a:tabLst>
                <a:tab pos="121285" algn="l"/>
              </a:tabLst>
            </a:pPr>
            <a:r>
              <a:rPr spc="-5" dirty="0"/>
              <a:t>de </a:t>
            </a:r>
            <a:r>
              <a:rPr spc="-10" dirty="0"/>
              <a:t>créer des opportunités </a:t>
            </a:r>
            <a:r>
              <a:rPr spc="-15" dirty="0"/>
              <a:t>avec </a:t>
            </a:r>
            <a:r>
              <a:rPr spc="-10" dirty="0"/>
              <a:t>des partenaires sportifs</a:t>
            </a:r>
            <a:r>
              <a:rPr spc="145" dirty="0"/>
              <a:t> </a:t>
            </a:r>
            <a:r>
              <a:rPr spc="-15" dirty="0"/>
              <a:t>extérieurs</a:t>
            </a:r>
          </a:p>
          <a:p>
            <a:pPr marL="12700" marR="153670">
              <a:lnSpc>
                <a:spcPct val="100000"/>
              </a:lnSpc>
              <a:buChar char="-"/>
              <a:tabLst>
                <a:tab pos="121285" algn="l"/>
              </a:tabLst>
            </a:pPr>
            <a:r>
              <a:rPr spc="-10" dirty="0"/>
              <a:t>d'organiser </a:t>
            </a:r>
            <a:r>
              <a:rPr spc="-5" dirty="0"/>
              <a:t>ou de participer à </a:t>
            </a:r>
            <a:r>
              <a:rPr spc="-10" dirty="0"/>
              <a:t>l'organisation </a:t>
            </a:r>
            <a:r>
              <a:rPr spc="-5" dirty="0"/>
              <a:t>de </a:t>
            </a:r>
            <a:r>
              <a:rPr spc="-10" dirty="0"/>
              <a:t>certains événements (tournois, </a:t>
            </a:r>
            <a:r>
              <a:rPr spc="-5" dirty="0"/>
              <a:t>spectacle de </a:t>
            </a:r>
            <a:r>
              <a:rPr spc="-10" dirty="0"/>
              <a:t>fin  d'année, </a:t>
            </a:r>
            <a:r>
              <a:rPr spc="-15" dirty="0"/>
              <a:t>temps </a:t>
            </a:r>
            <a:r>
              <a:rPr spc="-10" dirty="0"/>
              <a:t>forts, </a:t>
            </a:r>
            <a:r>
              <a:rPr spc="-5" dirty="0"/>
              <a:t>olympiades ...) </a:t>
            </a:r>
            <a:r>
              <a:rPr spc="-15" dirty="0"/>
              <a:t>mettant </a:t>
            </a:r>
            <a:r>
              <a:rPr spc="-5" dirty="0"/>
              <a:t>en </a:t>
            </a:r>
            <a:r>
              <a:rPr spc="-10" dirty="0"/>
              <a:t>valeur </a:t>
            </a:r>
            <a:r>
              <a:rPr spc="-5" dirty="0"/>
              <a:t>le </a:t>
            </a:r>
            <a:r>
              <a:rPr spc="-15" dirty="0"/>
              <a:t>travail </a:t>
            </a:r>
            <a:r>
              <a:rPr spc="-5" dirty="0"/>
              <a:t>réalisé par les</a:t>
            </a:r>
            <a:r>
              <a:rPr spc="150" dirty="0"/>
              <a:t> </a:t>
            </a:r>
            <a:r>
              <a:rPr spc="-10" dirty="0"/>
              <a:t>jeunes.</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301752" y="207263"/>
            <a:ext cx="8380730" cy="830580"/>
          </a:xfrm>
          <a:prstGeom prst="rect">
            <a:avLst/>
          </a:prstGeom>
          <a:solidFill>
            <a:srgbClr val="00A9C2"/>
          </a:solidFill>
          <a:ln w="9144">
            <a:solidFill>
              <a:srgbClr val="92D050"/>
            </a:solidFill>
          </a:ln>
        </p:spPr>
        <p:txBody>
          <a:bodyPr vert="horz" wrap="square" lIns="0" tIns="25400" rIns="0" bIns="0" rtlCol="0">
            <a:spAutoFit/>
          </a:bodyPr>
          <a:lstStyle/>
          <a:p>
            <a:pPr algn="ctr">
              <a:lnSpc>
                <a:spcPct val="100000"/>
              </a:lnSpc>
              <a:spcBef>
                <a:spcPts val="200"/>
              </a:spcBef>
            </a:pPr>
            <a:r>
              <a:rPr sz="2400" b="1" dirty="0">
                <a:solidFill>
                  <a:srgbClr val="FFFFFF"/>
                </a:solidFill>
                <a:latin typeface="Calibri"/>
                <a:cs typeface="Calibri"/>
              </a:rPr>
              <a:t>AXE </a:t>
            </a:r>
            <a:r>
              <a:rPr sz="2400" b="1" spc="-5" dirty="0">
                <a:solidFill>
                  <a:srgbClr val="FFFFFF"/>
                </a:solidFill>
                <a:latin typeface="Calibri"/>
                <a:cs typeface="Calibri"/>
              </a:rPr>
              <a:t>7-</a:t>
            </a:r>
            <a:r>
              <a:rPr sz="2400" b="1" spc="-15" dirty="0">
                <a:solidFill>
                  <a:srgbClr val="FFFFFF"/>
                </a:solidFill>
                <a:latin typeface="Calibri"/>
                <a:cs typeface="Calibri"/>
              </a:rPr>
              <a:t> </a:t>
            </a:r>
            <a:r>
              <a:rPr sz="2400" b="1" spc="-5" dirty="0">
                <a:solidFill>
                  <a:srgbClr val="FFFFFF"/>
                </a:solidFill>
                <a:latin typeface="Calibri"/>
                <a:cs typeface="Calibri"/>
              </a:rPr>
              <a:t>SANTE</a:t>
            </a:r>
            <a:endParaRPr sz="2400">
              <a:latin typeface="Calibri"/>
              <a:cs typeface="Calibri"/>
            </a:endParaRPr>
          </a:p>
        </p:txBody>
      </p:sp>
      <p:sp>
        <p:nvSpPr>
          <p:cNvPr id="3" name="object 3"/>
          <p:cNvSpPr/>
          <p:nvPr/>
        </p:nvSpPr>
        <p:spPr>
          <a:xfrm>
            <a:off x="301688" y="1194561"/>
            <a:ext cx="8380539" cy="2523744"/>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2354579" y="1188211"/>
            <a:ext cx="0" cy="2549525"/>
          </a:xfrm>
          <a:custGeom>
            <a:avLst/>
            <a:gdLst/>
            <a:ahLst/>
            <a:cxnLst/>
            <a:rect l="l" t="t" r="r" b="b"/>
            <a:pathLst>
              <a:path h="2549525">
                <a:moveTo>
                  <a:pt x="0" y="0"/>
                </a:moveTo>
                <a:lnTo>
                  <a:pt x="0" y="2549144"/>
                </a:lnTo>
              </a:path>
            </a:pathLst>
          </a:custGeom>
          <a:ln w="12700">
            <a:solidFill>
              <a:srgbClr val="FFFFFF"/>
            </a:solidFill>
          </a:ln>
        </p:spPr>
        <p:txBody>
          <a:bodyPr wrap="square" lIns="0" tIns="0" rIns="0" bIns="0" rtlCol="0"/>
          <a:lstStyle/>
          <a:p>
            <a:endParaRPr/>
          </a:p>
        </p:txBody>
      </p:sp>
      <p:sp>
        <p:nvSpPr>
          <p:cNvPr id="5" name="object 5"/>
          <p:cNvSpPr/>
          <p:nvPr/>
        </p:nvSpPr>
        <p:spPr>
          <a:xfrm>
            <a:off x="301688" y="1188211"/>
            <a:ext cx="0" cy="2549525"/>
          </a:xfrm>
          <a:custGeom>
            <a:avLst/>
            <a:gdLst/>
            <a:ahLst/>
            <a:cxnLst/>
            <a:rect l="l" t="t" r="r" b="b"/>
            <a:pathLst>
              <a:path h="2549525">
                <a:moveTo>
                  <a:pt x="0" y="0"/>
                </a:moveTo>
                <a:lnTo>
                  <a:pt x="0" y="2549144"/>
                </a:lnTo>
              </a:path>
            </a:pathLst>
          </a:custGeom>
          <a:ln w="12700">
            <a:solidFill>
              <a:srgbClr val="FFFFFF"/>
            </a:solidFill>
          </a:ln>
        </p:spPr>
        <p:txBody>
          <a:bodyPr wrap="square" lIns="0" tIns="0" rIns="0" bIns="0" rtlCol="0"/>
          <a:lstStyle/>
          <a:p>
            <a:endParaRPr/>
          </a:p>
        </p:txBody>
      </p:sp>
      <p:sp>
        <p:nvSpPr>
          <p:cNvPr id="6" name="object 6"/>
          <p:cNvSpPr/>
          <p:nvPr/>
        </p:nvSpPr>
        <p:spPr>
          <a:xfrm>
            <a:off x="8681593" y="1188211"/>
            <a:ext cx="0" cy="2549525"/>
          </a:xfrm>
          <a:custGeom>
            <a:avLst/>
            <a:gdLst/>
            <a:ahLst/>
            <a:cxnLst/>
            <a:rect l="l" t="t" r="r" b="b"/>
            <a:pathLst>
              <a:path h="2549525">
                <a:moveTo>
                  <a:pt x="0" y="0"/>
                </a:moveTo>
                <a:lnTo>
                  <a:pt x="0" y="2549144"/>
                </a:lnTo>
              </a:path>
            </a:pathLst>
          </a:custGeom>
          <a:ln w="12700">
            <a:solidFill>
              <a:srgbClr val="FFFFFF"/>
            </a:solidFill>
          </a:ln>
        </p:spPr>
        <p:txBody>
          <a:bodyPr wrap="square" lIns="0" tIns="0" rIns="0" bIns="0" rtlCol="0"/>
          <a:lstStyle/>
          <a:p>
            <a:endParaRPr/>
          </a:p>
        </p:txBody>
      </p:sp>
      <p:sp>
        <p:nvSpPr>
          <p:cNvPr id="7" name="object 7"/>
          <p:cNvSpPr/>
          <p:nvPr/>
        </p:nvSpPr>
        <p:spPr>
          <a:xfrm>
            <a:off x="295338" y="1194561"/>
            <a:ext cx="8392795" cy="0"/>
          </a:xfrm>
          <a:custGeom>
            <a:avLst/>
            <a:gdLst/>
            <a:ahLst/>
            <a:cxnLst/>
            <a:rect l="l" t="t" r="r" b="b"/>
            <a:pathLst>
              <a:path w="8392795">
                <a:moveTo>
                  <a:pt x="0" y="0"/>
                </a:moveTo>
                <a:lnTo>
                  <a:pt x="8392604" y="0"/>
                </a:lnTo>
              </a:path>
            </a:pathLst>
          </a:custGeom>
          <a:ln w="12700">
            <a:solidFill>
              <a:srgbClr val="FFFFFF"/>
            </a:solidFill>
          </a:ln>
        </p:spPr>
        <p:txBody>
          <a:bodyPr wrap="square" lIns="0" tIns="0" rIns="0" bIns="0" rtlCol="0"/>
          <a:lstStyle/>
          <a:p>
            <a:endParaRPr/>
          </a:p>
        </p:txBody>
      </p:sp>
      <p:sp>
        <p:nvSpPr>
          <p:cNvPr id="8" name="object 8"/>
          <p:cNvSpPr/>
          <p:nvPr/>
        </p:nvSpPr>
        <p:spPr>
          <a:xfrm>
            <a:off x="295338" y="3718305"/>
            <a:ext cx="8392795" cy="0"/>
          </a:xfrm>
          <a:custGeom>
            <a:avLst/>
            <a:gdLst/>
            <a:ahLst/>
            <a:cxnLst/>
            <a:rect l="l" t="t" r="r" b="b"/>
            <a:pathLst>
              <a:path w="8392795">
                <a:moveTo>
                  <a:pt x="0" y="0"/>
                </a:moveTo>
                <a:lnTo>
                  <a:pt x="8392604" y="0"/>
                </a:lnTo>
              </a:path>
            </a:pathLst>
          </a:custGeom>
          <a:ln w="38100">
            <a:solidFill>
              <a:srgbClr val="FFFFFF"/>
            </a:solidFill>
          </a:ln>
        </p:spPr>
        <p:txBody>
          <a:bodyPr wrap="square" lIns="0" tIns="0" rIns="0" bIns="0" rtlCol="0"/>
          <a:lstStyle/>
          <a:p>
            <a:endParaRPr/>
          </a:p>
        </p:txBody>
      </p:sp>
      <p:sp>
        <p:nvSpPr>
          <p:cNvPr id="9" name="object 9"/>
          <p:cNvSpPr txBox="1"/>
          <p:nvPr/>
        </p:nvSpPr>
        <p:spPr>
          <a:xfrm>
            <a:off x="470103" y="1863217"/>
            <a:ext cx="1717039" cy="1078230"/>
          </a:xfrm>
          <a:prstGeom prst="rect">
            <a:avLst/>
          </a:prstGeom>
        </p:spPr>
        <p:txBody>
          <a:bodyPr vert="horz" wrap="square" lIns="0" tIns="12700" rIns="0" bIns="0" rtlCol="0">
            <a:spAutoFit/>
          </a:bodyPr>
          <a:lstStyle/>
          <a:p>
            <a:pPr marL="12700" marR="5080" indent="139700">
              <a:lnSpc>
                <a:spcPct val="115100"/>
              </a:lnSpc>
              <a:spcBef>
                <a:spcPts val="100"/>
              </a:spcBef>
            </a:pPr>
            <a:r>
              <a:rPr sz="3000" b="1" spc="-15" dirty="0">
                <a:latin typeface="Calibri"/>
                <a:cs typeface="Calibri"/>
              </a:rPr>
              <a:t>Exemples  </a:t>
            </a:r>
            <a:r>
              <a:rPr sz="3000" b="1" dirty="0">
                <a:latin typeface="Calibri"/>
                <a:cs typeface="Calibri"/>
              </a:rPr>
              <a:t>de</a:t>
            </a:r>
            <a:r>
              <a:rPr sz="3000" b="1" spc="-70" dirty="0">
                <a:latin typeface="Calibri"/>
                <a:cs typeface="Calibri"/>
              </a:rPr>
              <a:t> </a:t>
            </a:r>
            <a:r>
              <a:rPr sz="3000" b="1" spc="-10" dirty="0">
                <a:latin typeface="Calibri"/>
                <a:cs typeface="Calibri"/>
              </a:rPr>
              <a:t>mission</a:t>
            </a:r>
            <a:endParaRPr sz="3000">
              <a:latin typeface="Calibri"/>
              <a:cs typeface="Calibri"/>
            </a:endParaRPr>
          </a:p>
        </p:txBody>
      </p:sp>
      <p:sp>
        <p:nvSpPr>
          <p:cNvPr id="10" name="object 10"/>
          <p:cNvSpPr txBox="1"/>
          <p:nvPr/>
        </p:nvSpPr>
        <p:spPr>
          <a:xfrm>
            <a:off x="2386964" y="1137367"/>
            <a:ext cx="5890895" cy="2550795"/>
          </a:xfrm>
          <a:prstGeom prst="rect">
            <a:avLst/>
          </a:prstGeom>
        </p:spPr>
        <p:txBody>
          <a:bodyPr vert="horz" wrap="square" lIns="0" tIns="13335" rIns="0" bIns="0" rtlCol="0">
            <a:spAutoFit/>
          </a:bodyPr>
          <a:lstStyle/>
          <a:p>
            <a:pPr marL="355600" marR="5080" indent="-342900">
              <a:lnSpc>
                <a:spcPct val="114999"/>
              </a:lnSpc>
              <a:spcBef>
                <a:spcPts val="105"/>
              </a:spcBef>
              <a:buFont typeface="Courier New"/>
              <a:buChar char="o"/>
              <a:tabLst>
                <a:tab pos="356235" algn="l"/>
                <a:tab pos="1713864" algn="l"/>
              </a:tabLst>
            </a:pPr>
            <a:r>
              <a:rPr sz="2400" b="1" spc="-10" dirty="0">
                <a:latin typeface="Calibri"/>
                <a:cs typeface="Calibri"/>
              </a:rPr>
              <a:t>Participer	</a:t>
            </a:r>
            <a:r>
              <a:rPr sz="2400" b="1" dirty="0">
                <a:latin typeface="Calibri"/>
                <a:cs typeface="Calibri"/>
              </a:rPr>
              <a:t>à </a:t>
            </a:r>
            <a:r>
              <a:rPr sz="2400" b="1" spc="-10" dirty="0">
                <a:latin typeface="Calibri"/>
                <a:cs typeface="Calibri"/>
              </a:rPr>
              <a:t>l’information et prévention des  risques </a:t>
            </a:r>
            <a:r>
              <a:rPr sz="2400" b="1" dirty="0">
                <a:latin typeface="Calibri"/>
                <a:cs typeface="Calibri"/>
              </a:rPr>
              <a:t>liés aux </a:t>
            </a:r>
            <a:r>
              <a:rPr sz="2400" b="1" spc="-5" dirty="0">
                <a:latin typeface="Calibri"/>
                <a:cs typeface="Calibri"/>
              </a:rPr>
              <a:t>addictions (drogues, </a:t>
            </a:r>
            <a:r>
              <a:rPr sz="2400" b="1" spc="-10" dirty="0">
                <a:latin typeface="Calibri"/>
                <a:cs typeface="Calibri"/>
              </a:rPr>
              <a:t>tabac,  </a:t>
            </a:r>
            <a:r>
              <a:rPr sz="2400" b="1" spc="-5" dirty="0">
                <a:latin typeface="Calibri"/>
                <a:cs typeface="Calibri"/>
              </a:rPr>
              <a:t>alcool, jeux</a:t>
            </a:r>
            <a:r>
              <a:rPr sz="2400" b="1" spc="-30" dirty="0">
                <a:latin typeface="Calibri"/>
                <a:cs typeface="Calibri"/>
              </a:rPr>
              <a:t> </a:t>
            </a:r>
            <a:r>
              <a:rPr sz="2400" b="1" spc="-5" dirty="0">
                <a:latin typeface="Calibri"/>
                <a:cs typeface="Calibri"/>
              </a:rPr>
              <a:t>vidéo…)</a:t>
            </a:r>
            <a:endParaRPr sz="2400" dirty="0">
              <a:latin typeface="Calibri"/>
              <a:cs typeface="Calibri"/>
            </a:endParaRPr>
          </a:p>
          <a:p>
            <a:pPr marL="355600" indent="-342900">
              <a:lnSpc>
                <a:spcPct val="100000"/>
              </a:lnSpc>
              <a:spcBef>
                <a:spcPts val="430"/>
              </a:spcBef>
              <a:buFont typeface="Courier New"/>
              <a:buChar char="o"/>
              <a:tabLst>
                <a:tab pos="356235" algn="l"/>
              </a:tabLst>
            </a:pPr>
            <a:r>
              <a:rPr sz="2400" b="1" spc="-10" dirty="0">
                <a:latin typeface="Calibri"/>
                <a:cs typeface="Calibri"/>
              </a:rPr>
              <a:t>Participer </a:t>
            </a:r>
            <a:r>
              <a:rPr sz="2400" b="1" dirty="0">
                <a:latin typeface="Calibri"/>
                <a:cs typeface="Calibri"/>
              </a:rPr>
              <a:t>à des </a:t>
            </a:r>
            <a:r>
              <a:rPr sz="2400" b="1" spc="-5" dirty="0">
                <a:latin typeface="Calibri"/>
                <a:cs typeface="Calibri"/>
              </a:rPr>
              <a:t>actions en </a:t>
            </a:r>
            <a:r>
              <a:rPr sz="2400" b="1" spc="-20" dirty="0">
                <a:latin typeface="Calibri"/>
                <a:cs typeface="Calibri"/>
              </a:rPr>
              <a:t>faveur </a:t>
            </a:r>
            <a:r>
              <a:rPr sz="2400" b="1" spc="-10" dirty="0">
                <a:latin typeface="Calibri"/>
                <a:cs typeface="Calibri"/>
              </a:rPr>
              <a:t>de</a:t>
            </a:r>
            <a:endParaRPr sz="2400" dirty="0">
              <a:latin typeface="Calibri"/>
              <a:cs typeface="Calibri"/>
            </a:endParaRPr>
          </a:p>
          <a:p>
            <a:pPr marL="355600" marR="58419">
              <a:lnSpc>
                <a:spcPct val="114999"/>
              </a:lnSpc>
              <a:spcBef>
                <a:spcPts val="5"/>
              </a:spcBef>
            </a:pPr>
            <a:r>
              <a:rPr sz="2400" b="1" spc="-20" dirty="0">
                <a:latin typeface="Calibri"/>
                <a:cs typeface="Calibri"/>
              </a:rPr>
              <a:t>l’éducation </a:t>
            </a:r>
            <a:r>
              <a:rPr sz="2400" b="1" dirty="0">
                <a:latin typeface="Calibri"/>
                <a:cs typeface="Calibri"/>
              </a:rPr>
              <a:t>à la </a:t>
            </a:r>
            <a:r>
              <a:rPr sz="2400" b="1" spc="-5" dirty="0">
                <a:latin typeface="Calibri"/>
                <a:cs typeface="Calibri"/>
              </a:rPr>
              <a:t>nutrition </a:t>
            </a:r>
            <a:r>
              <a:rPr sz="2400" b="1" dirty="0">
                <a:latin typeface="Calibri"/>
                <a:cs typeface="Calibri"/>
              </a:rPr>
              <a:t>(Ex : « semaine</a:t>
            </a:r>
            <a:r>
              <a:rPr sz="2400" b="1" spc="-90" dirty="0">
                <a:latin typeface="Calibri"/>
                <a:cs typeface="Calibri"/>
              </a:rPr>
              <a:t> </a:t>
            </a:r>
            <a:r>
              <a:rPr sz="2400" b="1" spc="-5" dirty="0">
                <a:latin typeface="Calibri"/>
                <a:cs typeface="Calibri"/>
              </a:rPr>
              <a:t>du  </a:t>
            </a:r>
            <a:r>
              <a:rPr sz="2400" b="1" spc="-10" dirty="0">
                <a:latin typeface="Calibri"/>
                <a:cs typeface="Calibri"/>
              </a:rPr>
              <a:t>goût notamment</a:t>
            </a:r>
            <a:r>
              <a:rPr sz="2400" b="1" dirty="0">
                <a:latin typeface="Calibri"/>
                <a:cs typeface="Calibri"/>
              </a:rPr>
              <a:t> »)</a:t>
            </a:r>
            <a:endParaRPr sz="2400" dirty="0">
              <a:latin typeface="Calibri"/>
              <a:cs typeface="Calibri"/>
            </a:endParaRPr>
          </a:p>
        </p:txBody>
      </p:sp>
      <p:sp>
        <p:nvSpPr>
          <p:cNvPr id="11" name="object 11"/>
          <p:cNvSpPr txBox="1"/>
          <p:nvPr/>
        </p:nvSpPr>
        <p:spPr>
          <a:xfrm>
            <a:off x="8427211" y="6426809"/>
            <a:ext cx="180975" cy="208915"/>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888888"/>
                </a:solidFill>
                <a:latin typeface="Calibri"/>
                <a:cs typeface="Calibri"/>
              </a:rPr>
              <a:t>38</a:t>
            </a:r>
            <a:endParaRPr sz="1200">
              <a:latin typeface="Calibri"/>
              <a:cs typeface="Calibri"/>
            </a:endParaRPr>
          </a:p>
        </p:txBody>
      </p:sp>
      <p:graphicFrame>
        <p:nvGraphicFramePr>
          <p:cNvPr id="12" name="object 12"/>
          <p:cNvGraphicFramePr>
            <a:graphicFrameLocks noGrp="1"/>
          </p:cNvGraphicFramePr>
          <p:nvPr/>
        </p:nvGraphicFramePr>
        <p:xfrm>
          <a:off x="295338" y="4113403"/>
          <a:ext cx="8380730" cy="632714"/>
        </p:xfrm>
        <a:graphic>
          <a:graphicData uri="http://schemas.openxmlformats.org/drawingml/2006/table">
            <a:tbl>
              <a:tblPr firstRow="1" bandRow="1">
                <a:tableStyleId>{2D5ABB26-0587-4C30-8999-92F81FD0307C}</a:tableStyleId>
              </a:tblPr>
              <a:tblGrid>
                <a:gridCol w="4485005">
                  <a:extLst>
                    <a:ext uri="{9D8B030D-6E8A-4147-A177-3AD203B41FA5}">
                      <a16:colId xmlns:a16="http://schemas.microsoft.com/office/drawing/2014/main" val="20000"/>
                    </a:ext>
                  </a:extLst>
                </a:gridCol>
                <a:gridCol w="3895725">
                  <a:extLst>
                    <a:ext uri="{9D8B030D-6E8A-4147-A177-3AD203B41FA5}">
                      <a16:colId xmlns:a16="http://schemas.microsoft.com/office/drawing/2014/main" val="20001"/>
                    </a:ext>
                  </a:extLst>
                </a:gridCol>
              </a:tblGrid>
              <a:tr h="632714">
                <a:tc>
                  <a:txBody>
                    <a:bodyPr/>
                    <a:lstStyle/>
                    <a:p>
                      <a:pPr algn="ctr">
                        <a:lnSpc>
                          <a:spcPct val="100000"/>
                        </a:lnSpc>
                        <a:spcBef>
                          <a:spcPts val="250"/>
                        </a:spcBef>
                      </a:pPr>
                      <a:r>
                        <a:rPr sz="1800" b="1" spc="-5" dirty="0">
                          <a:latin typeface="Calibri"/>
                          <a:cs typeface="Calibri"/>
                        </a:rPr>
                        <a:t>POSSIBLE</a:t>
                      </a:r>
                      <a:endParaRPr sz="1800">
                        <a:latin typeface="Calibri"/>
                        <a:cs typeface="Calibri"/>
                      </a:endParaRPr>
                    </a:p>
                  </a:txBody>
                  <a:tcPr marL="0" marR="0" marT="3175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00A9C2"/>
                    </a:solidFill>
                  </a:tcPr>
                </a:tc>
                <a:tc>
                  <a:txBody>
                    <a:bodyPr/>
                    <a:lstStyle/>
                    <a:p>
                      <a:pPr marL="956944">
                        <a:lnSpc>
                          <a:spcPct val="100000"/>
                        </a:lnSpc>
                        <a:spcBef>
                          <a:spcPts val="250"/>
                        </a:spcBef>
                      </a:pPr>
                      <a:r>
                        <a:rPr sz="1800" b="1" spc="-5" dirty="0">
                          <a:latin typeface="Calibri"/>
                          <a:cs typeface="Calibri"/>
                        </a:rPr>
                        <a:t>POINT </a:t>
                      </a:r>
                      <a:r>
                        <a:rPr sz="1800" b="1" dirty="0">
                          <a:latin typeface="Calibri"/>
                          <a:cs typeface="Calibri"/>
                        </a:rPr>
                        <a:t>DE</a:t>
                      </a:r>
                      <a:r>
                        <a:rPr sz="1800" b="1" spc="-15" dirty="0">
                          <a:latin typeface="Calibri"/>
                          <a:cs typeface="Calibri"/>
                        </a:rPr>
                        <a:t> </a:t>
                      </a:r>
                      <a:r>
                        <a:rPr sz="1800" b="1" dirty="0">
                          <a:latin typeface="Calibri"/>
                          <a:cs typeface="Calibri"/>
                        </a:rPr>
                        <a:t>VIGILANCE</a:t>
                      </a:r>
                      <a:endParaRPr sz="1800">
                        <a:latin typeface="Calibri"/>
                        <a:cs typeface="Calibri"/>
                      </a:endParaRPr>
                    </a:p>
                  </a:txBody>
                  <a:tcPr marL="0" marR="0" marT="3175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00A9C2"/>
                    </a:solidFill>
                  </a:tcPr>
                </a:tc>
                <a:extLst>
                  <a:ext uri="{0D108BD9-81ED-4DB2-BD59-A6C34878D82A}">
                    <a16:rowId xmlns:a16="http://schemas.microsoft.com/office/drawing/2014/main" val="10000"/>
                  </a:ext>
                </a:extLst>
              </a:tr>
            </a:tbl>
          </a:graphicData>
        </a:graphic>
      </p:graphicFrame>
      <p:sp>
        <p:nvSpPr>
          <p:cNvPr id="13" name="object 13"/>
          <p:cNvSpPr txBox="1"/>
          <p:nvPr/>
        </p:nvSpPr>
        <p:spPr>
          <a:xfrm>
            <a:off x="5227701" y="5173217"/>
            <a:ext cx="3448367" cy="628377"/>
          </a:xfrm>
          <a:prstGeom prst="rect">
            <a:avLst/>
          </a:prstGeom>
        </p:spPr>
        <p:txBody>
          <a:bodyPr vert="horz" wrap="square" lIns="0" tIns="12700" rIns="0" bIns="0" rtlCol="0">
            <a:spAutoFit/>
          </a:bodyPr>
          <a:lstStyle/>
          <a:p>
            <a:pPr marL="12700">
              <a:lnSpc>
                <a:spcPct val="100000"/>
              </a:lnSpc>
              <a:spcBef>
                <a:spcPts val="100"/>
              </a:spcBef>
            </a:pPr>
            <a:r>
              <a:rPr sz="2000" dirty="0">
                <a:latin typeface="Calibri"/>
                <a:cs typeface="Calibri"/>
              </a:rPr>
              <a:t>Ne </a:t>
            </a:r>
            <a:r>
              <a:rPr sz="2000" spc="-10" dirty="0">
                <a:latin typeface="Calibri"/>
                <a:cs typeface="Calibri"/>
              </a:rPr>
              <a:t>prodigue </a:t>
            </a:r>
            <a:r>
              <a:rPr sz="2000" spc="-5" dirty="0">
                <a:latin typeface="Calibri"/>
                <a:cs typeface="Calibri"/>
              </a:rPr>
              <a:t>pas de</a:t>
            </a:r>
            <a:r>
              <a:rPr sz="2000" spc="15" dirty="0">
                <a:latin typeface="Calibri"/>
                <a:cs typeface="Calibri"/>
              </a:rPr>
              <a:t> </a:t>
            </a:r>
            <a:r>
              <a:rPr sz="2000" spc="-5" dirty="0">
                <a:latin typeface="Calibri"/>
                <a:cs typeface="Calibri"/>
              </a:rPr>
              <a:t>soin</a:t>
            </a:r>
            <a:endParaRPr sz="2000" dirty="0">
              <a:latin typeface="Calibri"/>
              <a:cs typeface="Calibri"/>
            </a:endParaRPr>
          </a:p>
          <a:p>
            <a:pPr marL="12700">
              <a:lnSpc>
                <a:spcPct val="100000"/>
              </a:lnSpc>
            </a:pPr>
            <a:r>
              <a:rPr sz="2000" dirty="0">
                <a:latin typeface="Calibri"/>
                <a:cs typeface="Calibri"/>
              </a:rPr>
              <a:t>Ne </a:t>
            </a:r>
            <a:r>
              <a:rPr sz="2000" spc="-5" dirty="0">
                <a:latin typeface="Calibri"/>
                <a:cs typeface="Calibri"/>
              </a:rPr>
              <a:t>remplace pas </a:t>
            </a:r>
            <a:r>
              <a:rPr sz="2000" spc="-10" dirty="0">
                <a:latin typeface="Calibri"/>
                <a:cs typeface="Calibri"/>
              </a:rPr>
              <a:t>l’infirmière</a:t>
            </a:r>
            <a:endParaRPr sz="2000" dirty="0">
              <a:latin typeface="Calibri"/>
              <a:cs typeface="Calibri"/>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20040" y="246888"/>
            <a:ext cx="8641080" cy="460375"/>
          </a:xfrm>
          <a:prstGeom prst="rect">
            <a:avLst/>
          </a:prstGeom>
          <a:solidFill>
            <a:srgbClr val="00A9C2"/>
          </a:solidFill>
          <a:ln w="9144">
            <a:solidFill>
              <a:srgbClr val="92D050"/>
            </a:solidFill>
          </a:ln>
        </p:spPr>
        <p:txBody>
          <a:bodyPr vert="horz" wrap="square" lIns="0" tIns="24765" rIns="0" bIns="0" rtlCol="0">
            <a:spAutoFit/>
          </a:bodyPr>
          <a:lstStyle/>
          <a:p>
            <a:pPr algn="ctr">
              <a:lnSpc>
                <a:spcPct val="100000"/>
              </a:lnSpc>
              <a:spcBef>
                <a:spcPts val="195"/>
              </a:spcBef>
            </a:pPr>
            <a:r>
              <a:rPr spc="-5" dirty="0"/>
              <a:t>SANTÉ-EXEMPLE</a:t>
            </a:r>
          </a:p>
        </p:txBody>
      </p:sp>
      <p:sp>
        <p:nvSpPr>
          <p:cNvPr id="3" name="object 3"/>
          <p:cNvSpPr/>
          <p:nvPr/>
        </p:nvSpPr>
        <p:spPr>
          <a:xfrm>
            <a:off x="284314" y="819022"/>
            <a:ext cx="8641118" cy="917448"/>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2293239" y="812673"/>
            <a:ext cx="0" cy="942975"/>
          </a:xfrm>
          <a:custGeom>
            <a:avLst/>
            <a:gdLst/>
            <a:ahLst/>
            <a:cxnLst/>
            <a:rect l="l" t="t" r="r" b="b"/>
            <a:pathLst>
              <a:path h="942975">
                <a:moveTo>
                  <a:pt x="0" y="0"/>
                </a:moveTo>
                <a:lnTo>
                  <a:pt x="0" y="942848"/>
                </a:lnTo>
              </a:path>
            </a:pathLst>
          </a:custGeom>
          <a:ln w="12700">
            <a:solidFill>
              <a:srgbClr val="FFFFFF"/>
            </a:solidFill>
          </a:ln>
        </p:spPr>
        <p:txBody>
          <a:bodyPr wrap="square" lIns="0" tIns="0" rIns="0" bIns="0" rtlCol="0"/>
          <a:lstStyle/>
          <a:p>
            <a:endParaRPr/>
          </a:p>
        </p:txBody>
      </p:sp>
      <p:sp>
        <p:nvSpPr>
          <p:cNvPr id="5" name="object 5"/>
          <p:cNvSpPr/>
          <p:nvPr/>
        </p:nvSpPr>
        <p:spPr>
          <a:xfrm>
            <a:off x="284314" y="812673"/>
            <a:ext cx="0" cy="942975"/>
          </a:xfrm>
          <a:custGeom>
            <a:avLst/>
            <a:gdLst/>
            <a:ahLst/>
            <a:cxnLst/>
            <a:rect l="l" t="t" r="r" b="b"/>
            <a:pathLst>
              <a:path h="942975">
                <a:moveTo>
                  <a:pt x="0" y="0"/>
                </a:moveTo>
                <a:lnTo>
                  <a:pt x="0" y="942848"/>
                </a:lnTo>
              </a:path>
            </a:pathLst>
          </a:custGeom>
          <a:ln w="12700">
            <a:solidFill>
              <a:srgbClr val="FFFFFF"/>
            </a:solidFill>
          </a:ln>
        </p:spPr>
        <p:txBody>
          <a:bodyPr wrap="square" lIns="0" tIns="0" rIns="0" bIns="0" rtlCol="0"/>
          <a:lstStyle/>
          <a:p>
            <a:endParaRPr/>
          </a:p>
        </p:txBody>
      </p:sp>
      <p:sp>
        <p:nvSpPr>
          <p:cNvPr id="6" name="object 6"/>
          <p:cNvSpPr/>
          <p:nvPr/>
        </p:nvSpPr>
        <p:spPr>
          <a:xfrm>
            <a:off x="8925306" y="812673"/>
            <a:ext cx="0" cy="942975"/>
          </a:xfrm>
          <a:custGeom>
            <a:avLst/>
            <a:gdLst/>
            <a:ahLst/>
            <a:cxnLst/>
            <a:rect l="l" t="t" r="r" b="b"/>
            <a:pathLst>
              <a:path h="942975">
                <a:moveTo>
                  <a:pt x="0" y="0"/>
                </a:moveTo>
                <a:lnTo>
                  <a:pt x="0" y="942848"/>
                </a:lnTo>
              </a:path>
            </a:pathLst>
          </a:custGeom>
          <a:ln w="12700">
            <a:solidFill>
              <a:srgbClr val="FFFFFF"/>
            </a:solidFill>
          </a:ln>
        </p:spPr>
        <p:txBody>
          <a:bodyPr wrap="square" lIns="0" tIns="0" rIns="0" bIns="0" rtlCol="0"/>
          <a:lstStyle/>
          <a:p>
            <a:endParaRPr/>
          </a:p>
        </p:txBody>
      </p:sp>
      <p:sp>
        <p:nvSpPr>
          <p:cNvPr id="7" name="object 7"/>
          <p:cNvSpPr/>
          <p:nvPr/>
        </p:nvSpPr>
        <p:spPr>
          <a:xfrm>
            <a:off x="277964" y="819022"/>
            <a:ext cx="8653780" cy="0"/>
          </a:xfrm>
          <a:custGeom>
            <a:avLst/>
            <a:gdLst/>
            <a:ahLst/>
            <a:cxnLst/>
            <a:rect l="l" t="t" r="r" b="b"/>
            <a:pathLst>
              <a:path w="8653780">
                <a:moveTo>
                  <a:pt x="0" y="0"/>
                </a:moveTo>
                <a:lnTo>
                  <a:pt x="8653691" y="0"/>
                </a:lnTo>
              </a:path>
            </a:pathLst>
          </a:custGeom>
          <a:ln w="12700">
            <a:solidFill>
              <a:srgbClr val="FFFFFF"/>
            </a:solidFill>
          </a:ln>
        </p:spPr>
        <p:txBody>
          <a:bodyPr wrap="square" lIns="0" tIns="0" rIns="0" bIns="0" rtlCol="0"/>
          <a:lstStyle/>
          <a:p>
            <a:endParaRPr/>
          </a:p>
        </p:txBody>
      </p:sp>
      <p:sp>
        <p:nvSpPr>
          <p:cNvPr id="8" name="object 8"/>
          <p:cNvSpPr/>
          <p:nvPr/>
        </p:nvSpPr>
        <p:spPr>
          <a:xfrm>
            <a:off x="277964" y="1736470"/>
            <a:ext cx="8653780" cy="0"/>
          </a:xfrm>
          <a:custGeom>
            <a:avLst/>
            <a:gdLst/>
            <a:ahLst/>
            <a:cxnLst/>
            <a:rect l="l" t="t" r="r" b="b"/>
            <a:pathLst>
              <a:path w="8653780">
                <a:moveTo>
                  <a:pt x="0" y="0"/>
                </a:moveTo>
                <a:lnTo>
                  <a:pt x="8653691" y="0"/>
                </a:lnTo>
              </a:path>
            </a:pathLst>
          </a:custGeom>
          <a:ln w="38100">
            <a:solidFill>
              <a:srgbClr val="FFFFFF"/>
            </a:solidFill>
          </a:ln>
        </p:spPr>
        <p:txBody>
          <a:bodyPr wrap="square" lIns="0" tIns="0" rIns="0" bIns="0" rtlCol="0"/>
          <a:lstStyle/>
          <a:p>
            <a:endParaRPr/>
          </a:p>
        </p:txBody>
      </p:sp>
      <p:sp>
        <p:nvSpPr>
          <p:cNvPr id="9" name="object 9"/>
          <p:cNvSpPr txBox="1"/>
          <p:nvPr/>
        </p:nvSpPr>
        <p:spPr>
          <a:xfrm>
            <a:off x="507898" y="1132712"/>
            <a:ext cx="1559560" cy="269240"/>
          </a:xfrm>
          <a:prstGeom prst="rect">
            <a:avLst/>
          </a:prstGeom>
        </p:spPr>
        <p:txBody>
          <a:bodyPr vert="horz" wrap="square" lIns="0" tIns="12065" rIns="0" bIns="0" rtlCol="0">
            <a:spAutoFit/>
          </a:bodyPr>
          <a:lstStyle/>
          <a:p>
            <a:pPr marL="12700">
              <a:lnSpc>
                <a:spcPct val="100000"/>
              </a:lnSpc>
              <a:spcBef>
                <a:spcPts val="95"/>
              </a:spcBef>
            </a:pPr>
            <a:r>
              <a:rPr sz="1600" b="1" spc="-10" dirty="0">
                <a:latin typeface="Calibri"/>
                <a:cs typeface="Calibri"/>
              </a:rPr>
              <a:t>Titre </a:t>
            </a:r>
            <a:r>
              <a:rPr sz="1600" b="1" spc="-5" dirty="0">
                <a:latin typeface="Calibri"/>
                <a:cs typeface="Calibri"/>
              </a:rPr>
              <a:t>de la</a:t>
            </a:r>
            <a:r>
              <a:rPr sz="1600" b="1" spc="-70" dirty="0">
                <a:latin typeface="Calibri"/>
                <a:cs typeface="Calibri"/>
              </a:rPr>
              <a:t> </a:t>
            </a:r>
            <a:r>
              <a:rPr sz="1600" b="1" spc="-5" dirty="0">
                <a:latin typeface="Calibri"/>
                <a:cs typeface="Calibri"/>
              </a:rPr>
              <a:t>mission</a:t>
            </a:r>
            <a:endParaRPr sz="1600">
              <a:latin typeface="Calibri"/>
              <a:cs typeface="Calibri"/>
            </a:endParaRPr>
          </a:p>
        </p:txBody>
      </p:sp>
      <p:sp>
        <p:nvSpPr>
          <p:cNvPr id="10" name="object 10"/>
          <p:cNvSpPr txBox="1"/>
          <p:nvPr/>
        </p:nvSpPr>
        <p:spPr>
          <a:xfrm>
            <a:off x="2325751" y="777011"/>
            <a:ext cx="6471920" cy="586740"/>
          </a:xfrm>
          <a:prstGeom prst="rect">
            <a:avLst/>
          </a:prstGeom>
        </p:spPr>
        <p:txBody>
          <a:bodyPr vert="horz" wrap="square" lIns="0" tIns="12700" rIns="0" bIns="0" rtlCol="0">
            <a:spAutoFit/>
          </a:bodyPr>
          <a:lstStyle/>
          <a:p>
            <a:pPr marL="355600" marR="5080" indent="-343535">
              <a:lnSpc>
                <a:spcPct val="114999"/>
              </a:lnSpc>
              <a:spcBef>
                <a:spcPts val="100"/>
              </a:spcBef>
              <a:tabLst>
                <a:tab pos="355600" algn="l"/>
              </a:tabLst>
            </a:pPr>
            <a:r>
              <a:rPr sz="1600" spc="-5" dirty="0">
                <a:latin typeface="Courier New"/>
                <a:cs typeface="Courier New"/>
              </a:rPr>
              <a:t>o	</a:t>
            </a:r>
            <a:r>
              <a:rPr sz="1600" b="1" spc="-5" dirty="0">
                <a:latin typeface="Calibri"/>
                <a:cs typeface="Calibri"/>
              </a:rPr>
              <a:t>Participer à </a:t>
            </a:r>
            <a:r>
              <a:rPr sz="1600" b="1" spc="-10" dirty="0">
                <a:latin typeface="Calibri"/>
                <a:cs typeface="Calibri"/>
              </a:rPr>
              <a:t>l’information sur </a:t>
            </a:r>
            <a:r>
              <a:rPr sz="1600" b="1" spc="-5" dirty="0">
                <a:latin typeface="Calibri"/>
                <a:cs typeface="Calibri"/>
              </a:rPr>
              <a:t>les </a:t>
            </a:r>
            <a:r>
              <a:rPr sz="1600" b="1" spc="-10" dirty="0">
                <a:latin typeface="Calibri"/>
                <a:cs typeface="Calibri"/>
              </a:rPr>
              <a:t>troubles alimentaires et prévention des  risques </a:t>
            </a:r>
            <a:r>
              <a:rPr sz="1600" b="1" spc="-5" dirty="0">
                <a:latin typeface="Calibri"/>
                <a:cs typeface="Calibri"/>
              </a:rPr>
              <a:t>liés aux addictions </a:t>
            </a:r>
            <a:r>
              <a:rPr sz="1600" b="1" spc="-10" dirty="0">
                <a:latin typeface="Calibri"/>
                <a:cs typeface="Calibri"/>
              </a:rPr>
              <a:t>(drogues, </a:t>
            </a:r>
            <a:r>
              <a:rPr sz="1600" b="1" spc="-5" dirty="0">
                <a:latin typeface="Calibri"/>
                <a:cs typeface="Calibri"/>
              </a:rPr>
              <a:t>tabac, alcool, </a:t>
            </a:r>
            <a:r>
              <a:rPr sz="1600" b="1" spc="-10" dirty="0">
                <a:latin typeface="Calibri"/>
                <a:cs typeface="Calibri"/>
              </a:rPr>
              <a:t>jeux</a:t>
            </a:r>
            <a:r>
              <a:rPr sz="1600" b="1" spc="110" dirty="0">
                <a:latin typeface="Calibri"/>
                <a:cs typeface="Calibri"/>
              </a:rPr>
              <a:t> </a:t>
            </a:r>
            <a:r>
              <a:rPr sz="1600" b="1" spc="-5" dirty="0">
                <a:latin typeface="Calibri"/>
                <a:cs typeface="Calibri"/>
              </a:rPr>
              <a:t>vidéo…)</a:t>
            </a:r>
            <a:endParaRPr sz="1600">
              <a:latin typeface="Calibri"/>
              <a:cs typeface="Calibri"/>
            </a:endParaRPr>
          </a:p>
        </p:txBody>
      </p:sp>
      <p:sp>
        <p:nvSpPr>
          <p:cNvPr id="11" name="object 11"/>
          <p:cNvSpPr txBox="1"/>
          <p:nvPr/>
        </p:nvSpPr>
        <p:spPr>
          <a:xfrm>
            <a:off x="8439911" y="6477685"/>
            <a:ext cx="155575" cy="153035"/>
          </a:xfrm>
          <a:prstGeom prst="rect">
            <a:avLst/>
          </a:prstGeom>
        </p:spPr>
        <p:txBody>
          <a:bodyPr vert="horz" wrap="square" lIns="0" tIns="0" rIns="0" bIns="0" rtlCol="0">
            <a:spAutoFit/>
          </a:bodyPr>
          <a:lstStyle/>
          <a:p>
            <a:pPr>
              <a:lnSpc>
                <a:spcPts val="1140"/>
              </a:lnSpc>
            </a:pPr>
            <a:r>
              <a:rPr sz="1200" dirty="0">
                <a:solidFill>
                  <a:srgbClr val="888888"/>
                </a:solidFill>
                <a:latin typeface="Calibri"/>
                <a:cs typeface="Calibri"/>
              </a:rPr>
              <a:t>39</a:t>
            </a:r>
            <a:endParaRPr sz="1200">
              <a:latin typeface="Calibri"/>
              <a:cs typeface="Calibri"/>
            </a:endParaRPr>
          </a:p>
        </p:txBody>
      </p:sp>
      <p:sp>
        <p:nvSpPr>
          <p:cNvPr id="12" name="object 12"/>
          <p:cNvSpPr/>
          <p:nvPr/>
        </p:nvSpPr>
        <p:spPr>
          <a:xfrm>
            <a:off x="347535" y="1904123"/>
            <a:ext cx="8321040" cy="4954270"/>
          </a:xfrm>
          <a:custGeom>
            <a:avLst/>
            <a:gdLst/>
            <a:ahLst/>
            <a:cxnLst/>
            <a:rect l="l" t="t" r="r" b="b"/>
            <a:pathLst>
              <a:path w="8321040" h="4954270">
                <a:moveTo>
                  <a:pt x="8321040" y="4953873"/>
                </a:moveTo>
                <a:lnTo>
                  <a:pt x="8321040" y="0"/>
                </a:lnTo>
                <a:lnTo>
                  <a:pt x="0" y="0"/>
                </a:lnTo>
                <a:lnTo>
                  <a:pt x="0" y="4953873"/>
                </a:lnTo>
                <a:lnTo>
                  <a:pt x="8321040" y="4953873"/>
                </a:lnTo>
                <a:close/>
              </a:path>
            </a:pathLst>
          </a:custGeom>
          <a:solidFill>
            <a:srgbClr val="F1F1F1"/>
          </a:solidFill>
        </p:spPr>
        <p:txBody>
          <a:bodyPr wrap="square" lIns="0" tIns="0" rIns="0" bIns="0" rtlCol="0"/>
          <a:lstStyle/>
          <a:p>
            <a:endParaRPr/>
          </a:p>
        </p:txBody>
      </p:sp>
      <p:sp>
        <p:nvSpPr>
          <p:cNvPr id="13" name="object 13"/>
          <p:cNvSpPr/>
          <p:nvPr/>
        </p:nvSpPr>
        <p:spPr>
          <a:xfrm>
            <a:off x="8668639" y="1904123"/>
            <a:ext cx="224154" cy="4954270"/>
          </a:xfrm>
          <a:custGeom>
            <a:avLst/>
            <a:gdLst/>
            <a:ahLst/>
            <a:cxnLst/>
            <a:rect l="l" t="t" r="r" b="b"/>
            <a:pathLst>
              <a:path w="224154" h="4954270">
                <a:moveTo>
                  <a:pt x="223875" y="4953873"/>
                </a:moveTo>
                <a:lnTo>
                  <a:pt x="223875" y="0"/>
                </a:lnTo>
                <a:lnTo>
                  <a:pt x="0" y="0"/>
                </a:lnTo>
                <a:lnTo>
                  <a:pt x="0" y="4953873"/>
                </a:lnTo>
                <a:lnTo>
                  <a:pt x="223875" y="4953873"/>
                </a:lnTo>
                <a:close/>
              </a:path>
            </a:pathLst>
          </a:custGeom>
          <a:solidFill>
            <a:srgbClr val="F1F1F1"/>
          </a:solidFill>
        </p:spPr>
        <p:txBody>
          <a:bodyPr wrap="square" lIns="0" tIns="0" rIns="0" bIns="0" rtlCol="0"/>
          <a:lstStyle/>
          <a:p>
            <a:endParaRPr/>
          </a:p>
        </p:txBody>
      </p:sp>
      <p:sp>
        <p:nvSpPr>
          <p:cNvPr id="14" name="object 14"/>
          <p:cNvSpPr/>
          <p:nvPr/>
        </p:nvSpPr>
        <p:spPr>
          <a:xfrm>
            <a:off x="8668639" y="1897760"/>
            <a:ext cx="0" cy="4960620"/>
          </a:xfrm>
          <a:custGeom>
            <a:avLst/>
            <a:gdLst/>
            <a:ahLst/>
            <a:cxnLst/>
            <a:rect l="l" t="t" r="r" b="b"/>
            <a:pathLst>
              <a:path h="4960620">
                <a:moveTo>
                  <a:pt x="0" y="0"/>
                </a:moveTo>
                <a:lnTo>
                  <a:pt x="0" y="4960236"/>
                </a:lnTo>
              </a:path>
            </a:pathLst>
          </a:custGeom>
          <a:ln w="12700">
            <a:solidFill>
              <a:srgbClr val="FFFFFF"/>
            </a:solidFill>
          </a:ln>
        </p:spPr>
        <p:txBody>
          <a:bodyPr wrap="square" lIns="0" tIns="0" rIns="0" bIns="0" rtlCol="0"/>
          <a:lstStyle/>
          <a:p>
            <a:endParaRPr/>
          </a:p>
        </p:txBody>
      </p:sp>
      <p:sp>
        <p:nvSpPr>
          <p:cNvPr id="15" name="object 15"/>
          <p:cNvSpPr/>
          <p:nvPr/>
        </p:nvSpPr>
        <p:spPr>
          <a:xfrm>
            <a:off x="347535" y="1897760"/>
            <a:ext cx="0" cy="4960620"/>
          </a:xfrm>
          <a:custGeom>
            <a:avLst/>
            <a:gdLst/>
            <a:ahLst/>
            <a:cxnLst/>
            <a:rect l="l" t="t" r="r" b="b"/>
            <a:pathLst>
              <a:path h="4960620">
                <a:moveTo>
                  <a:pt x="0" y="0"/>
                </a:moveTo>
                <a:lnTo>
                  <a:pt x="0" y="4960236"/>
                </a:lnTo>
              </a:path>
            </a:pathLst>
          </a:custGeom>
          <a:ln w="12700">
            <a:solidFill>
              <a:srgbClr val="FFFFFF"/>
            </a:solidFill>
          </a:ln>
        </p:spPr>
        <p:txBody>
          <a:bodyPr wrap="square" lIns="0" tIns="0" rIns="0" bIns="0" rtlCol="0"/>
          <a:lstStyle/>
          <a:p>
            <a:endParaRPr/>
          </a:p>
        </p:txBody>
      </p:sp>
      <p:sp>
        <p:nvSpPr>
          <p:cNvPr id="16" name="object 16"/>
          <p:cNvSpPr/>
          <p:nvPr/>
        </p:nvSpPr>
        <p:spPr>
          <a:xfrm>
            <a:off x="8892540" y="1897760"/>
            <a:ext cx="0" cy="4960620"/>
          </a:xfrm>
          <a:custGeom>
            <a:avLst/>
            <a:gdLst/>
            <a:ahLst/>
            <a:cxnLst/>
            <a:rect l="l" t="t" r="r" b="b"/>
            <a:pathLst>
              <a:path h="4960620">
                <a:moveTo>
                  <a:pt x="0" y="0"/>
                </a:moveTo>
                <a:lnTo>
                  <a:pt x="0" y="4960236"/>
                </a:lnTo>
              </a:path>
            </a:pathLst>
          </a:custGeom>
          <a:ln w="12700">
            <a:solidFill>
              <a:srgbClr val="FFFFFF"/>
            </a:solidFill>
          </a:ln>
        </p:spPr>
        <p:txBody>
          <a:bodyPr wrap="square" lIns="0" tIns="0" rIns="0" bIns="0" rtlCol="0"/>
          <a:lstStyle/>
          <a:p>
            <a:endParaRPr/>
          </a:p>
        </p:txBody>
      </p:sp>
      <p:sp>
        <p:nvSpPr>
          <p:cNvPr id="17" name="object 17"/>
          <p:cNvSpPr/>
          <p:nvPr/>
        </p:nvSpPr>
        <p:spPr>
          <a:xfrm>
            <a:off x="341185" y="1904110"/>
            <a:ext cx="8557895" cy="0"/>
          </a:xfrm>
          <a:custGeom>
            <a:avLst/>
            <a:gdLst/>
            <a:ahLst/>
            <a:cxnLst/>
            <a:rect l="l" t="t" r="r" b="b"/>
            <a:pathLst>
              <a:path w="8557895">
                <a:moveTo>
                  <a:pt x="0" y="0"/>
                </a:moveTo>
                <a:lnTo>
                  <a:pt x="8557704" y="0"/>
                </a:lnTo>
              </a:path>
            </a:pathLst>
          </a:custGeom>
          <a:ln w="12700">
            <a:solidFill>
              <a:srgbClr val="FFFFFF"/>
            </a:solidFill>
          </a:ln>
        </p:spPr>
        <p:txBody>
          <a:bodyPr wrap="square" lIns="0" tIns="0" rIns="0" bIns="0" rtlCol="0"/>
          <a:lstStyle/>
          <a:p>
            <a:endParaRPr/>
          </a:p>
        </p:txBody>
      </p:sp>
      <p:sp>
        <p:nvSpPr>
          <p:cNvPr id="18" name="object 18"/>
          <p:cNvSpPr txBox="1"/>
          <p:nvPr/>
        </p:nvSpPr>
        <p:spPr>
          <a:xfrm>
            <a:off x="426212" y="1925573"/>
            <a:ext cx="8002905" cy="4658995"/>
          </a:xfrm>
          <a:prstGeom prst="rect">
            <a:avLst/>
          </a:prstGeom>
        </p:spPr>
        <p:txBody>
          <a:bodyPr vert="horz" wrap="square" lIns="0" tIns="12065" rIns="0" bIns="0" rtlCol="0">
            <a:spAutoFit/>
          </a:bodyPr>
          <a:lstStyle/>
          <a:p>
            <a:pPr marL="12700">
              <a:lnSpc>
                <a:spcPct val="100000"/>
              </a:lnSpc>
              <a:spcBef>
                <a:spcPts val="95"/>
              </a:spcBef>
            </a:pPr>
            <a:r>
              <a:rPr sz="1600" b="1" u="heavy" spc="-785" dirty="0">
                <a:uFill>
                  <a:solidFill>
                    <a:srgbClr val="000000"/>
                  </a:solidFill>
                </a:uFill>
                <a:latin typeface="Calibri"/>
                <a:cs typeface="Calibri"/>
              </a:rPr>
              <a:t>E</a:t>
            </a:r>
            <a:r>
              <a:rPr sz="1600" b="1" spc="450" dirty="0">
                <a:latin typeface="Calibri"/>
                <a:cs typeface="Calibri"/>
              </a:rPr>
              <a:t> </a:t>
            </a:r>
            <a:r>
              <a:rPr sz="1600" b="1" u="heavy" spc="-5" dirty="0">
                <a:uFill>
                  <a:solidFill>
                    <a:srgbClr val="000000"/>
                  </a:solidFill>
                </a:uFill>
                <a:latin typeface="Calibri"/>
                <a:cs typeface="Calibri"/>
              </a:rPr>
              <a:t>n quoi la mission </a:t>
            </a:r>
            <a:r>
              <a:rPr sz="1600" b="1" u="heavy" spc="-10" dirty="0">
                <a:uFill>
                  <a:solidFill>
                    <a:srgbClr val="000000"/>
                  </a:solidFill>
                </a:uFill>
                <a:latin typeface="Calibri"/>
                <a:cs typeface="Calibri"/>
              </a:rPr>
              <a:t>est d’intérêt général </a:t>
            </a:r>
            <a:r>
              <a:rPr sz="1600" b="1" spc="-5" dirty="0">
                <a:latin typeface="Calibri"/>
                <a:cs typeface="Calibri"/>
              </a:rPr>
              <a:t>: </a:t>
            </a:r>
            <a:r>
              <a:rPr sz="1600" b="1" spc="-10" dirty="0">
                <a:latin typeface="Calibri"/>
                <a:cs typeface="Calibri"/>
              </a:rPr>
              <a:t>démarche sur </a:t>
            </a:r>
            <a:r>
              <a:rPr sz="1600" b="1" spc="-20" dirty="0">
                <a:latin typeface="Calibri"/>
                <a:cs typeface="Calibri"/>
              </a:rPr>
              <a:t>l’équilibre </a:t>
            </a:r>
            <a:r>
              <a:rPr sz="1600" b="1" spc="-10" dirty="0">
                <a:latin typeface="Calibri"/>
                <a:cs typeface="Calibri"/>
              </a:rPr>
              <a:t>alimentaire </a:t>
            </a:r>
            <a:r>
              <a:rPr sz="1600" b="1" spc="-5" dirty="0">
                <a:latin typeface="Calibri"/>
                <a:cs typeface="Calibri"/>
              </a:rPr>
              <a:t>, la</a:t>
            </a:r>
            <a:r>
              <a:rPr sz="1600" b="1" spc="170" dirty="0">
                <a:latin typeface="Calibri"/>
                <a:cs typeface="Calibri"/>
              </a:rPr>
              <a:t> </a:t>
            </a:r>
            <a:r>
              <a:rPr sz="1600" b="1" spc="-10" dirty="0">
                <a:latin typeface="Calibri"/>
                <a:cs typeface="Calibri"/>
              </a:rPr>
              <a:t>prévention</a:t>
            </a:r>
            <a:endParaRPr sz="1600">
              <a:latin typeface="Calibri"/>
              <a:cs typeface="Calibri"/>
            </a:endParaRPr>
          </a:p>
          <a:p>
            <a:pPr marL="12700">
              <a:lnSpc>
                <a:spcPct val="100000"/>
              </a:lnSpc>
            </a:pPr>
            <a:r>
              <a:rPr sz="1600" b="1" spc="-5" dirty="0">
                <a:latin typeface="Calibri"/>
                <a:cs typeface="Calibri"/>
              </a:rPr>
              <a:t>des risques aux </a:t>
            </a:r>
            <a:r>
              <a:rPr sz="1600" b="1" dirty="0">
                <a:latin typeface="Calibri"/>
                <a:cs typeface="Calibri"/>
              </a:rPr>
              <a:t>addictions </a:t>
            </a:r>
            <a:r>
              <a:rPr sz="1600" b="1" spc="-10" dirty="0">
                <a:latin typeface="Calibri"/>
                <a:cs typeface="Calibri"/>
              </a:rPr>
              <a:t>et </a:t>
            </a:r>
            <a:r>
              <a:rPr sz="1600" b="1" spc="-5" dirty="0">
                <a:latin typeface="Calibri"/>
                <a:cs typeface="Calibri"/>
              </a:rPr>
              <a:t>le </a:t>
            </a:r>
            <a:r>
              <a:rPr sz="1600" b="1" spc="-10" dirty="0">
                <a:latin typeface="Calibri"/>
                <a:cs typeface="Calibri"/>
              </a:rPr>
              <a:t>comportement</a:t>
            </a:r>
            <a:r>
              <a:rPr sz="1600" b="1" spc="85" dirty="0">
                <a:latin typeface="Calibri"/>
                <a:cs typeface="Calibri"/>
              </a:rPr>
              <a:t> </a:t>
            </a:r>
            <a:r>
              <a:rPr sz="1600" b="1" spc="-10" dirty="0">
                <a:latin typeface="Calibri"/>
                <a:cs typeface="Calibri"/>
              </a:rPr>
              <a:t>citoyen.</a:t>
            </a:r>
            <a:endParaRPr sz="1600">
              <a:latin typeface="Calibri"/>
              <a:cs typeface="Calibri"/>
            </a:endParaRPr>
          </a:p>
          <a:p>
            <a:pPr>
              <a:lnSpc>
                <a:spcPct val="100000"/>
              </a:lnSpc>
              <a:spcBef>
                <a:spcPts val="20"/>
              </a:spcBef>
            </a:pPr>
            <a:endParaRPr sz="1650">
              <a:latin typeface="Times New Roman"/>
              <a:cs typeface="Times New Roman"/>
            </a:endParaRPr>
          </a:p>
          <a:p>
            <a:pPr marL="12700">
              <a:lnSpc>
                <a:spcPct val="100000"/>
              </a:lnSpc>
            </a:pPr>
            <a:r>
              <a:rPr sz="1600" b="1" u="heavy" spc="-5" dirty="0">
                <a:uFill>
                  <a:solidFill>
                    <a:srgbClr val="000000"/>
                  </a:solidFill>
                </a:uFill>
                <a:latin typeface="Calibri"/>
                <a:cs typeface="Calibri"/>
              </a:rPr>
              <a:t>Objectif</a:t>
            </a:r>
            <a:r>
              <a:rPr sz="1600" b="1" spc="-5" dirty="0">
                <a:latin typeface="Calibri"/>
                <a:cs typeface="Calibri"/>
              </a:rPr>
              <a:t> : </a:t>
            </a:r>
            <a:r>
              <a:rPr sz="1600" b="1" spc="-15" dirty="0">
                <a:latin typeface="Calibri"/>
                <a:cs typeface="Calibri"/>
              </a:rPr>
              <a:t>Favoriser </a:t>
            </a:r>
            <a:r>
              <a:rPr sz="1600" b="1" spc="-10" dirty="0">
                <a:latin typeface="Calibri"/>
                <a:cs typeface="Calibri"/>
              </a:rPr>
              <a:t>une </a:t>
            </a:r>
            <a:r>
              <a:rPr sz="1600" b="1" spc="-5" dirty="0">
                <a:latin typeface="Calibri"/>
                <a:cs typeface="Calibri"/>
              </a:rPr>
              <a:t>bonne nutrition, </a:t>
            </a:r>
            <a:r>
              <a:rPr sz="1600" b="1" spc="-15" dirty="0">
                <a:latin typeface="Calibri"/>
                <a:cs typeface="Calibri"/>
              </a:rPr>
              <a:t>prévenir </a:t>
            </a:r>
            <a:r>
              <a:rPr sz="1600" b="1" spc="-10" dirty="0">
                <a:latin typeface="Calibri"/>
                <a:cs typeface="Calibri"/>
              </a:rPr>
              <a:t>des risques, éduquer </a:t>
            </a:r>
            <a:r>
              <a:rPr sz="1600" b="1" spc="-5" dirty="0">
                <a:latin typeface="Calibri"/>
                <a:cs typeface="Calibri"/>
              </a:rPr>
              <a:t>sur </a:t>
            </a:r>
            <a:r>
              <a:rPr sz="1600" b="1" spc="-10" dirty="0">
                <a:latin typeface="Calibri"/>
                <a:cs typeface="Calibri"/>
              </a:rPr>
              <a:t>l’hygiène de</a:t>
            </a:r>
            <a:r>
              <a:rPr sz="1600" b="1" spc="-5" dirty="0">
                <a:latin typeface="Calibri"/>
                <a:cs typeface="Calibri"/>
              </a:rPr>
              <a:t> </a:t>
            </a:r>
            <a:r>
              <a:rPr sz="1600" b="1" spc="-10" dirty="0">
                <a:latin typeface="Calibri"/>
                <a:cs typeface="Calibri"/>
              </a:rPr>
              <a:t>vie.</a:t>
            </a:r>
            <a:endParaRPr sz="1600">
              <a:latin typeface="Calibri"/>
              <a:cs typeface="Calibri"/>
            </a:endParaRPr>
          </a:p>
          <a:p>
            <a:pPr>
              <a:lnSpc>
                <a:spcPct val="100000"/>
              </a:lnSpc>
              <a:spcBef>
                <a:spcPts val="25"/>
              </a:spcBef>
            </a:pPr>
            <a:endParaRPr sz="1650">
              <a:latin typeface="Times New Roman"/>
              <a:cs typeface="Times New Roman"/>
            </a:endParaRPr>
          </a:p>
          <a:p>
            <a:pPr marL="12700" marR="5080">
              <a:lnSpc>
                <a:spcPct val="100000"/>
              </a:lnSpc>
            </a:pPr>
            <a:r>
              <a:rPr sz="1600" b="1" u="heavy" spc="-15" dirty="0">
                <a:uFill>
                  <a:solidFill>
                    <a:srgbClr val="000000"/>
                  </a:solidFill>
                </a:uFill>
                <a:latin typeface="Calibri"/>
                <a:cs typeface="Calibri"/>
              </a:rPr>
              <a:t>Contexte </a:t>
            </a:r>
            <a:r>
              <a:rPr sz="1600" b="1" u="heavy" spc="-5" dirty="0">
                <a:uFill>
                  <a:solidFill>
                    <a:srgbClr val="000000"/>
                  </a:solidFill>
                </a:uFill>
                <a:latin typeface="Calibri"/>
                <a:cs typeface="Calibri"/>
              </a:rPr>
              <a:t>de la mission</a:t>
            </a:r>
            <a:r>
              <a:rPr sz="1600" b="1" spc="-5" dirty="0">
                <a:latin typeface="Calibri"/>
                <a:cs typeface="Calibri"/>
              </a:rPr>
              <a:t> :Ce </a:t>
            </a:r>
            <a:r>
              <a:rPr sz="1600" b="1" spc="-15" dirty="0">
                <a:latin typeface="Calibri"/>
                <a:cs typeface="Calibri"/>
              </a:rPr>
              <a:t>projet </a:t>
            </a:r>
            <a:r>
              <a:rPr sz="1600" b="1" spc="-20" dirty="0">
                <a:latin typeface="Calibri"/>
                <a:cs typeface="Calibri"/>
              </a:rPr>
              <a:t>s’adresse </a:t>
            </a:r>
            <a:r>
              <a:rPr sz="1600" b="1" spc="-5" dirty="0">
                <a:latin typeface="Calibri"/>
                <a:cs typeface="Calibri"/>
              </a:rPr>
              <a:t>aux collégiens </a:t>
            </a:r>
            <a:r>
              <a:rPr sz="1600" b="1" spc="-10" dirty="0">
                <a:latin typeface="Calibri"/>
                <a:cs typeface="Calibri"/>
              </a:rPr>
              <a:t>et lycéens </a:t>
            </a:r>
            <a:r>
              <a:rPr sz="1600" b="1" spc="-5" dirty="0">
                <a:latin typeface="Calibri"/>
                <a:cs typeface="Calibri"/>
              </a:rPr>
              <a:t>, </a:t>
            </a:r>
            <a:r>
              <a:rPr sz="1600" b="1" spc="-10" dirty="0">
                <a:latin typeface="Calibri"/>
                <a:cs typeface="Calibri"/>
              </a:rPr>
              <a:t>et </a:t>
            </a:r>
            <a:r>
              <a:rPr sz="1600" b="1" spc="-5" dirty="0">
                <a:latin typeface="Calibri"/>
                <a:cs typeface="Calibri"/>
              </a:rPr>
              <a:t>s'inscrit dans le </a:t>
            </a:r>
            <a:r>
              <a:rPr sz="1600" b="1" spc="-10" dirty="0">
                <a:latin typeface="Calibri"/>
                <a:cs typeface="Calibri"/>
              </a:rPr>
              <a:t>thème  </a:t>
            </a:r>
            <a:r>
              <a:rPr sz="1600" b="1" spc="-15" dirty="0">
                <a:latin typeface="Calibri"/>
                <a:cs typeface="Calibri"/>
              </a:rPr>
              <a:t>retenu </a:t>
            </a:r>
            <a:r>
              <a:rPr sz="1600" b="1" spc="-5" dirty="0">
                <a:latin typeface="Calibri"/>
                <a:cs typeface="Calibri"/>
              </a:rPr>
              <a:t>par le </a:t>
            </a:r>
            <a:r>
              <a:rPr sz="1600" b="1" spc="-10" dirty="0">
                <a:latin typeface="Calibri"/>
                <a:cs typeface="Calibri"/>
              </a:rPr>
              <a:t>CESC (Comité d'Education </a:t>
            </a:r>
            <a:r>
              <a:rPr sz="1600" b="1" spc="-5" dirty="0">
                <a:latin typeface="Calibri"/>
                <a:cs typeface="Calibri"/>
              </a:rPr>
              <a:t>à la </a:t>
            </a:r>
            <a:r>
              <a:rPr sz="1600" b="1" spc="-10" dirty="0">
                <a:latin typeface="Calibri"/>
                <a:cs typeface="Calibri"/>
              </a:rPr>
              <a:t>Santé et </a:t>
            </a:r>
            <a:r>
              <a:rPr sz="1600" b="1" spc="-5" dirty="0">
                <a:latin typeface="Calibri"/>
                <a:cs typeface="Calibri"/>
              </a:rPr>
              <a:t>à la </a:t>
            </a:r>
            <a:r>
              <a:rPr sz="1600" b="1" spc="-15" dirty="0">
                <a:latin typeface="Calibri"/>
                <a:cs typeface="Calibri"/>
              </a:rPr>
              <a:t>Citoyenneté) </a:t>
            </a:r>
            <a:r>
              <a:rPr sz="1600" b="1" spc="-5" dirty="0">
                <a:latin typeface="Calibri"/>
                <a:cs typeface="Calibri"/>
              </a:rPr>
              <a:t>« les </a:t>
            </a:r>
            <a:r>
              <a:rPr sz="1600" b="1" spc="-10" dirty="0">
                <a:latin typeface="Calibri"/>
                <a:cs typeface="Calibri"/>
              </a:rPr>
              <a:t>troubles  </a:t>
            </a:r>
            <a:r>
              <a:rPr sz="1600" b="1" spc="-5" dirty="0">
                <a:latin typeface="Calibri"/>
                <a:cs typeface="Calibri"/>
              </a:rPr>
              <a:t>alimentaires, </a:t>
            </a:r>
            <a:r>
              <a:rPr sz="1600" b="1" dirty="0">
                <a:latin typeface="Calibri"/>
                <a:cs typeface="Calibri"/>
              </a:rPr>
              <a:t>les addictions alcool, </a:t>
            </a:r>
            <a:r>
              <a:rPr sz="1600" b="1" spc="-10" dirty="0">
                <a:latin typeface="Calibri"/>
                <a:cs typeface="Calibri"/>
              </a:rPr>
              <a:t>drogue, </a:t>
            </a:r>
            <a:r>
              <a:rPr sz="1600" b="1" spc="-5" dirty="0">
                <a:latin typeface="Calibri"/>
                <a:cs typeface="Calibri"/>
              </a:rPr>
              <a:t>tabac </a:t>
            </a:r>
            <a:r>
              <a:rPr sz="1600" b="1" spc="-10" dirty="0">
                <a:latin typeface="Calibri"/>
                <a:cs typeface="Calibri"/>
              </a:rPr>
              <a:t>et écrans</a:t>
            </a:r>
            <a:r>
              <a:rPr sz="1600" b="1" spc="-35" dirty="0">
                <a:latin typeface="Calibri"/>
                <a:cs typeface="Calibri"/>
              </a:rPr>
              <a:t> </a:t>
            </a:r>
            <a:r>
              <a:rPr sz="1600" b="1" spc="-5" dirty="0">
                <a:latin typeface="Calibri"/>
                <a:cs typeface="Calibri"/>
              </a:rPr>
              <a:t>».</a:t>
            </a:r>
            <a:endParaRPr sz="1600">
              <a:latin typeface="Calibri"/>
              <a:cs typeface="Calibri"/>
            </a:endParaRPr>
          </a:p>
          <a:p>
            <a:pPr>
              <a:lnSpc>
                <a:spcPct val="100000"/>
              </a:lnSpc>
              <a:spcBef>
                <a:spcPts val="25"/>
              </a:spcBef>
            </a:pPr>
            <a:endParaRPr sz="1650">
              <a:latin typeface="Times New Roman"/>
              <a:cs typeface="Times New Roman"/>
            </a:endParaRPr>
          </a:p>
          <a:p>
            <a:pPr marL="12700">
              <a:lnSpc>
                <a:spcPct val="100000"/>
              </a:lnSpc>
            </a:pPr>
            <a:r>
              <a:rPr sz="1600" b="1" u="heavy" spc="-5" dirty="0">
                <a:uFill>
                  <a:solidFill>
                    <a:srgbClr val="000000"/>
                  </a:solidFill>
                </a:uFill>
                <a:latin typeface="Calibri"/>
                <a:cs typeface="Calibri"/>
              </a:rPr>
              <a:t>Description de la mission :</a:t>
            </a:r>
            <a:r>
              <a:rPr sz="1600" b="1" spc="-5" dirty="0">
                <a:latin typeface="Calibri"/>
                <a:cs typeface="Calibri"/>
              </a:rPr>
              <a:t>Sensibiliser les </a:t>
            </a:r>
            <a:r>
              <a:rPr sz="1600" b="1" spc="-10" dirty="0">
                <a:latin typeface="Calibri"/>
                <a:cs typeface="Calibri"/>
              </a:rPr>
              <a:t>élèves </a:t>
            </a:r>
            <a:r>
              <a:rPr sz="1600" b="1" spc="-5" dirty="0">
                <a:latin typeface="Calibri"/>
                <a:cs typeface="Calibri"/>
              </a:rPr>
              <a:t>à </a:t>
            </a:r>
            <a:r>
              <a:rPr sz="1600" b="1" dirty="0">
                <a:latin typeface="Calibri"/>
                <a:cs typeface="Calibri"/>
              </a:rPr>
              <a:t>la </a:t>
            </a:r>
            <a:r>
              <a:rPr sz="1600" b="1" spc="-10" dirty="0">
                <a:latin typeface="Calibri"/>
                <a:cs typeface="Calibri"/>
              </a:rPr>
              <a:t>bonne </a:t>
            </a:r>
            <a:r>
              <a:rPr sz="1600" b="1" spc="-5" dirty="0">
                <a:latin typeface="Calibri"/>
                <a:cs typeface="Calibri"/>
              </a:rPr>
              <a:t>nutrition, les </a:t>
            </a:r>
            <a:r>
              <a:rPr sz="1600" b="1" spc="-15" dirty="0">
                <a:latin typeface="Calibri"/>
                <a:cs typeface="Calibri"/>
              </a:rPr>
              <a:t>prévenir </a:t>
            </a:r>
            <a:r>
              <a:rPr sz="1600" b="1" spc="-10" dirty="0">
                <a:latin typeface="Calibri"/>
                <a:cs typeface="Calibri"/>
              </a:rPr>
              <a:t>des</a:t>
            </a:r>
            <a:r>
              <a:rPr sz="1600" b="1" spc="210" dirty="0">
                <a:latin typeface="Calibri"/>
                <a:cs typeface="Calibri"/>
              </a:rPr>
              <a:t> </a:t>
            </a:r>
            <a:r>
              <a:rPr sz="1600" b="1" spc="-10" dirty="0">
                <a:latin typeface="Calibri"/>
                <a:cs typeface="Calibri"/>
              </a:rPr>
              <a:t>risques</a:t>
            </a:r>
            <a:endParaRPr sz="1600">
              <a:latin typeface="Calibri"/>
              <a:cs typeface="Calibri"/>
            </a:endParaRPr>
          </a:p>
          <a:p>
            <a:pPr marL="12700">
              <a:lnSpc>
                <a:spcPct val="100000"/>
              </a:lnSpc>
            </a:pPr>
            <a:r>
              <a:rPr sz="1600" b="1" dirty="0">
                <a:latin typeface="Calibri"/>
                <a:cs typeface="Calibri"/>
              </a:rPr>
              <a:t>alcool, </a:t>
            </a:r>
            <a:r>
              <a:rPr sz="1600" b="1" spc="-5" dirty="0">
                <a:latin typeface="Calibri"/>
                <a:cs typeface="Calibri"/>
              </a:rPr>
              <a:t>tabac, </a:t>
            </a:r>
            <a:r>
              <a:rPr sz="1600" b="1" spc="-10" dirty="0">
                <a:latin typeface="Calibri"/>
                <a:cs typeface="Calibri"/>
              </a:rPr>
              <a:t>drogues, </a:t>
            </a:r>
            <a:r>
              <a:rPr sz="1600" b="1" spc="-15" dirty="0">
                <a:latin typeface="Calibri"/>
                <a:cs typeface="Calibri"/>
              </a:rPr>
              <a:t>temps </a:t>
            </a:r>
            <a:r>
              <a:rPr sz="1600" b="1" spc="-25" dirty="0">
                <a:latin typeface="Calibri"/>
                <a:cs typeface="Calibri"/>
              </a:rPr>
              <a:t>d’écran </a:t>
            </a:r>
            <a:r>
              <a:rPr sz="1600" b="1" spc="-10" dirty="0">
                <a:latin typeface="Calibri"/>
                <a:cs typeface="Calibri"/>
              </a:rPr>
              <a:t>et </a:t>
            </a:r>
            <a:r>
              <a:rPr sz="1600" b="1" dirty="0">
                <a:latin typeface="Calibri"/>
                <a:cs typeface="Calibri"/>
              </a:rPr>
              <a:t>les </a:t>
            </a:r>
            <a:r>
              <a:rPr sz="1600" b="1" spc="-5" dirty="0">
                <a:latin typeface="Calibri"/>
                <a:cs typeface="Calibri"/>
              </a:rPr>
              <a:t>aider à changer de</a:t>
            </a:r>
            <a:r>
              <a:rPr sz="1600" b="1" spc="185" dirty="0">
                <a:latin typeface="Calibri"/>
                <a:cs typeface="Calibri"/>
              </a:rPr>
              <a:t> </a:t>
            </a:r>
            <a:r>
              <a:rPr sz="1600" b="1" spc="-10" dirty="0">
                <a:latin typeface="Calibri"/>
                <a:cs typeface="Calibri"/>
              </a:rPr>
              <a:t>comportement;</a:t>
            </a:r>
            <a:endParaRPr sz="1600">
              <a:latin typeface="Calibri"/>
              <a:cs typeface="Calibri"/>
            </a:endParaRPr>
          </a:p>
          <a:p>
            <a:pPr marL="12700">
              <a:lnSpc>
                <a:spcPct val="100000"/>
              </a:lnSpc>
            </a:pPr>
            <a:r>
              <a:rPr sz="1600" b="1" u="heavy" spc="-25" dirty="0">
                <a:uFill>
                  <a:solidFill>
                    <a:srgbClr val="000000"/>
                  </a:solidFill>
                </a:uFill>
                <a:latin typeface="Calibri"/>
                <a:cs typeface="Calibri"/>
              </a:rPr>
              <a:t>Taches </a:t>
            </a:r>
            <a:r>
              <a:rPr sz="1600" b="1" u="heavy" spc="-5" dirty="0">
                <a:uFill>
                  <a:solidFill>
                    <a:srgbClr val="000000"/>
                  </a:solidFill>
                </a:uFill>
                <a:latin typeface="Calibri"/>
                <a:cs typeface="Calibri"/>
              </a:rPr>
              <a:t>Précises</a:t>
            </a:r>
            <a:r>
              <a:rPr sz="1600" b="1" spc="-5" dirty="0">
                <a:latin typeface="Calibri"/>
                <a:cs typeface="Calibri"/>
              </a:rPr>
              <a:t> :</a:t>
            </a:r>
            <a:endParaRPr sz="1600">
              <a:latin typeface="Calibri"/>
              <a:cs typeface="Calibri"/>
            </a:endParaRPr>
          </a:p>
          <a:p>
            <a:pPr marL="12700">
              <a:lnSpc>
                <a:spcPct val="100000"/>
              </a:lnSpc>
            </a:pPr>
            <a:r>
              <a:rPr sz="1600" b="1" spc="-5" dirty="0">
                <a:latin typeface="Calibri"/>
                <a:cs typeface="Calibri"/>
              </a:rPr>
              <a:t>-Réaliser un </a:t>
            </a:r>
            <a:r>
              <a:rPr sz="1600" b="1" spc="-15" dirty="0">
                <a:latin typeface="Calibri"/>
                <a:cs typeface="Calibri"/>
              </a:rPr>
              <a:t>état </a:t>
            </a:r>
            <a:r>
              <a:rPr sz="1600" b="1" spc="-10" dirty="0">
                <a:latin typeface="Calibri"/>
                <a:cs typeface="Calibri"/>
              </a:rPr>
              <a:t>des </a:t>
            </a:r>
            <a:r>
              <a:rPr sz="1600" b="1" spc="-5" dirty="0">
                <a:latin typeface="Calibri"/>
                <a:cs typeface="Calibri"/>
              </a:rPr>
              <a:t>lieux </a:t>
            </a:r>
            <a:r>
              <a:rPr sz="1600" b="1" spc="-10" dirty="0">
                <a:latin typeface="Calibri"/>
                <a:cs typeface="Calibri"/>
              </a:rPr>
              <a:t>des </a:t>
            </a:r>
            <a:r>
              <a:rPr sz="1600" b="1" spc="-5" dirty="0">
                <a:latin typeface="Calibri"/>
                <a:cs typeface="Calibri"/>
              </a:rPr>
              <a:t>habitudes </a:t>
            </a:r>
            <a:r>
              <a:rPr sz="1600" b="1" spc="-10" dirty="0">
                <a:latin typeface="Calibri"/>
                <a:cs typeface="Calibri"/>
              </a:rPr>
              <a:t>des</a:t>
            </a:r>
            <a:r>
              <a:rPr sz="1600" b="1" spc="50" dirty="0">
                <a:latin typeface="Calibri"/>
                <a:cs typeface="Calibri"/>
              </a:rPr>
              <a:t> </a:t>
            </a:r>
            <a:r>
              <a:rPr sz="1600" b="1" spc="-10" dirty="0">
                <a:latin typeface="Calibri"/>
                <a:cs typeface="Calibri"/>
              </a:rPr>
              <a:t>jeunes</a:t>
            </a:r>
            <a:endParaRPr sz="1600">
              <a:latin typeface="Calibri"/>
              <a:cs typeface="Calibri"/>
            </a:endParaRPr>
          </a:p>
          <a:p>
            <a:pPr marL="12700">
              <a:lnSpc>
                <a:spcPct val="100000"/>
              </a:lnSpc>
            </a:pPr>
            <a:r>
              <a:rPr sz="1600" b="1" spc="-5" dirty="0">
                <a:latin typeface="Calibri"/>
                <a:cs typeface="Calibri"/>
              </a:rPr>
              <a:t>-Cibler </a:t>
            </a:r>
            <a:r>
              <a:rPr sz="1600" b="1" spc="-10" dirty="0">
                <a:latin typeface="Calibri"/>
                <a:cs typeface="Calibri"/>
              </a:rPr>
              <a:t>et proposer des </a:t>
            </a:r>
            <a:r>
              <a:rPr sz="1600" b="1" dirty="0">
                <a:latin typeface="Calibri"/>
                <a:cs typeface="Calibri"/>
              </a:rPr>
              <a:t>actions </a:t>
            </a:r>
            <a:r>
              <a:rPr sz="1600" b="1" spc="-10" dirty="0">
                <a:latin typeface="Calibri"/>
                <a:cs typeface="Calibri"/>
              </a:rPr>
              <a:t>de prévention </a:t>
            </a:r>
            <a:r>
              <a:rPr sz="1600" b="1" spc="-5" dirty="0">
                <a:latin typeface="Calibri"/>
                <a:cs typeface="Calibri"/>
              </a:rPr>
              <a:t>à </a:t>
            </a:r>
            <a:r>
              <a:rPr sz="1600" b="1" spc="-20" dirty="0">
                <a:latin typeface="Calibri"/>
                <a:cs typeface="Calibri"/>
              </a:rPr>
              <a:t>travers </a:t>
            </a:r>
            <a:r>
              <a:rPr sz="1600" b="1" spc="-5" dirty="0">
                <a:latin typeface="Calibri"/>
                <a:cs typeface="Calibri"/>
              </a:rPr>
              <a:t>le </a:t>
            </a:r>
            <a:r>
              <a:rPr sz="1600" b="1" spc="-10" dirty="0">
                <a:latin typeface="Calibri"/>
                <a:cs typeface="Calibri"/>
              </a:rPr>
              <a:t>retour de </a:t>
            </a:r>
            <a:r>
              <a:rPr sz="1600" b="1" spc="-30" dirty="0">
                <a:latin typeface="Calibri"/>
                <a:cs typeface="Calibri"/>
              </a:rPr>
              <a:t>l’état </a:t>
            </a:r>
            <a:r>
              <a:rPr sz="1600" b="1" spc="-10" dirty="0">
                <a:latin typeface="Calibri"/>
                <a:cs typeface="Calibri"/>
              </a:rPr>
              <a:t>des</a:t>
            </a:r>
            <a:r>
              <a:rPr sz="1600" b="1" spc="195" dirty="0">
                <a:latin typeface="Calibri"/>
                <a:cs typeface="Calibri"/>
              </a:rPr>
              <a:t> </a:t>
            </a:r>
            <a:r>
              <a:rPr sz="1600" b="1" spc="-5" dirty="0">
                <a:latin typeface="Calibri"/>
                <a:cs typeface="Calibri"/>
              </a:rPr>
              <a:t>lieux</a:t>
            </a:r>
            <a:endParaRPr sz="1600">
              <a:latin typeface="Calibri"/>
              <a:cs typeface="Calibri"/>
            </a:endParaRPr>
          </a:p>
          <a:p>
            <a:pPr marL="12700">
              <a:lnSpc>
                <a:spcPct val="100000"/>
              </a:lnSpc>
              <a:spcBef>
                <a:spcPts val="5"/>
              </a:spcBef>
            </a:pPr>
            <a:r>
              <a:rPr sz="1600" b="1" spc="-10" dirty="0">
                <a:latin typeface="Calibri"/>
                <a:cs typeface="Calibri"/>
              </a:rPr>
              <a:t>-organiser et </a:t>
            </a:r>
            <a:r>
              <a:rPr sz="1600" b="1" spc="-5" dirty="0">
                <a:latin typeface="Calibri"/>
                <a:cs typeface="Calibri"/>
              </a:rPr>
              <a:t>animer </a:t>
            </a:r>
            <a:r>
              <a:rPr sz="1600" b="1" spc="-10" dirty="0">
                <a:latin typeface="Calibri"/>
                <a:cs typeface="Calibri"/>
              </a:rPr>
              <a:t>des </a:t>
            </a:r>
            <a:r>
              <a:rPr sz="1600" b="1" spc="-15" dirty="0">
                <a:latin typeface="Calibri"/>
                <a:cs typeface="Calibri"/>
              </a:rPr>
              <a:t>ateliers </a:t>
            </a:r>
            <a:r>
              <a:rPr sz="1600" b="1" spc="-10" dirty="0">
                <a:latin typeface="Calibri"/>
                <a:cs typeface="Calibri"/>
              </a:rPr>
              <a:t>de </a:t>
            </a:r>
            <a:r>
              <a:rPr sz="1600" b="1" spc="-5" dirty="0">
                <a:latin typeface="Calibri"/>
                <a:cs typeface="Calibri"/>
              </a:rPr>
              <a:t>sensibilisation </a:t>
            </a:r>
            <a:r>
              <a:rPr sz="1600" b="1" spc="-10" dirty="0">
                <a:latin typeface="Calibri"/>
                <a:cs typeface="Calibri"/>
              </a:rPr>
              <a:t>sur </a:t>
            </a:r>
            <a:r>
              <a:rPr sz="1600" b="1" spc="-5" dirty="0">
                <a:latin typeface="Calibri"/>
                <a:cs typeface="Calibri"/>
              </a:rPr>
              <a:t>les </a:t>
            </a:r>
            <a:r>
              <a:rPr sz="1600" b="1" spc="-10" dirty="0">
                <a:latin typeface="Calibri"/>
                <a:cs typeface="Calibri"/>
              </a:rPr>
              <a:t>risques </a:t>
            </a:r>
            <a:r>
              <a:rPr sz="1600" b="1" spc="-5" dirty="0">
                <a:latin typeface="Calibri"/>
                <a:cs typeface="Calibri"/>
              </a:rPr>
              <a:t>( </a:t>
            </a:r>
            <a:r>
              <a:rPr sz="1600" b="1" spc="-10" dirty="0">
                <a:latin typeface="Calibri"/>
                <a:cs typeface="Calibri"/>
              </a:rPr>
              <a:t>santé, comportement sur</a:t>
            </a:r>
            <a:r>
              <a:rPr sz="1600" b="1" spc="285" dirty="0">
                <a:latin typeface="Calibri"/>
                <a:cs typeface="Calibri"/>
              </a:rPr>
              <a:t> </a:t>
            </a:r>
            <a:r>
              <a:rPr sz="1600" b="1" spc="-5" dirty="0">
                <a:latin typeface="Calibri"/>
                <a:cs typeface="Calibri"/>
              </a:rPr>
              <a:t>la</a:t>
            </a:r>
            <a:endParaRPr sz="1600">
              <a:latin typeface="Calibri"/>
              <a:cs typeface="Calibri"/>
            </a:endParaRPr>
          </a:p>
          <a:p>
            <a:pPr marL="12700">
              <a:lnSpc>
                <a:spcPct val="100000"/>
              </a:lnSpc>
            </a:pPr>
            <a:r>
              <a:rPr sz="1600" b="1" spc="-10" dirty="0">
                <a:latin typeface="Calibri"/>
                <a:cs typeface="Calibri"/>
              </a:rPr>
              <a:t>route, comportement </a:t>
            </a:r>
            <a:r>
              <a:rPr sz="1600" b="1" spc="-5" dirty="0">
                <a:latin typeface="Calibri"/>
                <a:cs typeface="Calibri"/>
              </a:rPr>
              <a:t>vis à vis</a:t>
            </a:r>
            <a:r>
              <a:rPr sz="1600" b="1" spc="80" dirty="0">
                <a:latin typeface="Calibri"/>
                <a:cs typeface="Calibri"/>
              </a:rPr>
              <a:t> </a:t>
            </a:r>
            <a:r>
              <a:rPr sz="1600" b="1" spc="-15" dirty="0">
                <a:latin typeface="Calibri"/>
                <a:cs typeface="Calibri"/>
              </a:rPr>
              <a:t>d’autrui)</a:t>
            </a:r>
            <a:endParaRPr sz="1600">
              <a:latin typeface="Calibri"/>
              <a:cs typeface="Calibri"/>
            </a:endParaRPr>
          </a:p>
          <a:p>
            <a:pPr marL="120650" indent="-107950">
              <a:lnSpc>
                <a:spcPct val="100000"/>
              </a:lnSpc>
              <a:buChar char="-"/>
              <a:tabLst>
                <a:tab pos="121285" algn="l"/>
              </a:tabLst>
            </a:pPr>
            <a:r>
              <a:rPr sz="1600" b="1" spc="-5" dirty="0">
                <a:latin typeface="Calibri"/>
                <a:cs typeface="Calibri"/>
              </a:rPr>
              <a:t>Participer à </a:t>
            </a:r>
            <a:r>
              <a:rPr sz="1600" b="1" dirty="0">
                <a:latin typeface="Calibri"/>
                <a:cs typeface="Calibri"/>
              </a:rPr>
              <a:t>la </a:t>
            </a:r>
            <a:r>
              <a:rPr sz="1600" b="1" spc="-10" dirty="0">
                <a:latin typeface="Calibri"/>
                <a:cs typeface="Calibri"/>
              </a:rPr>
              <a:t>conception </a:t>
            </a:r>
            <a:r>
              <a:rPr sz="1600" b="1" spc="-20" dirty="0">
                <a:latin typeface="Calibri"/>
                <a:cs typeface="Calibri"/>
              </a:rPr>
              <a:t>d’outils </a:t>
            </a:r>
            <a:r>
              <a:rPr sz="1600" b="1" spc="-10" dirty="0">
                <a:latin typeface="Calibri"/>
                <a:cs typeface="Calibri"/>
              </a:rPr>
              <a:t>de communication et supports</a:t>
            </a:r>
            <a:r>
              <a:rPr sz="1600" b="1" spc="150" dirty="0">
                <a:latin typeface="Calibri"/>
                <a:cs typeface="Calibri"/>
              </a:rPr>
              <a:t> </a:t>
            </a:r>
            <a:r>
              <a:rPr sz="1600" b="1" spc="-10" dirty="0">
                <a:latin typeface="Calibri"/>
                <a:cs typeface="Calibri"/>
              </a:rPr>
              <a:t>pédagogiques</a:t>
            </a:r>
            <a:endParaRPr sz="1600">
              <a:latin typeface="Calibri"/>
              <a:cs typeface="Calibri"/>
            </a:endParaRPr>
          </a:p>
          <a:p>
            <a:pPr marL="120650" indent="-107950">
              <a:lnSpc>
                <a:spcPct val="100000"/>
              </a:lnSpc>
              <a:buChar char="-"/>
              <a:tabLst>
                <a:tab pos="121285" algn="l"/>
              </a:tabLst>
            </a:pPr>
            <a:r>
              <a:rPr sz="1600" b="1" spc="-5" dirty="0">
                <a:latin typeface="Calibri"/>
                <a:cs typeface="Calibri"/>
              </a:rPr>
              <a:t>Accompagner les </a:t>
            </a:r>
            <a:r>
              <a:rPr sz="1600" b="1" spc="-10" dirty="0">
                <a:latin typeface="Calibri"/>
                <a:cs typeface="Calibri"/>
              </a:rPr>
              <a:t>jeunes </a:t>
            </a:r>
            <a:r>
              <a:rPr sz="1600" b="1" spc="-5" dirty="0">
                <a:latin typeface="Calibri"/>
                <a:cs typeface="Calibri"/>
              </a:rPr>
              <a:t>dans leur </a:t>
            </a:r>
            <a:r>
              <a:rPr sz="1600" b="1" spc="-10" dirty="0">
                <a:latin typeface="Calibri"/>
                <a:cs typeface="Calibri"/>
              </a:rPr>
              <a:t>cheminement </a:t>
            </a:r>
            <a:r>
              <a:rPr sz="1600" b="1" spc="-5" dirty="0">
                <a:latin typeface="Calibri"/>
                <a:cs typeface="Calibri"/>
              </a:rPr>
              <a:t>: </a:t>
            </a:r>
            <a:r>
              <a:rPr sz="1600" b="1" spc="-15" dirty="0">
                <a:latin typeface="Calibri"/>
                <a:cs typeface="Calibri"/>
              </a:rPr>
              <a:t>retrouver </a:t>
            </a:r>
            <a:r>
              <a:rPr sz="1600" b="1" spc="-5" dirty="0">
                <a:latin typeface="Calibri"/>
                <a:cs typeface="Calibri"/>
              </a:rPr>
              <a:t>un </a:t>
            </a:r>
            <a:r>
              <a:rPr sz="1600" b="1" spc="-10" dirty="0">
                <a:latin typeface="Calibri"/>
                <a:cs typeface="Calibri"/>
              </a:rPr>
              <a:t>équilibre alimentaire,</a:t>
            </a:r>
            <a:r>
              <a:rPr sz="1600" b="1" spc="270" dirty="0">
                <a:latin typeface="Calibri"/>
                <a:cs typeface="Calibri"/>
              </a:rPr>
              <a:t> </a:t>
            </a:r>
            <a:r>
              <a:rPr sz="1600" b="1" spc="-15" dirty="0">
                <a:latin typeface="Calibri"/>
                <a:cs typeface="Calibri"/>
              </a:rPr>
              <a:t>réduire</a:t>
            </a:r>
            <a:endParaRPr sz="1600">
              <a:latin typeface="Calibri"/>
              <a:cs typeface="Calibri"/>
            </a:endParaRPr>
          </a:p>
          <a:p>
            <a:pPr marL="12700">
              <a:lnSpc>
                <a:spcPct val="100000"/>
              </a:lnSpc>
            </a:pPr>
            <a:r>
              <a:rPr sz="1600" b="1" spc="-5" dirty="0">
                <a:latin typeface="Calibri"/>
                <a:cs typeface="Calibri"/>
              </a:rPr>
              <a:t>sa consommation de tabac, </a:t>
            </a:r>
            <a:r>
              <a:rPr sz="1600" b="1" spc="-15" dirty="0">
                <a:latin typeface="Calibri"/>
                <a:cs typeface="Calibri"/>
              </a:rPr>
              <a:t>d’alcool, </a:t>
            </a:r>
            <a:r>
              <a:rPr sz="1600" b="1" spc="-5" dirty="0">
                <a:latin typeface="Calibri"/>
                <a:cs typeface="Calibri"/>
              </a:rPr>
              <a:t>améliorer l’ </a:t>
            </a:r>
            <a:r>
              <a:rPr sz="1600" b="1" spc="-10" dirty="0">
                <a:latin typeface="Calibri"/>
                <a:cs typeface="Calibri"/>
              </a:rPr>
              <a:t>hygiène </a:t>
            </a:r>
            <a:r>
              <a:rPr sz="1600" b="1" spc="-5" dirty="0">
                <a:latin typeface="Calibri"/>
                <a:cs typeface="Calibri"/>
              </a:rPr>
              <a:t>de vie (sommeil, </a:t>
            </a:r>
            <a:r>
              <a:rPr sz="1600" b="1" spc="-10" dirty="0">
                <a:latin typeface="Calibri"/>
                <a:cs typeface="Calibri"/>
              </a:rPr>
              <a:t>stress,</a:t>
            </a:r>
            <a:r>
              <a:rPr sz="1600" b="1" spc="150" dirty="0">
                <a:latin typeface="Calibri"/>
                <a:cs typeface="Calibri"/>
              </a:rPr>
              <a:t> </a:t>
            </a:r>
            <a:r>
              <a:rPr sz="1600" b="1" spc="-15" dirty="0">
                <a:latin typeface="Calibri"/>
                <a:cs typeface="Calibri"/>
              </a:rPr>
              <a:t>propreté)</a:t>
            </a:r>
            <a:endParaRPr sz="1600">
              <a:latin typeface="Calibri"/>
              <a:cs typeface="Calibri"/>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01752" y="207263"/>
            <a:ext cx="8380730" cy="830580"/>
          </a:xfrm>
          <a:prstGeom prst="rect">
            <a:avLst/>
          </a:prstGeom>
          <a:solidFill>
            <a:srgbClr val="00A9C2"/>
          </a:solidFill>
          <a:ln w="9144">
            <a:solidFill>
              <a:srgbClr val="92D050"/>
            </a:solidFill>
          </a:ln>
        </p:spPr>
        <p:txBody>
          <a:bodyPr vert="horz" wrap="square" lIns="0" tIns="25400" rIns="0" bIns="0" rtlCol="0">
            <a:spAutoFit/>
          </a:bodyPr>
          <a:lstStyle/>
          <a:p>
            <a:pPr marL="1557655">
              <a:lnSpc>
                <a:spcPct val="100000"/>
              </a:lnSpc>
              <a:spcBef>
                <a:spcPts val="200"/>
              </a:spcBef>
            </a:pPr>
            <a:r>
              <a:rPr dirty="0"/>
              <a:t>AXE </a:t>
            </a:r>
            <a:r>
              <a:rPr spc="-5" dirty="0"/>
              <a:t>8- </a:t>
            </a:r>
            <a:r>
              <a:rPr spc="-10" dirty="0"/>
              <a:t>DÉVELOPPEMENT</a:t>
            </a:r>
            <a:r>
              <a:rPr spc="-5" dirty="0"/>
              <a:t> </a:t>
            </a:r>
            <a:r>
              <a:rPr spc="-20" dirty="0"/>
              <a:t>INTERNATIONAL</a:t>
            </a:r>
          </a:p>
        </p:txBody>
      </p:sp>
      <p:sp>
        <p:nvSpPr>
          <p:cNvPr id="3" name="object 3"/>
          <p:cNvSpPr/>
          <p:nvPr/>
        </p:nvSpPr>
        <p:spPr>
          <a:xfrm>
            <a:off x="301688" y="1194561"/>
            <a:ext cx="8380539" cy="3364991"/>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2354579" y="1188211"/>
            <a:ext cx="0" cy="2931795"/>
          </a:xfrm>
          <a:custGeom>
            <a:avLst/>
            <a:gdLst/>
            <a:ahLst/>
            <a:cxnLst/>
            <a:rect l="l" t="t" r="r" b="b"/>
            <a:pathLst>
              <a:path h="2931795">
                <a:moveTo>
                  <a:pt x="0" y="0"/>
                </a:moveTo>
                <a:lnTo>
                  <a:pt x="0" y="2931604"/>
                </a:lnTo>
              </a:path>
            </a:pathLst>
          </a:custGeom>
          <a:ln w="12700">
            <a:solidFill>
              <a:srgbClr val="FFFFFF"/>
            </a:solidFill>
          </a:ln>
        </p:spPr>
        <p:txBody>
          <a:bodyPr wrap="square" lIns="0" tIns="0" rIns="0" bIns="0" rtlCol="0"/>
          <a:lstStyle/>
          <a:p>
            <a:endParaRPr/>
          </a:p>
        </p:txBody>
      </p:sp>
      <p:sp>
        <p:nvSpPr>
          <p:cNvPr id="5" name="object 5"/>
          <p:cNvSpPr/>
          <p:nvPr/>
        </p:nvSpPr>
        <p:spPr>
          <a:xfrm>
            <a:off x="301688" y="1188211"/>
            <a:ext cx="0" cy="3390900"/>
          </a:xfrm>
          <a:custGeom>
            <a:avLst/>
            <a:gdLst/>
            <a:ahLst/>
            <a:cxnLst/>
            <a:rect l="l" t="t" r="r" b="b"/>
            <a:pathLst>
              <a:path h="3390900">
                <a:moveTo>
                  <a:pt x="0" y="0"/>
                </a:moveTo>
                <a:lnTo>
                  <a:pt x="0" y="3390392"/>
                </a:lnTo>
              </a:path>
            </a:pathLst>
          </a:custGeom>
          <a:ln w="12700">
            <a:solidFill>
              <a:srgbClr val="FFFFFF"/>
            </a:solidFill>
          </a:ln>
        </p:spPr>
        <p:txBody>
          <a:bodyPr wrap="square" lIns="0" tIns="0" rIns="0" bIns="0" rtlCol="0"/>
          <a:lstStyle/>
          <a:p>
            <a:endParaRPr/>
          </a:p>
        </p:txBody>
      </p:sp>
      <p:sp>
        <p:nvSpPr>
          <p:cNvPr id="6" name="object 6"/>
          <p:cNvSpPr/>
          <p:nvPr/>
        </p:nvSpPr>
        <p:spPr>
          <a:xfrm>
            <a:off x="8681593" y="1188211"/>
            <a:ext cx="0" cy="3390900"/>
          </a:xfrm>
          <a:custGeom>
            <a:avLst/>
            <a:gdLst/>
            <a:ahLst/>
            <a:cxnLst/>
            <a:rect l="l" t="t" r="r" b="b"/>
            <a:pathLst>
              <a:path h="3390900">
                <a:moveTo>
                  <a:pt x="0" y="0"/>
                </a:moveTo>
                <a:lnTo>
                  <a:pt x="0" y="3390392"/>
                </a:lnTo>
              </a:path>
            </a:pathLst>
          </a:custGeom>
          <a:ln w="12700">
            <a:solidFill>
              <a:srgbClr val="FFFFFF"/>
            </a:solidFill>
          </a:ln>
        </p:spPr>
        <p:txBody>
          <a:bodyPr wrap="square" lIns="0" tIns="0" rIns="0" bIns="0" rtlCol="0"/>
          <a:lstStyle/>
          <a:p>
            <a:endParaRPr/>
          </a:p>
        </p:txBody>
      </p:sp>
      <p:sp>
        <p:nvSpPr>
          <p:cNvPr id="7" name="object 7"/>
          <p:cNvSpPr/>
          <p:nvPr/>
        </p:nvSpPr>
        <p:spPr>
          <a:xfrm>
            <a:off x="295338" y="1194561"/>
            <a:ext cx="8392795" cy="0"/>
          </a:xfrm>
          <a:custGeom>
            <a:avLst/>
            <a:gdLst/>
            <a:ahLst/>
            <a:cxnLst/>
            <a:rect l="l" t="t" r="r" b="b"/>
            <a:pathLst>
              <a:path w="8392795">
                <a:moveTo>
                  <a:pt x="0" y="0"/>
                </a:moveTo>
                <a:lnTo>
                  <a:pt x="8392604" y="0"/>
                </a:lnTo>
              </a:path>
            </a:pathLst>
          </a:custGeom>
          <a:ln w="12700">
            <a:solidFill>
              <a:srgbClr val="FFFFFF"/>
            </a:solidFill>
          </a:ln>
        </p:spPr>
        <p:txBody>
          <a:bodyPr wrap="square" lIns="0" tIns="0" rIns="0" bIns="0" rtlCol="0"/>
          <a:lstStyle/>
          <a:p>
            <a:endParaRPr/>
          </a:p>
        </p:txBody>
      </p:sp>
      <p:sp>
        <p:nvSpPr>
          <p:cNvPr id="8" name="object 8"/>
          <p:cNvSpPr/>
          <p:nvPr/>
        </p:nvSpPr>
        <p:spPr>
          <a:xfrm>
            <a:off x="298513" y="4540503"/>
            <a:ext cx="0" cy="38100"/>
          </a:xfrm>
          <a:custGeom>
            <a:avLst/>
            <a:gdLst/>
            <a:ahLst/>
            <a:cxnLst/>
            <a:rect l="l" t="t" r="r" b="b"/>
            <a:pathLst>
              <a:path h="38100">
                <a:moveTo>
                  <a:pt x="0" y="0"/>
                </a:moveTo>
                <a:lnTo>
                  <a:pt x="0" y="38100"/>
                </a:lnTo>
              </a:path>
            </a:pathLst>
          </a:custGeom>
          <a:ln w="6350">
            <a:solidFill>
              <a:srgbClr val="FFFFFF"/>
            </a:solidFill>
          </a:ln>
        </p:spPr>
        <p:txBody>
          <a:bodyPr wrap="square" lIns="0" tIns="0" rIns="0" bIns="0" rtlCol="0"/>
          <a:lstStyle/>
          <a:p>
            <a:endParaRPr/>
          </a:p>
        </p:txBody>
      </p:sp>
      <p:sp>
        <p:nvSpPr>
          <p:cNvPr id="9" name="object 9"/>
          <p:cNvSpPr/>
          <p:nvPr/>
        </p:nvSpPr>
        <p:spPr>
          <a:xfrm>
            <a:off x="4786376" y="4113403"/>
            <a:ext cx="0" cy="658495"/>
          </a:xfrm>
          <a:custGeom>
            <a:avLst/>
            <a:gdLst/>
            <a:ahLst/>
            <a:cxnLst/>
            <a:rect l="l" t="t" r="r" b="b"/>
            <a:pathLst>
              <a:path h="658495">
                <a:moveTo>
                  <a:pt x="0" y="0"/>
                </a:moveTo>
                <a:lnTo>
                  <a:pt x="0" y="658114"/>
                </a:lnTo>
              </a:path>
            </a:pathLst>
          </a:custGeom>
          <a:ln w="12700">
            <a:solidFill>
              <a:srgbClr val="FFFFFF"/>
            </a:solidFill>
          </a:ln>
        </p:spPr>
        <p:txBody>
          <a:bodyPr wrap="square" lIns="0" tIns="0" rIns="0" bIns="0" rtlCol="0"/>
          <a:lstStyle/>
          <a:p>
            <a:endParaRPr/>
          </a:p>
        </p:txBody>
      </p:sp>
      <p:sp>
        <p:nvSpPr>
          <p:cNvPr id="10" name="object 10"/>
          <p:cNvSpPr/>
          <p:nvPr/>
        </p:nvSpPr>
        <p:spPr>
          <a:xfrm>
            <a:off x="301688" y="4113403"/>
            <a:ext cx="0" cy="658495"/>
          </a:xfrm>
          <a:custGeom>
            <a:avLst/>
            <a:gdLst/>
            <a:ahLst/>
            <a:cxnLst/>
            <a:rect l="l" t="t" r="r" b="b"/>
            <a:pathLst>
              <a:path h="658495">
                <a:moveTo>
                  <a:pt x="0" y="0"/>
                </a:moveTo>
                <a:lnTo>
                  <a:pt x="0" y="658114"/>
                </a:lnTo>
              </a:path>
            </a:pathLst>
          </a:custGeom>
          <a:ln w="12700">
            <a:solidFill>
              <a:srgbClr val="FFFFFF"/>
            </a:solidFill>
          </a:ln>
        </p:spPr>
        <p:txBody>
          <a:bodyPr wrap="square" lIns="0" tIns="0" rIns="0" bIns="0" rtlCol="0"/>
          <a:lstStyle/>
          <a:p>
            <a:endParaRPr/>
          </a:p>
        </p:txBody>
      </p:sp>
      <p:sp>
        <p:nvSpPr>
          <p:cNvPr id="11" name="object 11"/>
          <p:cNvSpPr/>
          <p:nvPr/>
        </p:nvSpPr>
        <p:spPr>
          <a:xfrm>
            <a:off x="8681719" y="4113403"/>
            <a:ext cx="0" cy="658495"/>
          </a:xfrm>
          <a:custGeom>
            <a:avLst/>
            <a:gdLst/>
            <a:ahLst/>
            <a:cxnLst/>
            <a:rect l="l" t="t" r="r" b="b"/>
            <a:pathLst>
              <a:path h="658495">
                <a:moveTo>
                  <a:pt x="0" y="0"/>
                </a:moveTo>
                <a:lnTo>
                  <a:pt x="0" y="658114"/>
                </a:lnTo>
              </a:path>
            </a:pathLst>
          </a:custGeom>
          <a:ln w="12700">
            <a:solidFill>
              <a:srgbClr val="FFFFFF"/>
            </a:solidFill>
          </a:ln>
        </p:spPr>
        <p:txBody>
          <a:bodyPr wrap="square" lIns="0" tIns="0" rIns="0" bIns="0" rtlCol="0"/>
          <a:lstStyle/>
          <a:p>
            <a:endParaRPr/>
          </a:p>
        </p:txBody>
      </p:sp>
      <p:sp>
        <p:nvSpPr>
          <p:cNvPr id="12" name="object 12"/>
          <p:cNvSpPr/>
          <p:nvPr/>
        </p:nvSpPr>
        <p:spPr>
          <a:xfrm>
            <a:off x="295338" y="4119753"/>
            <a:ext cx="8392795" cy="0"/>
          </a:xfrm>
          <a:custGeom>
            <a:avLst/>
            <a:gdLst/>
            <a:ahLst/>
            <a:cxnLst/>
            <a:rect l="l" t="t" r="r" b="b"/>
            <a:pathLst>
              <a:path w="8392795">
                <a:moveTo>
                  <a:pt x="0" y="0"/>
                </a:moveTo>
                <a:lnTo>
                  <a:pt x="8392731" y="0"/>
                </a:lnTo>
              </a:path>
            </a:pathLst>
          </a:custGeom>
          <a:ln w="12700">
            <a:solidFill>
              <a:srgbClr val="FFFFFF"/>
            </a:solidFill>
          </a:ln>
        </p:spPr>
        <p:txBody>
          <a:bodyPr wrap="square" lIns="0" tIns="0" rIns="0" bIns="0" rtlCol="0"/>
          <a:lstStyle/>
          <a:p>
            <a:endParaRPr/>
          </a:p>
        </p:txBody>
      </p:sp>
      <p:sp>
        <p:nvSpPr>
          <p:cNvPr id="13" name="object 13"/>
          <p:cNvSpPr/>
          <p:nvPr/>
        </p:nvSpPr>
        <p:spPr>
          <a:xfrm>
            <a:off x="295338" y="4752466"/>
            <a:ext cx="8392795" cy="0"/>
          </a:xfrm>
          <a:custGeom>
            <a:avLst/>
            <a:gdLst/>
            <a:ahLst/>
            <a:cxnLst/>
            <a:rect l="l" t="t" r="r" b="b"/>
            <a:pathLst>
              <a:path w="8392795">
                <a:moveTo>
                  <a:pt x="0" y="0"/>
                </a:moveTo>
                <a:lnTo>
                  <a:pt x="8392731" y="0"/>
                </a:lnTo>
              </a:path>
            </a:pathLst>
          </a:custGeom>
          <a:ln w="38100">
            <a:solidFill>
              <a:srgbClr val="FFFFFF"/>
            </a:solidFill>
          </a:ln>
        </p:spPr>
        <p:txBody>
          <a:bodyPr wrap="square" lIns="0" tIns="0" rIns="0" bIns="0" rtlCol="0"/>
          <a:lstStyle/>
          <a:p>
            <a:endParaRPr/>
          </a:p>
        </p:txBody>
      </p:sp>
      <p:graphicFrame>
        <p:nvGraphicFramePr>
          <p:cNvPr id="14" name="object 14"/>
          <p:cNvGraphicFramePr>
            <a:graphicFrameLocks noGrp="1"/>
          </p:cNvGraphicFramePr>
          <p:nvPr>
            <p:extLst>
              <p:ext uri="{D42A27DB-BD31-4B8C-83A1-F6EECF244321}">
                <p14:modId xmlns:p14="http://schemas.microsoft.com/office/powerpoint/2010/main" val="1081580900"/>
              </p:ext>
            </p:extLst>
          </p:nvPr>
        </p:nvGraphicFramePr>
        <p:xfrm>
          <a:off x="346540" y="1262200"/>
          <a:ext cx="8300771" cy="3446405"/>
        </p:xfrm>
        <a:graphic>
          <a:graphicData uri="http://schemas.openxmlformats.org/drawingml/2006/table">
            <a:tbl>
              <a:tblPr firstRow="1" bandRow="1">
                <a:tableStyleId>{2D5ABB26-0587-4C30-8999-92F81FD0307C}</a:tableStyleId>
              </a:tblPr>
              <a:tblGrid>
                <a:gridCol w="1976913">
                  <a:extLst>
                    <a:ext uri="{9D8B030D-6E8A-4147-A177-3AD203B41FA5}">
                      <a16:colId xmlns:a16="http://schemas.microsoft.com/office/drawing/2014/main" val="20000"/>
                    </a:ext>
                  </a:extLst>
                </a:gridCol>
                <a:gridCol w="2479413">
                  <a:extLst>
                    <a:ext uri="{9D8B030D-6E8A-4147-A177-3AD203B41FA5}">
                      <a16:colId xmlns:a16="http://schemas.microsoft.com/office/drawing/2014/main" val="20001"/>
                    </a:ext>
                  </a:extLst>
                </a:gridCol>
                <a:gridCol w="3844445">
                  <a:extLst>
                    <a:ext uri="{9D8B030D-6E8A-4147-A177-3AD203B41FA5}">
                      <a16:colId xmlns:a16="http://schemas.microsoft.com/office/drawing/2014/main" val="20002"/>
                    </a:ext>
                  </a:extLst>
                </a:gridCol>
              </a:tblGrid>
              <a:tr h="2726752">
                <a:tc>
                  <a:txBody>
                    <a:bodyPr/>
                    <a:lstStyle/>
                    <a:p>
                      <a:pPr>
                        <a:lnSpc>
                          <a:spcPct val="100000"/>
                        </a:lnSpc>
                      </a:pPr>
                      <a:endParaRPr sz="3000" dirty="0">
                        <a:latin typeface="Times New Roman"/>
                        <a:cs typeface="Times New Roman"/>
                      </a:endParaRPr>
                    </a:p>
                    <a:p>
                      <a:pPr>
                        <a:lnSpc>
                          <a:spcPct val="100000"/>
                        </a:lnSpc>
                        <a:spcBef>
                          <a:spcPts val="25"/>
                        </a:spcBef>
                      </a:pPr>
                      <a:endParaRPr sz="4100" dirty="0">
                        <a:latin typeface="Times New Roman"/>
                        <a:cs typeface="Times New Roman"/>
                      </a:endParaRPr>
                    </a:p>
                    <a:p>
                      <a:pPr marL="180975" marR="115570" indent="97155">
                        <a:lnSpc>
                          <a:spcPct val="115100"/>
                        </a:lnSpc>
                      </a:pPr>
                      <a:r>
                        <a:rPr sz="3000" b="1" spc="-15" dirty="0">
                          <a:latin typeface="Calibri"/>
                          <a:cs typeface="Calibri"/>
                        </a:rPr>
                        <a:t>Exemples  </a:t>
                      </a:r>
                      <a:r>
                        <a:rPr sz="3000" b="1" dirty="0">
                          <a:latin typeface="Calibri"/>
                          <a:cs typeface="Calibri"/>
                        </a:rPr>
                        <a:t>de</a:t>
                      </a:r>
                      <a:r>
                        <a:rPr sz="3000" b="1" spc="-70" dirty="0">
                          <a:latin typeface="Calibri"/>
                          <a:cs typeface="Calibri"/>
                        </a:rPr>
                        <a:t> </a:t>
                      </a:r>
                      <a:r>
                        <a:rPr sz="3000" b="1" spc="-10" dirty="0">
                          <a:latin typeface="Calibri"/>
                          <a:cs typeface="Calibri"/>
                        </a:rPr>
                        <a:t>mission</a:t>
                      </a:r>
                      <a:endParaRPr sz="3000" dirty="0">
                        <a:latin typeface="Calibri"/>
                        <a:cs typeface="Calibri"/>
                      </a:endParaRPr>
                    </a:p>
                  </a:txBody>
                  <a:tcPr marL="0" marR="0" marT="0" marB="0"/>
                </a:tc>
                <a:tc gridSpan="2">
                  <a:txBody>
                    <a:bodyPr/>
                    <a:lstStyle/>
                    <a:p>
                      <a:pPr marL="466725" indent="-343535">
                        <a:lnSpc>
                          <a:spcPts val="2480"/>
                        </a:lnSpc>
                        <a:buClr>
                          <a:srgbClr val="FF3399"/>
                        </a:buClr>
                        <a:buFont typeface="Courier New"/>
                        <a:buChar char="o"/>
                        <a:tabLst>
                          <a:tab pos="581025" algn="l"/>
                          <a:tab pos="581660" algn="l"/>
                        </a:tabLst>
                      </a:pPr>
                      <a:r>
                        <a:rPr dirty="0"/>
                        <a:t>	</a:t>
                      </a:r>
                      <a:r>
                        <a:rPr sz="2400" b="1" dirty="0">
                          <a:solidFill>
                            <a:schemeClr val="tx1"/>
                          </a:solidFill>
                          <a:latin typeface="Calibri"/>
                          <a:cs typeface="Calibri"/>
                        </a:rPr>
                        <a:t>En </a:t>
                      </a:r>
                      <a:r>
                        <a:rPr sz="2400" b="1" spc="-5" dirty="0">
                          <a:solidFill>
                            <a:schemeClr val="tx1"/>
                          </a:solidFill>
                          <a:latin typeface="Calibri"/>
                          <a:cs typeface="Calibri"/>
                        </a:rPr>
                        <a:t>accueillant un </a:t>
                      </a:r>
                      <a:r>
                        <a:rPr sz="2400" b="1" spc="-10" dirty="0">
                          <a:solidFill>
                            <a:schemeClr val="tx1"/>
                          </a:solidFill>
                          <a:latin typeface="Calibri"/>
                          <a:cs typeface="Calibri"/>
                        </a:rPr>
                        <a:t>volontaire</a:t>
                      </a:r>
                      <a:r>
                        <a:rPr sz="2400" b="1" spc="-45" dirty="0">
                          <a:solidFill>
                            <a:schemeClr val="tx1"/>
                          </a:solidFill>
                          <a:latin typeface="Calibri"/>
                          <a:cs typeface="Calibri"/>
                        </a:rPr>
                        <a:t> </a:t>
                      </a:r>
                      <a:r>
                        <a:rPr sz="2400" b="1" spc="-15" dirty="0">
                          <a:solidFill>
                            <a:schemeClr val="tx1"/>
                          </a:solidFill>
                          <a:latin typeface="Calibri"/>
                          <a:cs typeface="Calibri"/>
                        </a:rPr>
                        <a:t>étranger</a:t>
                      </a:r>
                      <a:endParaRPr sz="2400" dirty="0">
                        <a:solidFill>
                          <a:schemeClr val="tx1"/>
                        </a:solidFill>
                        <a:latin typeface="Calibri"/>
                        <a:cs typeface="Calibri"/>
                      </a:endParaRPr>
                    </a:p>
                    <a:p>
                      <a:pPr>
                        <a:lnSpc>
                          <a:spcPct val="100000"/>
                        </a:lnSpc>
                        <a:spcBef>
                          <a:spcPts val="35"/>
                        </a:spcBef>
                        <a:buClr>
                          <a:srgbClr val="FF3399"/>
                        </a:buClr>
                        <a:buFont typeface="Courier New"/>
                        <a:buChar char="o"/>
                      </a:pPr>
                      <a:endParaRPr sz="2850" dirty="0">
                        <a:solidFill>
                          <a:schemeClr val="tx1"/>
                        </a:solidFill>
                        <a:latin typeface="Times New Roman"/>
                        <a:cs typeface="Times New Roman"/>
                      </a:endParaRPr>
                    </a:p>
                    <a:p>
                      <a:pPr marL="466725" marR="58419" indent="-343535">
                        <a:lnSpc>
                          <a:spcPct val="114999"/>
                        </a:lnSpc>
                        <a:buFont typeface="Courier New"/>
                        <a:buChar char="o"/>
                        <a:tabLst>
                          <a:tab pos="467359" algn="l"/>
                          <a:tab pos="2261870" algn="l"/>
                          <a:tab pos="3956685" algn="l"/>
                          <a:tab pos="6060440" algn="l"/>
                        </a:tabLst>
                      </a:pPr>
                      <a:r>
                        <a:rPr sz="2400" b="1" spc="-5" dirty="0">
                          <a:solidFill>
                            <a:schemeClr val="tx1"/>
                          </a:solidFill>
                          <a:latin typeface="Calibri"/>
                          <a:cs typeface="Calibri"/>
                        </a:rPr>
                        <a:t>P</a:t>
                      </a:r>
                      <a:r>
                        <a:rPr sz="2400" b="1" spc="-30" dirty="0">
                          <a:solidFill>
                            <a:schemeClr val="tx1"/>
                          </a:solidFill>
                          <a:latin typeface="Calibri"/>
                          <a:cs typeface="Calibri"/>
                        </a:rPr>
                        <a:t>r</a:t>
                      </a:r>
                      <a:r>
                        <a:rPr sz="2400" b="1" spc="-10" dirty="0">
                          <a:solidFill>
                            <a:schemeClr val="tx1"/>
                          </a:solidFill>
                          <a:latin typeface="Calibri"/>
                          <a:cs typeface="Calibri"/>
                        </a:rPr>
                        <a:t>o</a:t>
                      </a:r>
                      <a:r>
                        <a:rPr sz="2400" b="1" spc="-5" dirty="0">
                          <a:solidFill>
                            <a:schemeClr val="tx1"/>
                          </a:solidFill>
                          <a:latin typeface="Calibri"/>
                          <a:cs typeface="Calibri"/>
                        </a:rPr>
                        <a:t>m</a:t>
                      </a:r>
                      <a:r>
                        <a:rPr sz="2400" b="1" spc="5" dirty="0">
                          <a:solidFill>
                            <a:schemeClr val="tx1"/>
                          </a:solidFill>
                          <a:latin typeface="Calibri"/>
                          <a:cs typeface="Calibri"/>
                        </a:rPr>
                        <a:t>o</a:t>
                      </a:r>
                      <a:r>
                        <a:rPr sz="2400" b="1" dirty="0">
                          <a:solidFill>
                            <a:schemeClr val="tx1"/>
                          </a:solidFill>
                          <a:latin typeface="Calibri"/>
                          <a:cs typeface="Calibri"/>
                        </a:rPr>
                        <a:t>u</a:t>
                      </a:r>
                      <a:r>
                        <a:rPr sz="2400" b="1" spc="-40" dirty="0">
                          <a:solidFill>
                            <a:schemeClr val="tx1"/>
                          </a:solidFill>
                          <a:latin typeface="Calibri"/>
                          <a:cs typeface="Calibri"/>
                        </a:rPr>
                        <a:t>v</a:t>
                      </a:r>
                      <a:r>
                        <a:rPr sz="2400" b="1" dirty="0">
                          <a:solidFill>
                            <a:schemeClr val="tx1"/>
                          </a:solidFill>
                          <a:latin typeface="Calibri"/>
                          <a:cs typeface="Calibri"/>
                        </a:rPr>
                        <a:t>oir	l</a:t>
                      </a:r>
                      <a:r>
                        <a:rPr sz="2400" b="1" spc="-165" dirty="0">
                          <a:solidFill>
                            <a:schemeClr val="tx1"/>
                          </a:solidFill>
                          <a:latin typeface="Calibri"/>
                          <a:cs typeface="Calibri"/>
                        </a:rPr>
                        <a:t>’</a:t>
                      </a:r>
                      <a:r>
                        <a:rPr sz="2400" b="1" dirty="0">
                          <a:solidFill>
                            <a:schemeClr val="tx1"/>
                          </a:solidFill>
                          <a:latin typeface="Calibri"/>
                          <a:cs typeface="Calibri"/>
                        </a:rPr>
                        <a:t>ou</a:t>
                      </a:r>
                      <a:r>
                        <a:rPr sz="2400" b="1" spc="-20" dirty="0">
                          <a:solidFill>
                            <a:schemeClr val="tx1"/>
                          </a:solidFill>
                          <a:latin typeface="Calibri"/>
                          <a:cs typeface="Calibri"/>
                        </a:rPr>
                        <a:t>v</a:t>
                      </a:r>
                      <a:r>
                        <a:rPr sz="2400" b="1" spc="-5" dirty="0">
                          <a:solidFill>
                            <a:schemeClr val="tx1"/>
                          </a:solidFill>
                          <a:latin typeface="Calibri"/>
                          <a:cs typeface="Calibri"/>
                        </a:rPr>
                        <a:t>ertu</a:t>
                      </a:r>
                      <a:r>
                        <a:rPr sz="2400" b="1" spc="-30" dirty="0">
                          <a:solidFill>
                            <a:schemeClr val="tx1"/>
                          </a:solidFill>
                          <a:latin typeface="Calibri"/>
                          <a:cs typeface="Calibri"/>
                        </a:rPr>
                        <a:t>r</a:t>
                      </a:r>
                      <a:r>
                        <a:rPr sz="2400" b="1" dirty="0">
                          <a:solidFill>
                            <a:schemeClr val="tx1"/>
                          </a:solidFill>
                          <a:latin typeface="Calibri"/>
                          <a:cs typeface="Calibri"/>
                        </a:rPr>
                        <a:t>e	i</a:t>
                      </a:r>
                      <a:r>
                        <a:rPr sz="2400" b="1" spc="-30" dirty="0">
                          <a:solidFill>
                            <a:schemeClr val="tx1"/>
                          </a:solidFill>
                          <a:latin typeface="Calibri"/>
                          <a:cs typeface="Calibri"/>
                        </a:rPr>
                        <a:t>nt</a:t>
                      </a:r>
                      <a:r>
                        <a:rPr sz="2400" b="1" spc="-5" dirty="0">
                          <a:solidFill>
                            <a:schemeClr val="tx1"/>
                          </a:solidFill>
                          <a:latin typeface="Calibri"/>
                          <a:cs typeface="Calibri"/>
                        </a:rPr>
                        <a:t>e</a:t>
                      </a:r>
                      <a:r>
                        <a:rPr sz="2400" b="1" spc="5" dirty="0">
                          <a:solidFill>
                            <a:schemeClr val="tx1"/>
                          </a:solidFill>
                          <a:latin typeface="Calibri"/>
                          <a:cs typeface="Calibri"/>
                        </a:rPr>
                        <a:t>r</a:t>
                      </a:r>
                      <a:r>
                        <a:rPr sz="2400" b="1" dirty="0">
                          <a:solidFill>
                            <a:schemeClr val="tx1"/>
                          </a:solidFill>
                          <a:latin typeface="Calibri"/>
                          <a:cs typeface="Calibri"/>
                        </a:rPr>
                        <a:t>n</a:t>
                      </a:r>
                      <a:r>
                        <a:rPr sz="2400" b="1" spc="-10" dirty="0">
                          <a:solidFill>
                            <a:schemeClr val="tx1"/>
                          </a:solidFill>
                          <a:latin typeface="Calibri"/>
                          <a:cs typeface="Calibri"/>
                        </a:rPr>
                        <a:t>a</a:t>
                      </a:r>
                      <a:r>
                        <a:rPr sz="2400" b="1" dirty="0">
                          <a:solidFill>
                            <a:schemeClr val="tx1"/>
                          </a:solidFill>
                          <a:latin typeface="Calibri"/>
                          <a:cs typeface="Calibri"/>
                        </a:rPr>
                        <a:t>t</a:t>
                      </a:r>
                      <a:r>
                        <a:rPr sz="2400" b="1" spc="5" dirty="0">
                          <a:solidFill>
                            <a:schemeClr val="tx1"/>
                          </a:solidFill>
                          <a:latin typeface="Calibri"/>
                          <a:cs typeface="Calibri"/>
                        </a:rPr>
                        <a:t>io</a:t>
                      </a:r>
                      <a:r>
                        <a:rPr sz="2400" b="1" dirty="0">
                          <a:solidFill>
                            <a:schemeClr val="tx1"/>
                          </a:solidFill>
                          <a:latin typeface="Calibri"/>
                          <a:cs typeface="Calibri"/>
                        </a:rPr>
                        <a:t>nale	</a:t>
                      </a:r>
                      <a:r>
                        <a:rPr sz="2400" b="1" spc="-10" dirty="0">
                          <a:solidFill>
                            <a:schemeClr val="tx1"/>
                          </a:solidFill>
                          <a:latin typeface="Calibri"/>
                          <a:cs typeface="Calibri"/>
                        </a:rPr>
                        <a:t>et  </a:t>
                      </a:r>
                      <a:r>
                        <a:rPr sz="2400" b="1" spc="-15" dirty="0">
                          <a:solidFill>
                            <a:schemeClr val="tx1"/>
                          </a:solidFill>
                          <a:latin typeface="Calibri"/>
                          <a:cs typeface="Calibri"/>
                        </a:rPr>
                        <a:t>interculturelle</a:t>
                      </a:r>
                      <a:endParaRPr sz="2400" dirty="0">
                        <a:solidFill>
                          <a:schemeClr val="tx1"/>
                        </a:solidFill>
                        <a:latin typeface="Calibri"/>
                        <a:cs typeface="Calibri"/>
                      </a:endParaRPr>
                    </a:p>
                    <a:p>
                      <a:pPr>
                        <a:lnSpc>
                          <a:spcPct val="100000"/>
                        </a:lnSpc>
                        <a:spcBef>
                          <a:spcPts val="35"/>
                        </a:spcBef>
                        <a:buClr>
                          <a:srgbClr val="FF3399"/>
                        </a:buClr>
                        <a:buFont typeface="Courier New"/>
                        <a:buChar char="o"/>
                      </a:pPr>
                      <a:endParaRPr sz="2850" dirty="0">
                        <a:solidFill>
                          <a:schemeClr val="tx1"/>
                        </a:solidFill>
                        <a:latin typeface="Times New Roman"/>
                        <a:cs typeface="Times New Roman"/>
                      </a:endParaRPr>
                    </a:p>
                    <a:p>
                      <a:pPr marL="466725" marR="58419" indent="-343535">
                        <a:lnSpc>
                          <a:spcPct val="114999"/>
                        </a:lnSpc>
                        <a:spcBef>
                          <a:spcPts val="5"/>
                        </a:spcBef>
                        <a:buFont typeface="Courier New"/>
                        <a:buChar char="o"/>
                        <a:tabLst>
                          <a:tab pos="467359" algn="l"/>
                        </a:tabLst>
                      </a:pPr>
                      <a:r>
                        <a:rPr sz="2400" b="1" spc="-10" dirty="0">
                          <a:solidFill>
                            <a:schemeClr val="tx1"/>
                          </a:solidFill>
                          <a:latin typeface="Calibri"/>
                          <a:cs typeface="Calibri"/>
                        </a:rPr>
                        <a:t>Développer </a:t>
                      </a:r>
                      <a:r>
                        <a:rPr sz="2400" b="1" dirty="0">
                          <a:solidFill>
                            <a:schemeClr val="tx1"/>
                          </a:solidFill>
                          <a:latin typeface="Calibri"/>
                          <a:cs typeface="Calibri"/>
                        </a:rPr>
                        <a:t>la </a:t>
                      </a:r>
                      <a:r>
                        <a:rPr sz="2400" b="1" spc="-15" dirty="0">
                          <a:solidFill>
                            <a:schemeClr val="tx1"/>
                          </a:solidFill>
                          <a:latin typeface="Calibri"/>
                          <a:cs typeface="Calibri"/>
                        </a:rPr>
                        <a:t>pratique </a:t>
                      </a:r>
                      <a:r>
                        <a:rPr sz="2400" b="1" spc="-5" dirty="0">
                          <a:solidFill>
                            <a:schemeClr val="tx1"/>
                          </a:solidFill>
                          <a:latin typeface="Calibri"/>
                          <a:cs typeface="Calibri"/>
                        </a:rPr>
                        <a:t>de </a:t>
                      </a:r>
                      <a:r>
                        <a:rPr sz="2400" b="1" dirty="0">
                          <a:solidFill>
                            <a:schemeClr val="tx1"/>
                          </a:solidFill>
                          <a:latin typeface="Calibri"/>
                          <a:cs typeface="Calibri"/>
                        </a:rPr>
                        <a:t>la </a:t>
                      </a:r>
                      <a:r>
                        <a:rPr sz="2400" b="1" spc="-5" dirty="0">
                          <a:solidFill>
                            <a:schemeClr val="tx1"/>
                          </a:solidFill>
                          <a:latin typeface="Calibri"/>
                          <a:cs typeface="Calibri"/>
                        </a:rPr>
                        <a:t>langue </a:t>
                      </a:r>
                      <a:r>
                        <a:rPr sz="2400" b="1" dirty="0">
                          <a:solidFill>
                            <a:schemeClr val="tx1"/>
                          </a:solidFill>
                          <a:latin typeface="Calibri"/>
                          <a:cs typeface="Calibri"/>
                        </a:rPr>
                        <a:t>anglaise  au sein </a:t>
                      </a:r>
                      <a:r>
                        <a:rPr sz="2400" b="1" spc="-5" dirty="0">
                          <a:solidFill>
                            <a:schemeClr val="tx1"/>
                          </a:solidFill>
                          <a:latin typeface="Calibri"/>
                          <a:cs typeface="Calibri"/>
                        </a:rPr>
                        <a:t>de</a:t>
                      </a:r>
                      <a:r>
                        <a:rPr sz="2400" b="1" spc="-30" dirty="0">
                          <a:solidFill>
                            <a:schemeClr val="tx1"/>
                          </a:solidFill>
                          <a:latin typeface="Calibri"/>
                          <a:cs typeface="Calibri"/>
                        </a:rPr>
                        <a:t> </a:t>
                      </a:r>
                      <a:r>
                        <a:rPr sz="2400" b="1" spc="-15" dirty="0">
                          <a:solidFill>
                            <a:schemeClr val="tx1"/>
                          </a:solidFill>
                          <a:latin typeface="Calibri"/>
                          <a:cs typeface="Calibri"/>
                        </a:rPr>
                        <a:t>l’établissement</a:t>
                      </a:r>
                      <a:endParaRPr sz="2400" dirty="0">
                        <a:solidFill>
                          <a:schemeClr val="tx1"/>
                        </a:solidFill>
                        <a:latin typeface="Calibri"/>
                        <a:cs typeface="Calibri"/>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602430">
                <a:tc gridSpan="2">
                  <a:txBody>
                    <a:bodyPr/>
                    <a:lstStyle/>
                    <a:p>
                      <a:pPr marL="419734" algn="ctr">
                        <a:lnSpc>
                          <a:spcPct val="100000"/>
                        </a:lnSpc>
                        <a:spcBef>
                          <a:spcPts val="245"/>
                        </a:spcBef>
                      </a:pPr>
                      <a:r>
                        <a:rPr sz="1800" b="1" spc="-5" dirty="0">
                          <a:latin typeface="Calibri"/>
                          <a:cs typeface="Calibri"/>
                        </a:rPr>
                        <a:t>POSSIBLE</a:t>
                      </a:r>
                      <a:endParaRPr sz="1800" dirty="0">
                        <a:latin typeface="Calibri"/>
                        <a:cs typeface="Calibri"/>
                      </a:endParaRPr>
                    </a:p>
                  </a:txBody>
                  <a:tcPr marL="0" marR="0" marT="31115" marB="0">
                    <a:solidFill>
                      <a:srgbClr val="00A9C2"/>
                    </a:solidFill>
                  </a:tcPr>
                </a:tc>
                <a:tc hMerge="1">
                  <a:txBody>
                    <a:bodyPr/>
                    <a:lstStyle/>
                    <a:p>
                      <a:endParaRPr/>
                    </a:p>
                  </a:txBody>
                  <a:tcPr marL="0" marR="0" marT="0" marB="0"/>
                </a:tc>
                <a:tc>
                  <a:txBody>
                    <a:bodyPr/>
                    <a:lstStyle/>
                    <a:p>
                      <a:pPr marL="1377315">
                        <a:lnSpc>
                          <a:spcPct val="100000"/>
                        </a:lnSpc>
                        <a:spcBef>
                          <a:spcPts val="245"/>
                        </a:spcBef>
                      </a:pPr>
                      <a:r>
                        <a:rPr lang="fr-FR" sz="1800" b="1" spc="-5" dirty="0">
                          <a:latin typeface="Calibri"/>
                          <a:cs typeface="Calibri"/>
                        </a:rPr>
                        <a:t>POINT </a:t>
                      </a:r>
                      <a:r>
                        <a:rPr lang="fr-FR" sz="1800" b="1" dirty="0">
                          <a:latin typeface="Calibri"/>
                          <a:cs typeface="Calibri"/>
                        </a:rPr>
                        <a:t>DE</a:t>
                      </a:r>
                      <a:r>
                        <a:rPr lang="fr-FR" sz="1800" b="1" spc="-15" dirty="0">
                          <a:latin typeface="Calibri"/>
                          <a:cs typeface="Calibri"/>
                        </a:rPr>
                        <a:t> </a:t>
                      </a:r>
                      <a:r>
                        <a:rPr lang="fr-FR" sz="1800" b="1" dirty="0">
                          <a:latin typeface="Calibri"/>
                          <a:cs typeface="Calibri"/>
                        </a:rPr>
                        <a:t>VIGILANCE</a:t>
                      </a:r>
                      <a:endParaRPr lang="fr-FR" sz="1800" dirty="0">
                        <a:latin typeface="Calibri"/>
                        <a:cs typeface="Calibri"/>
                      </a:endParaRPr>
                    </a:p>
                  </a:txBody>
                  <a:tcPr marL="0" marR="0" marT="31115" marB="0">
                    <a:solidFill>
                      <a:schemeClr val="accent5">
                        <a:lumMod val="75000"/>
                      </a:schemeClr>
                    </a:solidFill>
                  </a:tcPr>
                </a:tc>
                <a:extLst>
                  <a:ext uri="{0D108BD9-81ED-4DB2-BD59-A6C34878D82A}">
                    <a16:rowId xmlns:a16="http://schemas.microsoft.com/office/drawing/2014/main" val="10001"/>
                  </a:ext>
                </a:extLst>
              </a:tr>
            </a:tbl>
          </a:graphicData>
        </a:graphic>
      </p:graphicFrame>
      <p:sp>
        <p:nvSpPr>
          <p:cNvPr id="16" name="object 16"/>
          <p:cNvSpPr txBox="1">
            <a:spLocks noGrp="1"/>
          </p:cNvSpPr>
          <p:nvPr>
            <p:ph type="sldNum" sz="quarter" idx="7"/>
          </p:nvPr>
        </p:nvSpPr>
        <p:spPr>
          <a:prstGeom prst="rect">
            <a:avLst/>
          </a:prstGeom>
        </p:spPr>
        <p:txBody>
          <a:bodyPr vert="horz" wrap="square" lIns="0" tIns="0" rIns="0" bIns="0" rtlCol="0">
            <a:spAutoFit/>
          </a:bodyPr>
          <a:lstStyle/>
          <a:p>
            <a:pPr marL="101600">
              <a:lnSpc>
                <a:spcPts val="1240"/>
              </a:lnSpc>
            </a:pPr>
            <a:fld id="{81D60167-4931-47E6-BA6A-407CBD079E47}" type="slidenum">
              <a:rPr dirty="0"/>
              <a:t>38</a:t>
            </a:fld>
            <a:endParaRPr dirty="0"/>
          </a:p>
        </p:txBody>
      </p:sp>
      <p:sp>
        <p:nvSpPr>
          <p:cNvPr id="15" name="object 15"/>
          <p:cNvSpPr txBox="1"/>
          <p:nvPr/>
        </p:nvSpPr>
        <p:spPr>
          <a:xfrm>
            <a:off x="4912766" y="5234292"/>
            <a:ext cx="3562350" cy="628377"/>
          </a:xfrm>
          <a:prstGeom prst="rect">
            <a:avLst/>
          </a:prstGeom>
        </p:spPr>
        <p:txBody>
          <a:bodyPr vert="horz" wrap="square" lIns="0" tIns="12700" rIns="0" bIns="0" rtlCol="0">
            <a:spAutoFit/>
          </a:bodyPr>
          <a:lstStyle/>
          <a:p>
            <a:pPr marL="12700" marR="5080">
              <a:lnSpc>
                <a:spcPct val="100000"/>
              </a:lnSpc>
              <a:spcBef>
                <a:spcPts val="100"/>
              </a:spcBef>
            </a:pPr>
            <a:r>
              <a:rPr sz="2000" dirty="0">
                <a:latin typeface="Calibri"/>
                <a:cs typeface="Calibri"/>
              </a:rPr>
              <a:t>Ne </a:t>
            </a:r>
            <a:r>
              <a:rPr sz="2000" spc="-5" dirty="0">
                <a:latin typeface="Calibri"/>
                <a:cs typeface="Calibri"/>
              </a:rPr>
              <a:t>remplace pas </a:t>
            </a:r>
            <a:r>
              <a:rPr sz="2000" dirty="0">
                <a:latin typeface="Calibri"/>
                <a:cs typeface="Calibri"/>
              </a:rPr>
              <a:t>le </a:t>
            </a:r>
            <a:r>
              <a:rPr sz="2000" spc="-10" dirty="0">
                <a:latin typeface="Calibri"/>
                <a:cs typeface="Calibri"/>
              </a:rPr>
              <a:t>professeur </a:t>
            </a:r>
            <a:r>
              <a:rPr sz="2000" spc="-5" dirty="0">
                <a:latin typeface="Calibri"/>
                <a:cs typeface="Calibri"/>
              </a:rPr>
              <a:t>de  langue</a:t>
            </a:r>
            <a:endParaRPr sz="2000" dirty="0">
              <a:latin typeface="Calibri"/>
              <a:cs typeface="Calibri"/>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80415" y="332231"/>
            <a:ext cx="8639810" cy="462280"/>
          </a:xfrm>
          <a:prstGeom prst="rect">
            <a:avLst/>
          </a:prstGeom>
          <a:solidFill>
            <a:srgbClr val="00A9C2"/>
          </a:solidFill>
          <a:ln w="9144">
            <a:solidFill>
              <a:srgbClr val="92D050"/>
            </a:solidFill>
          </a:ln>
        </p:spPr>
        <p:txBody>
          <a:bodyPr vert="horz" wrap="square" lIns="0" tIns="26669" rIns="0" bIns="0" rtlCol="0">
            <a:spAutoFit/>
          </a:bodyPr>
          <a:lstStyle/>
          <a:p>
            <a:pPr marL="1497965">
              <a:lnSpc>
                <a:spcPct val="100000"/>
              </a:lnSpc>
              <a:spcBef>
                <a:spcPts val="209"/>
              </a:spcBef>
            </a:pPr>
            <a:r>
              <a:rPr spc="-10" dirty="0"/>
              <a:t>DÉVELOPPEMENT</a:t>
            </a:r>
            <a:r>
              <a:rPr spc="-20" dirty="0"/>
              <a:t> </a:t>
            </a:r>
            <a:r>
              <a:rPr spc="-10" dirty="0"/>
              <a:t>INTERNATIONAL-EXEMPLE</a:t>
            </a:r>
          </a:p>
        </p:txBody>
      </p:sp>
      <p:sp>
        <p:nvSpPr>
          <p:cNvPr id="3" name="object 3"/>
          <p:cNvSpPr/>
          <p:nvPr/>
        </p:nvSpPr>
        <p:spPr>
          <a:xfrm>
            <a:off x="279742" y="1149222"/>
            <a:ext cx="8641118" cy="844296"/>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2288667" y="1142872"/>
            <a:ext cx="0" cy="870585"/>
          </a:xfrm>
          <a:custGeom>
            <a:avLst/>
            <a:gdLst/>
            <a:ahLst/>
            <a:cxnLst/>
            <a:rect l="l" t="t" r="r" b="b"/>
            <a:pathLst>
              <a:path h="870585">
                <a:moveTo>
                  <a:pt x="0" y="0"/>
                </a:moveTo>
                <a:lnTo>
                  <a:pt x="0" y="870076"/>
                </a:lnTo>
              </a:path>
            </a:pathLst>
          </a:custGeom>
          <a:ln w="12700">
            <a:solidFill>
              <a:srgbClr val="FFFFFF"/>
            </a:solidFill>
          </a:ln>
        </p:spPr>
        <p:txBody>
          <a:bodyPr wrap="square" lIns="0" tIns="0" rIns="0" bIns="0" rtlCol="0"/>
          <a:lstStyle/>
          <a:p>
            <a:endParaRPr/>
          </a:p>
        </p:txBody>
      </p:sp>
      <p:sp>
        <p:nvSpPr>
          <p:cNvPr id="5" name="object 5"/>
          <p:cNvSpPr/>
          <p:nvPr/>
        </p:nvSpPr>
        <p:spPr>
          <a:xfrm>
            <a:off x="279742" y="1142872"/>
            <a:ext cx="0" cy="870585"/>
          </a:xfrm>
          <a:custGeom>
            <a:avLst/>
            <a:gdLst/>
            <a:ahLst/>
            <a:cxnLst/>
            <a:rect l="l" t="t" r="r" b="b"/>
            <a:pathLst>
              <a:path h="870585">
                <a:moveTo>
                  <a:pt x="0" y="0"/>
                </a:moveTo>
                <a:lnTo>
                  <a:pt x="0" y="870076"/>
                </a:lnTo>
              </a:path>
            </a:pathLst>
          </a:custGeom>
          <a:ln w="12700">
            <a:solidFill>
              <a:srgbClr val="FFFFFF"/>
            </a:solidFill>
          </a:ln>
        </p:spPr>
        <p:txBody>
          <a:bodyPr wrap="square" lIns="0" tIns="0" rIns="0" bIns="0" rtlCol="0"/>
          <a:lstStyle/>
          <a:p>
            <a:endParaRPr/>
          </a:p>
        </p:txBody>
      </p:sp>
      <p:sp>
        <p:nvSpPr>
          <p:cNvPr id="6" name="object 6"/>
          <p:cNvSpPr/>
          <p:nvPr/>
        </p:nvSpPr>
        <p:spPr>
          <a:xfrm>
            <a:off x="8920733" y="1142872"/>
            <a:ext cx="0" cy="870585"/>
          </a:xfrm>
          <a:custGeom>
            <a:avLst/>
            <a:gdLst/>
            <a:ahLst/>
            <a:cxnLst/>
            <a:rect l="l" t="t" r="r" b="b"/>
            <a:pathLst>
              <a:path h="870585">
                <a:moveTo>
                  <a:pt x="0" y="0"/>
                </a:moveTo>
                <a:lnTo>
                  <a:pt x="0" y="870076"/>
                </a:lnTo>
              </a:path>
            </a:pathLst>
          </a:custGeom>
          <a:ln w="12700">
            <a:solidFill>
              <a:srgbClr val="FFFFFF"/>
            </a:solidFill>
          </a:ln>
        </p:spPr>
        <p:txBody>
          <a:bodyPr wrap="square" lIns="0" tIns="0" rIns="0" bIns="0" rtlCol="0"/>
          <a:lstStyle/>
          <a:p>
            <a:endParaRPr/>
          </a:p>
        </p:txBody>
      </p:sp>
      <p:sp>
        <p:nvSpPr>
          <p:cNvPr id="7" name="object 7"/>
          <p:cNvSpPr/>
          <p:nvPr/>
        </p:nvSpPr>
        <p:spPr>
          <a:xfrm>
            <a:off x="273392" y="1149222"/>
            <a:ext cx="8653780" cy="0"/>
          </a:xfrm>
          <a:custGeom>
            <a:avLst/>
            <a:gdLst/>
            <a:ahLst/>
            <a:cxnLst/>
            <a:rect l="l" t="t" r="r" b="b"/>
            <a:pathLst>
              <a:path w="8653780">
                <a:moveTo>
                  <a:pt x="0" y="0"/>
                </a:moveTo>
                <a:lnTo>
                  <a:pt x="8653691" y="0"/>
                </a:lnTo>
              </a:path>
            </a:pathLst>
          </a:custGeom>
          <a:ln w="12700">
            <a:solidFill>
              <a:srgbClr val="FFFFFF"/>
            </a:solidFill>
          </a:ln>
        </p:spPr>
        <p:txBody>
          <a:bodyPr wrap="square" lIns="0" tIns="0" rIns="0" bIns="0" rtlCol="0"/>
          <a:lstStyle/>
          <a:p>
            <a:endParaRPr/>
          </a:p>
        </p:txBody>
      </p:sp>
      <p:sp>
        <p:nvSpPr>
          <p:cNvPr id="8" name="object 8"/>
          <p:cNvSpPr/>
          <p:nvPr/>
        </p:nvSpPr>
        <p:spPr>
          <a:xfrm>
            <a:off x="273392" y="1993900"/>
            <a:ext cx="8653780" cy="0"/>
          </a:xfrm>
          <a:custGeom>
            <a:avLst/>
            <a:gdLst/>
            <a:ahLst/>
            <a:cxnLst/>
            <a:rect l="l" t="t" r="r" b="b"/>
            <a:pathLst>
              <a:path w="8653780">
                <a:moveTo>
                  <a:pt x="0" y="0"/>
                </a:moveTo>
                <a:lnTo>
                  <a:pt x="8653691" y="0"/>
                </a:lnTo>
              </a:path>
            </a:pathLst>
          </a:custGeom>
          <a:ln w="38100">
            <a:solidFill>
              <a:srgbClr val="FFFFFF"/>
            </a:solidFill>
          </a:ln>
        </p:spPr>
        <p:txBody>
          <a:bodyPr wrap="square" lIns="0" tIns="0" rIns="0" bIns="0" rtlCol="0"/>
          <a:lstStyle/>
          <a:p>
            <a:endParaRPr/>
          </a:p>
        </p:txBody>
      </p:sp>
      <p:sp>
        <p:nvSpPr>
          <p:cNvPr id="9" name="object 9"/>
          <p:cNvSpPr txBox="1"/>
          <p:nvPr/>
        </p:nvSpPr>
        <p:spPr>
          <a:xfrm>
            <a:off x="503326" y="1426844"/>
            <a:ext cx="1965325" cy="269240"/>
          </a:xfrm>
          <a:prstGeom prst="rect">
            <a:avLst/>
          </a:prstGeom>
        </p:spPr>
        <p:txBody>
          <a:bodyPr vert="horz" wrap="square" lIns="0" tIns="12065" rIns="0" bIns="0" rtlCol="0">
            <a:spAutoFit/>
          </a:bodyPr>
          <a:lstStyle/>
          <a:p>
            <a:pPr marL="12700">
              <a:lnSpc>
                <a:spcPct val="100000"/>
              </a:lnSpc>
              <a:spcBef>
                <a:spcPts val="95"/>
              </a:spcBef>
              <a:tabLst>
                <a:tab pos="1830070" algn="l"/>
              </a:tabLst>
            </a:pPr>
            <a:r>
              <a:rPr sz="1600" b="1" spc="-10" dirty="0">
                <a:latin typeface="Calibri"/>
                <a:cs typeface="Calibri"/>
              </a:rPr>
              <a:t>T</a:t>
            </a:r>
            <a:r>
              <a:rPr sz="1600" b="1" spc="-5" dirty="0">
                <a:latin typeface="Calibri"/>
                <a:cs typeface="Calibri"/>
              </a:rPr>
              <a:t>it</a:t>
            </a:r>
            <a:r>
              <a:rPr sz="1600" b="1" spc="-25" dirty="0">
                <a:latin typeface="Calibri"/>
                <a:cs typeface="Calibri"/>
              </a:rPr>
              <a:t>r</a:t>
            </a:r>
            <a:r>
              <a:rPr sz="1600" b="1" spc="-5" dirty="0">
                <a:latin typeface="Calibri"/>
                <a:cs typeface="Calibri"/>
              </a:rPr>
              <a:t>e</a:t>
            </a:r>
            <a:r>
              <a:rPr sz="1600" b="1" spc="-15" dirty="0">
                <a:latin typeface="Calibri"/>
                <a:cs typeface="Calibri"/>
              </a:rPr>
              <a:t> </a:t>
            </a:r>
            <a:r>
              <a:rPr sz="1600" b="1" spc="-10" dirty="0">
                <a:latin typeface="Calibri"/>
                <a:cs typeface="Calibri"/>
              </a:rPr>
              <a:t>d</a:t>
            </a:r>
            <a:r>
              <a:rPr sz="1600" b="1" spc="-5" dirty="0">
                <a:latin typeface="Calibri"/>
                <a:cs typeface="Calibri"/>
              </a:rPr>
              <a:t>e</a:t>
            </a:r>
            <a:r>
              <a:rPr sz="1600" b="1" spc="5" dirty="0">
                <a:latin typeface="Calibri"/>
                <a:cs typeface="Calibri"/>
              </a:rPr>
              <a:t> </a:t>
            </a:r>
            <a:r>
              <a:rPr sz="1600" b="1" spc="-5" dirty="0">
                <a:latin typeface="Calibri"/>
                <a:cs typeface="Calibri"/>
              </a:rPr>
              <a:t>la</a:t>
            </a:r>
            <a:r>
              <a:rPr sz="1600" b="1" spc="-10" dirty="0">
                <a:latin typeface="Calibri"/>
                <a:cs typeface="Calibri"/>
              </a:rPr>
              <a:t> missi</a:t>
            </a:r>
            <a:r>
              <a:rPr sz="1600" b="1" dirty="0">
                <a:latin typeface="Calibri"/>
                <a:cs typeface="Calibri"/>
              </a:rPr>
              <a:t>o</a:t>
            </a:r>
            <a:r>
              <a:rPr sz="1600" b="1" spc="-5" dirty="0">
                <a:latin typeface="Calibri"/>
                <a:cs typeface="Calibri"/>
              </a:rPr>
              <a:t>n</a:t>
            </a:r>
            <a:r>
              <a:rPr sz="1600" b="1" dirty="0">
                <a:latin typeface="Calibri"/>
                <a:cs typeface="Calibri"/>
              </a:rPr>
              <a:t>	</a:t>
            </a:r>
            <a:r>
              <a:rPr sz="1600" spc="-5" dirty="0">
                <a:latin typeface="Courier New"/>
                <a:cs typeface="Courier New"/>
              </a:rPr>
              <a:t>o</a:t>
            </a:r>
            <a:endParaRPr sz="1600">
              <a:latin typeface="Courier New"/>
              <a:cs typeface="Courier New"/>
            </a:endParaRPr>
          </a:p>
        </p:txBody>
      </p:sp>
      <p:sp>
        <p:nvSpPr>
          <p:cNvPr id="10" name="object 10"/>
          <p:cNvSpPr txBox="1"/>
          <p:nvPr/>
        </p:nvSpPr>
        <p:spPr>
          <a:xfrm>
            <a:off x="2664332" y="1426844"/>
            <a:ext cx="3267710" cy="269240"/>
          </a:xfrm>
          <a:prstGeom prst="rect">
            <a:avLst/>
          </a:prstGeom>
        </p:spPr>
        <p:txBody>
          <a:bodyPr vert="horz" wrap="square" lIns="0" tIns="12065" rIns="0" bIns="0" rtlCol="0">
            <a:spAutoFit/>
          </a:bodyPr>
          <a:lstStyle/>
          <a:p>
            <a:pPr marL="12700">
              <a:lnSpc>
                <a:spcPct val="100000"/>
              </a:lnSpc>
              <a:spcBef>
                <a:spcPts val="95"/>
              </a:spcBef>
            </a:pPr>
            <a:r>
              <a:rPr sz="1600" b="1" spc="-5" dirty="0">
                <a:latin typeface="Calibri"/>
                <a:cs typeface="Calibri"/>
              </a:rPr>
              <a:t>Sensibilisation à </a:t>
            </a:r>
            <a:r>
              <a:rPr sz="1600" b="1" dirty="0">
                <a:latin typeface="Calibri"/>
                <a:cs typeface="Calibri"/>
              </a:rPr>
              <a:t>la </a:t>
            </a:r>
            <a:r>
              <a:rPr sz="1600" b="1" spc="-10" dirty="0">
                <a:latin typeface="Calibri"/>
                <a:cs typeface="Calibri"/>
              </a:rPr>
              <a:t>culture</a:t>
            </a:r>
            <a:r>
              <a:rPr sz="1600" b="1" spc="-15" dirty="0">
                <a:latin typeface="Calibri"/>
                <a:cs typeface="Calibri"/>
              </a:rPr>
              <a:t> </a:t>
            </a:r>
            <a:r>
              <a:rPr sz="1600" b="1" spc="-5" dirty="0">
                <a:latin typeface="Calibri"/>
                <a:cs typeface="Calibri"/>
              </a:rPr>
              <a:t>anglophone</a:t>
            </a:r>
            <a:endParaRPr sz="1600">
              <a:latin typeface="Calibri"/>
              <a:cs typeface="Calibri"/>
            </a:endParaRPr>
          </a:p>
        </p:txBody>
      </p:sp>
      <p:sp>
        <p:nvSpPr>
          <p:cNvPr id="11" name="object 11"/>
          <p:cNvSpPr/>
          <p:nvPr/>
        </p:nvSpPr>
        <p:spPr>
          <a:xfrm>
            <a:off x="305612" y="2348877"/>
            <a:ext cx="8401050" cy="3652520"/>
          </a:xfrm>
          <a:custGeom>
            <a:avLst/>
            <a:gdLst/>
            <a:ahLst/>
            <a:cxnLst/>
            <a:rect l="l" t="t" r="r" b="b"/>
            <a:pathLst>
              <a:path w="8401050" h="3652520">
                <a:moveTo>
                  <a:pt x="0" y="3652520"/>
                </a:moveTo>
                <a:lnTo>
                  <a:pt x="8400923" y="3652520"/>
                </a:lnTo>
                <a:lnTo>
                  <a:pt x="8400923" y="0"/>
                </a:lnTo>
                <a:lnTo>
                  <a:pt x="0" y="0"/>
                </a:lnTo>
                <a:lnTo>
                  <a:pt x="0" y="3652520"/>
                </a:lnTo>
                <a:close/>
              </a:path>
            </a:pathLst>
          </a:custGeom>
          <a:solidFill>
            <a:srgbClr val="F1F1F1"/>
          </a:solidFill>
        </p:spPr>
        <p:txBody>
          <a:bodyPr wrap="square" lIns="0" tIns="0" rIns="0" bIns="0" rtlCol="0"/>
          <a:lstStyle/>
          <a:p>
            <a:endParaRPr/>
          </a:p>
        </p:txBody>
      </p:sp>
      <p:sp>
        <p:nvSpPr>
          <p:cNvPr id="12" name="object 12"/>
          <p:cNvSpPr/>
          <p:nvPr/>
        </p:nvSpPr>
        <p:spPr>
          <a:xfrm>
            <a:off x="8706484" y="2348877"/>
            <a:ext cx="216535" cy="3652520"/>
          </a:xfrm>
          <a:custGeom>
            <a:avLst/>
            <a:gdLst/>
            <a:ahLst/>
            <a:cxnLst/>
            <a:rect l="l" t="t" r="r" b="b"/>
            <a:pathLst>
              <a:path w="216534" h="3652520">
                <a:moveTo>
                  <a:pt x="0" y="3652520"/>
                </a:moveTo>
                <a:lnTo>
                  <a:pt x="216026" y="3652520"/>
                </a:lnTo>
                <a:lnTo>
                  <a:pt x="216026" y="0"/>
                </a:lnTo>
                <a:lnTo>
                  <a:pt x="0" y="0"/>
                </a:lnTo>
                <a:lnTo>
                  <a:pt x="0" y="3652520"/>
                </a:lnTo>
                <a:close/>
              </a:path>
            </a:pathLst>
          </a:custGeom>
          <a:solidFill>
            <a:srgbClr val="F1F1F1"/>
          </a:solidFill>
        </p:spPr>
        <p:txBody>
          <a:bodyPr wrap="square" lIns="0" tIns="0" rIns="0" bIns="0" rtlCol="0"/>
          <a:lstStyle/>
          <a:p>
            <a:endParaRPr/>
          </a:p>
        </p:txBody>
      </p:sp>
      <p:sp>
        <p:nvSpPr>
          <p:cNvPr id="13" name="object 13"/>
          <p:cNvSpPr/>
          <p:nvPr/>
        </p:nvSpPr>
        <p:spPr>
          <a:xfrm>
            <a:off x="8706484" y="2342514"/>
            <a:ext cx="0" cy="3678554"/>
          </a:xfrm>
          <a:custGeom>
            <a:avLst/>
            <a:gdLst/>
            <a:ahLst/>
            <a:cxnLst/>
            <a:rect l="l" t="t" r="r" b="b"/>
            <a:pathLst>
              <a:path h="3678554">
                <a:moveTo>
                  <a:pt x="0" y="0"/>
                </a:moveTo>
                <a:lnTo>
                  <a:pt x="0" y="3677932"/>
                </a:lnTo>
              </a:path>
            </a:pathLst>
          </a:custGeom>
          <a:ln w="12700">
            <a:solidFill>
              <a:srgbClr val="FFFFFF"/>
            </a:solidFill>
          </a:ln>
        </p:spPr>
        <p:txBody>
          <a:bodyPr wrap="square" lIns="0" tIns="0" rIns="0" bIns="0" rtlCol="0"/>
          <a:lstStyle/>
          <a:p>
            <a:endParaRPr/>
          </a:p>
        </p:txBody>
      </p:sp>
      <p:sp>
        <p:nvSpPr>
          <p:cNvPr id="14" name="object 14"/>
          <p:cNvSpPr/>
          <p:nvPr/>
        </p:nvSpPr>
        <p:spPr>
          <a:xfrm>
            <a:off x="305612" y="2342514"/>
            <a:ext cx="0" cy="3678554"/>
          </a:xfrm>
          <a:custGeom>
            <a:avLst/>
            <a:gdLst/>
            <a:ahLst/>
            <a:cxnLst/>
            <a:rect l="l" t="t" r="r" b="b"/>
            <a:pathLst>
              <a:path h="3678554">
                <a:moveTo>
                  <a:pt x="0" y="0"/>
                </a:moveTo>
                <a:lnTo>
                  <a:pt x="0" y="3677932"/>
                </a:lnTo>
              </a:path>
            </a:pathLst>
          </a:custGeom>
          <a:ln w="12700">
            <a:solidFill>
              <a:srgbClr val="FFFFFF"/>
            </a:solidFill>
          </a:ln>
        </p:spPr>
        <p:txBody>
          <a:bodyPr wrap="square" lIns="0" tIns="0" rIns="0" bIns="0" rtlCol="0"/>
          <a:lstStyle/>
          <a:p>
            <a:endParaRPr/>
          </a:p>
        </p:txBody>
      </p:sp>
      <p:sp>
        <p:nvSpPr>
          <p:cNvPr id="15" name="object 15"/>
          <p:cNvSpPr/>
          <p:nvPr/>
        </p:nvSpPr>
        <p:spPr>
          <a:xfrm>
            <a:off x="8922511" y="2342514"/>
            <a:ext cx="0" cy="3678554"/>
          </a:xfrm>
          <a:custGeom>
            <a:avLst/>
            <a:gdLst/>
            <a:ahLst/>
            <a:cxnLst/>
            <a:rect l="l" t="t" r="r" b="b"/>
            <a:pathLst>
              <a:path h="3678554">
                <a:moveTo>
                  <a:pt x="0" y="0"/>
                </a:moveTo>
                <a:lnTo>
                  <a:pt x="0" y="3677932"/>
                </a:lnTo>
              </a:path>
            </a:pathLst>
          </a:custGeom>
          <a:ln w="12700">
            <a:solidFill>
              <a:srgbClr val="FFFFFF"/>
            </a:solidFill>
          </a:ln>
        </p:spPr>
        <p:txBody>
          <a:bodyPr wrap="square" lIns="0" tIns="0" rIns="0" bIns="0" rtlCol="0"/>
          <a:lstStyle/>
          <a:p>
            <a:endParaRPr/>
          </a:p>
        </p:txBody>
      </p:sp>
      <p:sp>
        <p:nvSpPr>
          <p:cNvPr id="16" name="object 16"/>
          <p:cNvSpPr/>
          <p:nvPr/>
        </p:nvSpPr>
        <p:spPr>
          <a:xfrm>
            <a:off x="299262" y="2348864"/>
            <a:ext cx="8629650" cy="0"/>
          </a:xfrm>
          <a:custGeom>
            <a:avLst/>
            <a:gdLst/>
            <a:ahLst/>
            <a:cxnLst/>
            <a:rect l="l" t="t" r="r" b="b"/>
            <a:pathLst>
              <a:path w="8629650">
                <a:moveTo>
                  <a:pt x="0" y="0"/>
                </a:moveTo>
                <a:lnTo>
                  <a:pt x="8629599" y="0"/>
                </a:lnTo>
              </a:path>
            </a:pathLst>
          </a:custGeom>
          <a:ln w="12700">
            <a:solidFill>
              <a:srgbClr val="FFFFFF"/>
            </a:solidFill>
          </a:ln>
        </p:spPr>
        <p:txBody>
          <a:bodyPr wrap="square" lIns="0" tIns="0" rIns="0" bIns="0" rtlCol="0"/>
          <a:lstStyle/>
          <a:p>
            <a:endParaRPr/>
          </a:p>
        </p:txBody>
      </p:sp>
      <p:sp>
        <p:nvSpPr>
          <p:cNvPr id="17" name="object 17"/>
          <p:cNvSpPr/>
          <p:nvPr/>
        </p:nvSpPr>
        <p:spPr>
          <a:xfrm>
            <a:off x="299262" y="6001397"/>
            <a:ext cx="8629650" cy="0"/>
          </a:xfrm>
          <a:custGeom>
            <a:avLst/>
            <a:gdLst/>
            <a:ahLst/>
            <a:cxnLst/>
            <a:rect l="l" t="t" r="r" b="b"/>
            <a:pathLst>
              <a:path w="8629650">
                <a:moveTo>
                  <a:pt x="0" y="0"/>
                </a:moveTo>
                <a:lnTo>
                  <a:pt x="8629599" y="0"/>
                </a:lnTo>
              </a:path>
            </a:pathLst>
          </a:custGeom>
          <a:ln w="38100">
            <a:solidFill>
              <a:srgbClr val="FFFFFF"/>
            </a:solidFill>
          </a:ln>
        </p:spPr>
        <p:txBody>
          <a:bodyPr wrap="square" lIns="0" tIns="0" rIns="0" bIns="0" rtlCol="0"/>
          <a:lstStyle/>
          <a:p>
            <a:endParaRPr/>
          </a:p>
        </p:txBody>
      </p:sp>
      <p:sp>
        <p:nvSpPr>
          <p:cNvPr id="18" name="object 18"/>
          <p:cNvSpPr txBox="1"/>
          <p:nvPr/>
        </p:nvSpPr>
        <p:spPr>
          <a:xfrm>
            <a:off x="384352" y="2369896"/>
            <a:ext cx="8227695" cy="3439795"/>
          </a:xfrm>
          <a:prstGeom prst="rect">
            <a:avLst/>
          </a:prstGeom>
        </p:spPr>
        <p:txBody>
          <a:bodyPr vert="horz" wrap="square" lIns="0" tIns="12065" rIns="0" bIns="0" rtlCol="0">
            <a:spAutoFit/>
          </a:bodyPr>
          <a:lstStyle/>
          <a:p>
            <a:pPr marL="12700">
              <a:lnSpc>
                <a:spcPct val="100000"/>
              </a:lnSpc>
              <a:spcBef>
                <a:spcPts val="95"/>
              </a:spcBef>
            </a:pPr>
            <a:r>
              <a:rPr sz="1600" u="heavy" spc="-405" dirty="0">
                <a:uFill>
                  <a:solidFill>
                    <a:srgbClr val="000000"/>
                  </a:solidFill>
                </a:uFill>
                <a:latin typeface="Times New Roman"/>
                <a:cs typeface="Times New Roman"/>
              </a:rPr>
              <a:t> </a:t>
            </a:r>
            <a:r>
              <a:rPr sz="1600" b="1" u="heavy" spc="-5" dirty="0">
                <a:uFill>
                  <a:solidFill>
                    <a:srgbClr val="000000"/>
                  </a:solidFill>
                </a:uFill>
                <a:latin typeface="Calibri"/>
                <a:cs typeface="Calibri"/>
              </a:rPr>
              <a:t>En </a:t>
            </a:r>
            <a:r>
              <a:rPr sz="1600" b="1" u="heavy" spc="-10" dirty="0">
                <a:uFill>
                  <a:solidFill>
                    <a:srgbClr val="000000"/>
                  </a:solidFill>
                </a:uFill>
                <a:latin typeface="Calibri"/>
                <a:cs typeface="Calibri"/>
              </a:rPr>
              <a:t>quoi </a:t>
            </a:r>
            <a:r>
              <a:rPr sz="1600" b="1" u="heavy" spc="-5" dirty="0">
                <a:uFill>
                  <a:solidFill>
                    <a:srgbClr val="000000"/>
                  </a:solidFill>
                </a:uFill>
                <a:latin typeface="Calibri"/>
                <a:cs typeface="Calibri"/>
              </a:rPr>
              <a:t>la mission </a:t>
            </a:r>
            <a:r>
              <a:rPr sz="1600" b="1" u="heavy" spc="-10" dirty="0">
                <a:uFill>
                  <a:solidFill>
                    <a:srgbClr val="000000"/>
                  </a:solidFill>
                </a:uFill>
                <a:latin typeface="Calibri"/>
                <a:cs typeface="Calibri"/>
              </a:rPr>
              <a:t>est </a:t>
            </a:r>
            <a:r>
              <a:rPr sz="1600" b="1" u="heavy" spc="-15" dirty="0">
                <a:uFill>
                  <a:solidFill>
                    <a:srgbClr val="000000"/>
                  </a:solidFill>
                </a:uFill>
                <a:latin typeface="Calibri"/>
                <a:cs typeface="Calibri"/>
              </a:rPr>
              <a:t>d’intérêt général </a:t>
            </a:r>
            <a:r>
              <a:rPr sz="1600" b="1" spc="-5" dirty="0">
                <a:latin typeface="Calibri"/>
                <a:cs typeface="Calibri"/>
              </a:rPr>
              <a:t>: Le </a:t>
            </a:r>
            <a:r>
              <a:rPr sz="1600" b="1" spc="-10" dirty="0">
                <a:latin typeface="Calibri"/>
                <a:cs typeface="Calibri"/>
              </a:rPr>
              <a:t>projet </a:t>
            </a:r>
            <a:r>
              <a:rPr sz="1600" b="1" spc="-5" dirty="0">
                <a:latin typeface="Calibri"/>
                <a:cs typeface="Calibri"/>
              </a:rPr>
              <a:t>vise à </a:t>
            </a:r>
            <a:r>
              <a:rPr sz="1600" b="1" spc="-15" dirty="0">
                <a:latin typeface="Calibri"/>
                <a:cs typeface="Calibri"/>
              </a:rPr>
              <a:t>permettre </a:t>
            </a:r>
            <a:r>
              <a:rPr sz="1600" b="1" spc="-5" dirty="0">
                <a:latin typeface="Calibri"/>
                <a:cs typeface="Calibri"/>
              </a:rPr>
              <a:t>à chaque </a:t>
            </a:r>
            <a:r>
              <a:rPr sz="1600" b="1" spc="-10" dirty="0">
                <a:latin typeface="Calibri"/>
                <a:cs typeface="Calibri"/>
              </a:rPr>
              <a:t>élève de </a:t>
            </a:r>
            <a:r>
              <a:rPr sz="1600" b="1" spc="-20" dirty="0">
                <a:latin typeface="Calibri"/>
                <a:cs typeface="Calibri"/>
              </a:rPr>
              <a:t>s’ouvrir</a:t>
            </a:r>
            <a:r>
              <a:rPr sz="1600" b="1" spc="285" dirty="0">
                <a:latin typeface="Calibri"/>
                <a:cs typeface="Calibri"/>
              </a:rPr>
              <a:t> </a:t>
            </a:r>
            <a:r>
              <a:rPr sz="1600" b="1" spc="-5" dirty="0">
                <a:latin typeface="Calibri"/>
                <a:cs typeface="Calibri"/>
              </a:rPr>
              <a:t>à</a:t>
            </a:r>
            <a:endParaRPr sz="1600">
              <a:latin typeface="Calibri"/>
              <a:cs typeface="Calibri"/>
            </a:endParaRPr>
          </a:p>
          <a:p>
            <a:pPr marL="12700">
              <a:lnSpc>
                <a:spcPct val="100000"/>
              </a:lnSpc>
              <a:spcBef>
                <a:spcPts val="5"/>
              </a:spcBef>
            </a:pPr>
            <a:r>
              <a:rPr sz="1600" b="1" spc="-20" dirty="0">
                <a:latin typeface="Calibri"/>
                <a:cs typeface="Calibri"/>
              </a:rPr>
              <a:t>d’autres</a:t>
            </a:r>
            <a:r>
              <a:rPr sz="1600" b="1" spc="15" dirty="0">
                <a:latin typeface="Calibri"/>
                <a:cs typeface="Calibri"/>
              </a:rPr>
              <a:t> </a:t>
            </a:r>
            <a:r>
              <a:rPr sz="1600" b="1" spc="-10" dirty="0">
                <a:latin typeface="Calibri"/>
                <a:cs typeface="Calibri"/>
              </a:rPr>
              <a:t>cultures</a:t>
            </a:r>
            <a:endParaRPr sz="1600">
              <a:latin typeface="Calibri"/>
              <a:cs typeface="Calibri"/>
            </a:endParaRPr>
          </a:p>
          <a:p>
            <a:pPr marL="12700">
              <a:lnSpc>
                <a:spcPct val="100000"/>
              </a:lnSpc>
            </a:pPr>
            <a:r>
              <a:rPr sz="1600" b="1" u="heavy" spc="-20" dirty="0">
                <a:uFill>
                  <a:solidFill>
                    <a:srgbClr val="000000"/>
                  </a:solidFill>
                </a:uFill>
                <a:latin typeface="Calibri"/>
                <a:cs typeface="Calibri"/>
              </a:rPr>
              <a:t>Contexte </a:t>
            </a:r>
            <a:r>
              <a:rPr sz="1600" b="1" u="heavy" spc="-5" dirty="0">
                <a:uFill>
                  <a:solidFill>
                    <a:srgbClr val="000000"/>
                  </a:solidFill>
                </a:uFill>
                <a:latin typeface="Calibri"/>
                <a:cs typeface="Calibri"/>
              </a:rPr>
              <a:t>de la mission </a:t>
            </a:r>
            <a:r>
              <a:rPr sz="1600" b="1" spc="-5" dirty="0">
                <a:latin typeface="Calibri"/>
                <a:cs typeface="Calibri"/>
              </a:rPr>
              <a:t>: </a:t>
            </a:r>
            <a:r>
              <a:rPr sz="1600" b="1" spc="-20" dirty="0">
                <a:latin typeface="Calibri"/>
                <a:cs typeface="Calibri"/>
              </a:rPr>
              <a:t>Cette </a:t>
            </a:r>
            <a:r>
              <a:rPr sz="1600" b="1" spc="-5" dirty="0">
                <a:latin typeface="Calibri"/>
                <a:cs typeface="Calibri"/>
              </a:rPr>
              <a:t>mission </a:t>
            </a:r>
            <a:r>
              <a:rPr sz="1600" b="1" spc="-10" dirty="0">
                <a:latin typeface="Calibri"/>
                <a:cs typeface="Calibri"/>
              </a:rPr>
              <a:t>s’intègre </a:t>
            </a:r>
            <a:r>
              <a:rPr sz="1600" b="1" spc="-5" dirty="0">
                <a:latin typeface="Calibri"/>
                <a:cs typeface="Calibri"/>
              </a:rPr>
              <a:t>dans le </a:t>
            </a:r>
            <a:r>
              <a:rPr sz="1600" b="1" spc="-10" dirty="0">
                <a:latin typeface="Calibri"/>
                <a:cs typeface="Calibri"/>
              </a:rPr>
              <a:t>cadre </a:t>
            </a:r>
            <a:r>
              <a:rPr sz="1600" b="1" spc="-5" dirty="0">
                <a:latin typeface="Calibri"/>
                <a:cs typeface="Calibri"/>
              </a:rPr>
              <a:t>de nos </a:t>
            </a:r>
            <a:r>
              <a:rPr sz="1600" b="1" spc="-10" dirty="0">
                <a:latin typeface="Calibri"/>
                <a:cs typeface="Calibri"/>
              </a:rPr>
              <a:t>échanges </a:t>
            </a:r>
            <a:r>
              <a:rPr sz="1600" b="1" spc="-5" dirty="0">
                <a:latin typeface="Calibri"/>
                <a:cs typeface="Calibri"/>
              </a:rPr>
              <a:t>de</a:t>
            </a:r>
            <a:r>
              <a:rPr sz="1600" b="1" spc="200" dirty="0">
                <a:latin typeface="Calibri"/>
                <a:cs typeface="Calibri"/>
              </a:rPr>
              <a:t> </a:t>
            </a:r>
            <a:r>
              <a:rPr sz="1600" b="1" spc="-5" dirty="0">
                <a:latin typeface="Calibri"/>
                <a:cs typeface="Calibri"/>
              </a:rPr>
              <a:t>solidarité</a:t>
            </a:r>
            <a:endParaRPr sz="1600">
              <a:latin typeface="Calibri"/>
              <a:cs typeface="Calibri"/>
            </a:endParaRPr>
          </a:p>
          <a:p>
            <a:pPr marL="12700">
              <a:lnSpc>
                <a:spcPct val="100000"/>
              </a:lnSpc>
            </a:pPr>
            <a:r>
              <a:rPr sz="1600" b="1" spc="-10" dirty="0">
                <a:latin typeface="Calibri"/>
                <a:cs typeface="Calibri"/>
              </a:rPr>
              <a:t>internationale </a:t>
            </a:r>
            <a:r>
              <a:rPr sz="1600" b="1" spc="-5" dirty="0">
                <a:latin typeface="Calibri"/>
                <a:cs typeface="Calibri"/>
              </a:rPr>
              <a:t>déjà </a:t>
            </a:r>
            <a:r>
              <a:rPr sz="1600" b="1" spc="-10" dirty="0">
                <a:latin typeface="Calibri"/>
                <a:cs typeface="Calibri"/>
              </a:rPr>
              <a:t>existants, </a:t>
            </a:r>
            <a:r>
              <a:rPr sz="1600" b="1" spc="-15" dirty="0">
                <a:latin typeface="Calibri"/>
                <a:cs typeface="Calibri"/>
              </a:rPr>
              <a:t>avec </a:t>
            </a:r>
            <a:r>
              <a:rPr sz="1600" b="1" spc="-10" dirty="0">
                <a:latin typeface="Calibri"/>
                <a:cs typeface="Calibri"/>
              </a:rPr>
              <a:t>nos établissements </a:t>
            </a:r>
            <a:r>
              <a:rPr sz="1600" b="1" spc="-5" dirty="0">
                <a:latin typeface="Calibri"/>
                <a:cs typeface="Calibri"/>
              </a:rPr>
              <a:t>scolaires</a:t>
            </a:r>
            <a:r>
              <a:rPr sz="1600" b="1" spc="20" dirty="0">
                <a:latin typeface="Calibri"/>
                <a:cs typeface="Calibri"/>
              </a:rPr>
              <a:t> </a:t>
            </a:r>
            <a:r>
              <a:rPr sz="1600" b="1" spc="-10" dirty="0">
                <a:latin typeface="Calibri"/>
                <a:cs typeface="Calibri"/>
              </a:rPr>
              <a:t>partenaires</a:t>
            </a:r>
            <a:endParaRPr sz="1600">
              <a:latin typeface="Calibri"/>
              <a:cs typeface="Calibri"/>
            </a:endParaRPr>
          </a:p>
          <a:p>
            <a:pPr marL="12700">
              <a:lnSpc>
                <a:spcPct val="100000"/>
              </a:lnSpc>
            </a:pPr>
            <a:r>
              <a:rPr sz="1600" b="1" u="heavy" spc="-5" dirty="0">
                <a:uFill>
                  <a:solidFill>
                    <a:srgbClr val="000000"/>
                  </a:solidFill>
                </a:uFill>
                <a:latin typeface="Calibri"/>
                <a:cs typeface="Calibri"/>
              </a:rPr>
              <a:t>Description de la mission : </a:t>
            </a:r>
            <a:r>
              <a:rPr sz="1600" b="1" spc="-20" dirty="0">
                <a:latin typeface="Calibri"/>
                <a:cs typeface="Calibri"/>
              </a:rPr>
              <a:t>Cette </a:t>
            </a:r>
            <a:r>
              <a:rPr sz="1600" b="1" spc="-5" dirty="0">
                <a:latin typeface="Calibri"/>
                <a:cs typeface="Calibri"/>
              </a:rPr>
              <a:t>mission </a:t>
            </a:r>
            <a:r>
              <a:rPr sz="1600" b="1" spc="-10" dirty="0">
                <a:latin typeface="Calibri"/>
                <a:cs typeface="Calibri"/>
              </a:rPr>
              <a:t>vise </a:t>
            </a:r>
            <a:r>
              <a:rPr sz="1600" b="1" spc="-5" dirty="0">
                <a:latin typeface="Calibri"/>
                <a:cs typeface="Calibri"/>
              </a:rPr>
              <a:t>par </a:t>
            </a:r>
            <a:r>
              <a:rPr sz="1600" b="1" spc="-10" dirty="0">
                <a:latin typeface="Calibri"/>
                <a:cs typeface="Calibri"/>
              </a:rPr>
              <a:t>des </a:t>
            </a:r>
            <a:r>
              <a:rPr sz="1600" b="1" spc="-5" dirty="0">
                <a:latin typeface="Calibri"/>
                <a:cs typeface="Calibri"/>
              </a:rPr>
              <a:t>actions </a:t>
            </a:r>
            <a:r>
              <a:rPr sz="1600" b="1" spc="-15" dirty="0">
                <a:latin typeface="Calibri"/>
                <a:cs typeface="Calibri"/>
              </a:rPr>
              <a:t>concrètes </a:t>
            </a:r>
            <a:r>
              <a:rPr sz="1600" b="1" spc="-5" dirty="0">
                <a:latin typeface="Calibri"/>
                <a:cs typeface="Calibri"/>
              </a:rPr>
              <a:t>à </a:t>
            </a:r>
            <a:r>
              <a:rPr sz="1600" b="1" spc="-10" dirty="0">
                <a:latin typeface="Calibri"/>
                <a:cs typeface="Calibri"/>
              </a:rPr>
              <a:t>faire découvrir </a:t>
            </a:r>
            <a:r>
              <a:rPr sz="1600" b="1" spc="-5" dirty="0">
                <a:latin typeface="Calibri"/>
                <a:cs typeface="Calibri"/>
              </a:rPr>
              <a:t>la</a:t>
            </a:r>
            <a:r>
              <a:rPr sz="1600" b="1" spc="280" dirty="0">
                <a:latin typeface="Calibri"/>
                <a:cs typeface="Calibri"/>
              </a:rPr>
              <a:t> </a:t>
            </a:r>
            <a:r>
              <a:rPr sz="1600" b="1" spc="-10" dirty="0">
                <a:latin typeface="Calibri"/>
                <a:cs typeface="Calibri"/>
              </a:rPr>
              <a:t>culture</a:t>
            </a:r>
            <a:endParaRPr sz="1600">
              <a:latin typeface="Calibri"/>
              <a:cs typeface="Calibri"/>
            </a:endParaRPr>
          </a:p>
          <a:p>
            <a:pPr marL="12700">
              <a:lnSpc>
                <a:spcPct val="100000"/>
              </a:lnSpc>
            </a:pPr>
            <a:r>
              <a:rPr sz="1600" b="1" spc="-5" dirty="0">
                <a:latin typeface="Calibri"/>
                <a:cs typeface="Calibri"/>
              </a:rPr>
              <a:t>anglophone</a:t>
            </a:r>
            <a:endParaRPr sz="1600">
              <a:latin typeface="Calibri"/>
              <a:cs typeface="Calibri"/>
            </a:endParaRPr>
          </a:p>
          <a:p>
            <a:pPr marL="12700">
              <a:lnSpc>
                <a:spcPct val="100000"/>
              </a:lnSpc>
            </a:pPr>
            <a:r>
              <a:rPr sz="1600" b="1" u="heavy" spc="-25" dirty="0">
                <a:uFill>
                  <a:solidFill>
                    <a:srgbClr val="000000"/>
                  </a:solidFill>
                </a:uFill>
                <a:latin typeface="Calibri"/>
                <a:cs typeface="Calibri"/>
              </a:rPr>
              <a:t>Taches </a:t>
            </a:r>
            <a:r>
              <a:rPr sz="1600" b="1" u="heavy" spc="-5" dirty="0">
                <a:uFill>
                  <a:solidFill>
                    <a:srgbClr val="000000"/>
                  </a:solidFill>
                </a:uFill>
                <a:latin typeface="Calibri"/>
                <a:cs typeface="Calibri"/>
              </a:rPr>
              <a:t>Précises</a:t>
            </a:r>
            <a:r>
              <a:rPr sz="1600" b="1" u="heavy" spc="10" dirty="0">
                <a:uFill>
                  <a:solidFill>
                    <a:srgbClr val="000000"/>
                  </a:solidFill>
                </a:uFill>
                <a:latin typeface="Calibri"/>
                <a:cs typeface="Calibri"/>
              </a:rPr>
              <a:t> </a:t>
            </a:r>
            <a:r>
              <a:rPr sz="1600" b="1" spc="-5" dirty="0">
                <a:latin typeface="Calibri"/>
                <a:cs typeface="Calibri"/>
              </a:rPr>
              <a:t>:</a:t>
            </a:r>
            <a:endParaRPr sz="1600">
              <a:latin typeface="Calibri"/>
              <a:cs typeface="Calibri"/>
            </a:endParaRPr>
          </a:p>
          <a:p>
            <a:pPr marL="12700">
              <a:lnSpc>
                <a:spcPct val="100000"/>
              </a:lnSpc>
            </a:pPr>
            <a:r>
              <a:rPr sz="1600" b="1" spc="-5" dirty="0">
                <a:latin typeface="Calibri"/>
                <a:cs typeface="Calibri"/>
              </a:rPr>
              <a:t>-Accompagner les </a:t>
            </a:r>
            <a:r>
              <a:rPr sz="1600" b="1" spc="-10" dirty="0">
                <a:latin typeface="Calibri"/>
                <a:cs typeface="Calibri"/>
              </a:rPr>
              <a:t>enseignants </a:t>
            </a:r>
            <a:r>
              <a:rPr sz="1600" b="1" spc="-5" dirty="0">
                <a:latin typeface="Calibri"/>
                <a:cs typeface="Calibri"/>
              </a:rPr>
              <a:t>pour </a:t>
            </a:r>
            <a:r>
              <a:rPr sz="1600" b="1" spc="-15" dirty="0">
                <a:latin typeface="Calibri"/>
                <a:cs typeface="Calibri"/>
              </a:rPr>
              <a:t>mettre </a:t>
            </a:r>
            <a:r>
              <a:rPr sz="1600" b="1" spc="-5" dirty="0">
                <a:latin typeface="Calibri"/>
                <a:cs typeface="Calibri"/>
              </a:rPr>
              <a:t>en place des </a:t>
            </a:r>
            <a:r>
              <a:rPr sz="1600" b="1" spc="-10" dirty="0">
                <a:latin typeface="Calibri"/>
                <a:cs typeface="Calibri"/>
              </a:rPr>
              <a:t>rituels </a:t>
            </a:r>
            <a:r>
              <a:rPr sz="1600" b="1" spc="-5" dirty="0">
                <a:latin typeface="Calibri"/>
                <a:cs typeface="Calibri"/>
              </a:rPr>
              <a:t>en</a:t>
            </a:r>
            <a:r>
              <a:rPr sz="1600" b="1" spc="130" dirty="0">
                <a:latin typeface="Calibri"/>
                <a:cs typeface="Calibri"/>
              </a:rPr>
              <a:t> </a:t>
            </a:r>
            <a:r>
              <a:rPr sz="1600" b="1" spc="-5" dirty="0">
                <a:latin typeface="Calibri"/>
                <a:cs typeface="Calibri"/>
              </a:rPr>
              <a:t>anglais</a:t>
            </a:r>
            <a:endParaRPr sz="1600">
              <a:latin typeface="Calibri"/>
              <a:cs typeface="Calibri"/>
            </a:endParaRPr>
          </a:p>
          <a:p>
            <a:pPr marL="120650" indent="-107950">
              <a:lnSpc>
                <a:spcPct val="100000"/>
              </a:lnSpc>
              <a:buChar char="-"/>
              <a:tabLst>
                <a:tab pos="121285" algn="l"/>
              </a:tabLst>
            </a:pPr>
            <a:r>
              <a:rPr sz="1600" b="1" spc="-10" dirty="0">
                <a:latin typeface="Calibri"/>
                <a:cs typeface="Calibri"/>
              </a:rPr>
              <a:t>Organiser des </a:t>
            </a:r>
            <a:r>
              <a:rPr sz="1600" b="1" spc="-15" dirty="0">
                <a:latin typeface="Calibri"/>
                <a:cs typeface="Calibri"/>
              </a:rPr>
              <a:t>ateliers </a:t>
            </a:r>
            <a:r>
              <a:rPr sz="1600" b="1" spc="-10" dirty="0">
                <a:latin typeface="Calibri"/>
                <a:cs typeface="Calibri"/>
              </a:rPr>
              <a:t>sur </a:t>
            </a:r>
            <a:r>
              <a:rPr sz="1600" b="1" spc="-5" dirty="0">
                <a:latin typeface="Calibri"/>
                <a:cs typeface="Calibri"/>
              </a:rPr>
              <a:t>la </a:t>
            </a:r>
            <a:r>
              <a:rPr sz="1600" b="1" spc="-10" dirty="0">
                <a:latin typeface="Calibri"/>
                <a:cs typeface="Calibri"/>
              </a:rPr>
              <a:t>culture </a:t>
            </a:r>
            <a:r>
              <a:rPr sz="1600" b="1" spc="-5" dirty="0">
                <a:latin typeface="Calibri"/>
                <a:cs typeface="Calibri"/>
              </a:rPr>
              <a:t>anglophone, culinaires, artistiques</a:t>
            </a:r>
            <a:r>
              <a:rPr sz="1600" b="1" spc="130" dirty="0">
                <a:latin typeface="Calibri"/>
                <a:cs typeface="Calibri"/>
              </a:rPr>
              <a:t> </a:t>
            </a:r>
            <a:r>
              <a:rPr sz="1600" b="1" spc="-5" dirty="0">
                <a:latin typeface="Calibri"/>
                <a:cs typeface="Calibri"/>
              </a:rPr>
              <a:t>….</a:t>
            </a:r>
            <a:endParaRPr sz="1600">
              <a:latin typeface="Calibri"/>
              <a:cs typeface="Calibri"/>
            </a:endParaRPr>
          </a:p>
          <a:p>
            <a:pPr marL="12700">
              <a:lnSpc>
                <a:spcPct val="100000"/>
              </a:lnSpc>
            </a:pPr>
            <a:r>
              <a:rPr sz="1600" b="1" spc="-10" dirty="0">
                <a:latin typeface="Calibri"/>
                <a:cs typeface="Calibri"/>
              </a:rPr>
              <a:t>-Organiser des </a:t>
            </a:r>
            <a:r>
              <a:rPr sz="1600" b="1" spc="-5" dirty="0">
                <a:latin typeface="Calibri"/>
                <a:cs typeface="Calibri"/>
              </a:rPr>
              <a:t>activités </a:t>
            </a:r>
            <a:r>
              <a:rPr sz="1600" b="1" spc="-10" dirty="0">
                <a:latin typeface="Calibri"/>
                <a:cs typeface="Calibri"/>
              </a:rPr>
              <a:t>périscolaires </a:t>
            </a:r>
            <a:r>
              <a:rPr sz="1600" b="1" spc="-5" dirty="0">
                <a:latin typeface="Calibri"/>
                <a:cs typeface="Calibri"/>
              </a:rPr>
              <a:t>en anglais ( films, </a:t>
            </a:r>
            <a:r>
              <a:rPr sz="1600" b="1" spc="-10" dirty="0">
                <a:latin typeface="Calibri"/>
                <a:cs typeface="Calibri"/>
              </a:rPr>
              <a:t>vidéos </a:t>
            </a:r>
            <a:r>
              <a:rPr sz="1600" b="1" spc="-5" dirty="0">
                <a:latin typeface="Calibri"/>
                <a:cs typeface="Calibri"/>
              </a:rPr>
              <a:t>sélectionnées en anglais</a:t>
            </a:r>
            <a:r>
              <a:rPr sz="1600" b="1" spc="114" dirty="0">
                <a:latin typeface="Calibri"/>
                <a:cs typeface="Calibri"/>
              </a:rPr>
              <a:t> </a:t>
            </a:r>
            <a:r>
              <a:rPr sz="1600" b="1" spc="-5" dirty="0">
                <a:latin typeface="Calibri"/>
                <a:cs typeface="Calibri"/>
              </a:rPr>
              <a:t>,book</a:t>
            </a:r>
            <a:endParaRPr sz="1600">
              <a:latin typeface="Calibri"/>
              <a:cs typeface="Calibri"/>
            </a:endParaRPr>
          </a:p>
          <a:p>
            <a:pPr marL="12700">
              <a:lnSpc>
                <a:spcPct val="100000"/>
              </a:lnSpc>
            </a:pPr>
            <a:r>
              <a:rPr sz="1600" b="1" spc="-10" dirty="0">
                <a:latin typeface="Calibri"/>
                <a:cs typeface="Calibri"/>
              </a:rPr>
              <a:t>club,</a:t>
            </a:r>
            <a:r>
              <a:rPr sz="1600" b="1" spc="10" dirty="0">
                <a:latin typeface="Calibri"/>
                <a:cs typeface="Calibri"/>
              </a:rPr>
              <a:t> </a:t>
            </a:r>
            <a:r>
              <a:rPr sz="1600" b="1" spc="-10" dirty="0">
                <a:latin typeface="Calibri"/>
                <a:cs typeface="Calibri"/>
              </a:rPr>
              <a:t>…)</a:t>
            </a:r>
            <a:endParaRPr sz="1600">
              <a:latin typeface="Calibri"/>
              <a:cs typeface="Calibri"/>
            </a:endParaRPr>
          </a:p>
          <a:p>
            <a:pPr marL="120650" indent="-107950">
              <a:lnSpc>
                <a:spcPct val="100000"/>
              </a:lnSpc>
              <a:spcBef>
                <a:spcPts val="5"/>
              </a:spcBef>
              <a:buChar char="-"/>
              <a:tabLst>
                <a:tab pos="121285" algn="l"/>
              </a:tabLst>
            </a:pPr>
            <a:r>
              <a:rPr sz="1600" b="1" spc="-10" dirty="0">
                <a:latin typeface="Calibri"/>
                <a:cs typeface="Calibri"/>
              </a:rPr>
              <a:t>Développer et </a:t>
            </a:r>
            <a:r>
              <a:rPr sz="1600" b="1" spc="-5" dirty="0">
                <a:latin typeface="Calibri"/>
                <a:cs typeface="Calibri"/>
              </a:rPr>
              <a:t>animer le </a:t>
            </a:r>
            <a:r>
              <a:rPr sz="1600" b="1" spc="-10" dirty="0">
                <a:latin typeface="Calibri"/>
                <a:cs typeface="Calibri"/>
              </a:rPr>
              <a:t>principe des correspondances </a:t>
            </a:r>
            <a:r>
              <a:rPr sz="1600" b="1" spc="-15" dirty="0">
                <a:latin typeface="Calibri"/>
                <a:cs typeface="Calibri"/>
              </a:rPr>
              <a:t>entre </a:t>
            </a:r>
            <a:r>
              <a:rPr sz="1600" b="1" spc="-10" dirty="0">
                <a:latin typeface="Calibri"/>
                <a:cs typeface="Calibri"/>
              </a:rPr>
              <a:t>élèves</a:t>
            </a:r>
            <a:r>
              <a:rPr sz="1600" b="1" spc="150" dirty="0">
                <a:latin typeface="Calibri"/>
                <a:cs typeface="Calibri"/>
              </a:rPr>
              <a:t> </a:t>
            </a:r>
            <a:r>
              <a:rPr sz="1600" b="1" spc="-5" dirty="0">
                <a:latin typeface="Calibri"/>
                <a:cs typeface="Calibri"/>
              </a:rPr>
              <a:t>.</a:t>
            </a:r>
            <a:endParaRPr sz="1600">
              <a:latin typeface="Calibri"/>
              <a:cs typeface="Calibri"/>
            </a:endParaRPr>
          </a:p>
          <a:p>
            <a:pPr marL="12700">
              <a:lnSpc>
                <a:spcPct val="100000"/>
              </a:lnSpc>
            </a:pPr>
            <a:r>
              <a:rPr sz="1600" b="1" spc="-5" dirty="0">
                <a:latin typeface="Calibri"/>
                <a:cs typeface="Calibri"/>
              </a:rPr>
              <a:t>-Accompagner les </a:t>
            </a:r>
            <a:r>
              <a:rPr sz="1600" b="1" spc="-10" dirty="0">
                <a:latin typeface="Calibri"/>
                <a:cs typeface="Calibri"/>
              </a:rPr>
              <a:t>enseignants pendant </a:t>
            </a:r>
            <a:r>
              <a:rPr sz="1600" b="1" spc="-5" dirty="0">
                <a:latin typeface="Calibri"/>
                <a:cs typeface="Calibri"/>
              </a:rPr>
              <a:t>les </a:t>
            </a:r>
            <a:r>
              <a:rPr sz="1600" b="1" spc="-15" dirty="0">
                <a:latin typeface="Calibri"/>
                <a:cs typeface="Calibri"/>
              </a:rPr>
              <a:t>cours d’anglais </a:t>
            </a:r>
            <a:r>
              <a:rPr sz="1600" b="1" spc="-10" dirty="0">
                <a:latin typeface="Calibri"/>
                <a:cs typeface="Calibri"/>
              </a:rPr>
              <a:t>autour</a:t>
            </a:r>
            <a:r>
              <a:rPr sz="1600" b="1" spc="185" dirty="0">
                <a:latin typeface="Calibri"/>
                <a:cs typeface="Calibri"/>
              </a:rPr>
              <a:t> </a:t>
            </a:r>
            <a:r>
              <a:rPr sz="1600" b="1" spc="-25" dirty="0">
                <a:latin typeface="Calibri"/>
                <a:cs typeface="Calibri"/>
              </a:rPr>
              <a:t>d’ateliers</a:t>
            </a:r>
            <a:endParaRPr sz="1600">
              <a:latin typeface="Calibri"/>
              <a:cs typeface="Calibri"/>
            </a:endParaRPr>
          </a:p>
          <a:p>
            <a:pPr marL="12700">
              <a:lnSpc>
                <a:spcPct val="100000"/>
              </a:lnSpc>
            </a:pPr>
            <a:r>
              <a:rPr sz="1600" b="1" spc="-15" dirty="0">
                <a:latin typeface="Calibri"/>
                <a:cs typeface="Calibri"/>
              </a:rPr>
              <a:t>-Mettre </a:t>
            </a:r>
            <a:r>
              <a:rPr sz="1600" b="1" spc="-5" dirty="0">
                <a:latin typeface="Calibri"/>
                <a:cs typeface="Calibri"/>
              </a:rPr>
              <a:t>en place un spectacle en anglais </a:t>
            </a:r>
            <a:r>
              <a:rPr sz="1600" b="1" spc="-10" dirty="0">
                <a:latin typeface="Calibri"/>
                <a:cs typeface="Calibri"/>
              </a:rPr>
              <a:t>pour </a:t>
            </a:r>
            <a:r>
              <a:rPr sz="1600" b="1" spc="-5" dirty="0">
                <a:latin typeface="Calibri"/>
                <a:cs typeface="Calibri"/>
              </a:rPr>
              <a:t>la </a:t>
            </a:r>
            <a:r>
              <a:rPr sz="1600" b="1" spc="-20" dirty="0">
                <a:latin typeface="Calibri"/>
                <a:cs typeface="Calibri"/>
              </a:rPr>
              <a:t>fête </a:t>
            </a:r>
            <a:r>
              <a:rPr sz="1600" b="1" spc="-5" dirty="0">
                <a:latin typeface="Calibri"/>
                <a:cs typeface="Calibri"/>
              </a:rPr>
              <a:t>de </a:t>
            </a:r>
            <a:r>
              <a:rPr sz="1600" b="1" spc="-20" dirty="0">
                <a:latin typeface="Calibri"/>
                <a:cs typeface="Calibri"/>
              </a:rPr>
              <a:t>l’école </a:t>
            </a:r>
            <a:r>
              <a:rPr sz="1600" b="1" spc="-5" dirty="0">
                <a:latin typeface="Calibri"/>
                <a:cs typeface="Calibri"/>
              </a:rPr>
              <a:t>( </a:t>
            </a:r>
            <a:r>
              <a:rPr sz="1600" b="1" spc="-10" dirty="0">
                <a:latin typeface="Calibri"/>
                <a:cs typeface="Calibri"/>
              </a:rPr>
              <a:t>Chant, </a:t>
            </a:r>
            <a:r>
              <a:rPr sz="1600" b="1" spc="-5" dirty="0">
                <a:latin typeface="Calibri"/>
                <a:cs typeface="Calibri"/>
              </a:rPr>
              <a:t>pièce de</a:t>
            </a:r>
            <a:r>
              <a:rPr sz="1600" b="1" spc="185" dirty="0">
                <a:latin typeface="Calibri"/>
                <a:cs typeface="Calibri"/>
              </a:rPr>
              <a:t> </a:t>
            </a:r>
            <a:r>
              <a:rPr sz="1600" b="1" spc="-10" dirty="0">
                <a:latin typeface="Calibri"/>
                <a:cs typeface="Calibri"/>
              </a:rPr>
              <a:t>théâtre..)</a:t>
            </a:r>
            <a:endParaRPr sz="1600">
              <a:latin typeface="Calibri"/>
              <a:cs typeface="Calibri"/>
            </a:endParaRPr>
          </a:p>
        </p:txBody>
      </p:sp>
      <p:sp>
        <p:nvSpPr>
          <p:cNvPr id="19" name="object 19"/>
          <p:cNvSpPr txBox="1">
            <a:spLocks noGrp="1"/>
          </p:cNvSpPr>
          <p:nvPr>
            <p:ph type="sldNum" sz="quarter" idx="7"/>
          </p:nvPr>
        </p:nvSpPr>
        <p:spPr>
          <a:prstGeom prst="rect">
            <a:avLst/>
          </a:prstGeom>
        </p:spPr>
        <p:txBody>
          <a:bodyPr vert="horz" wrap="square" lIns="0" tIns="0" rIns="0" bIns="0" rtlCol="0">
            <a:spAutoFit/>
          </a:bodyPr>
          <a:lstStyle/>
          <a:p>
            <a:pPr marL="101600">
              <a:lnSpc>
                <a:spcPts val="1240"/>
              </a:lnSpc>
            </a:pPr>
            <a:fld id="{81D60167-4931-47E6-BA6A-407CBD079E47}" type="slidenum">
              <a:rPr dirty="0"/>
              <a:t>39</a:t>
            </a:fld>
            <a:endParaRP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2660904" y="3083272"/>
            <a:ext cx="3240023" cy="1689591"/>
          </a:xfrm>
          <a:prstGeom prst="rect">
            <a:avLst/>
          </a:prstGeom>
          <a:blipFill>
            <a:blip r:embed="rId3" cstate="print"/>
            <a:stretch>
              <a:fillRect/>
            </a:stretch>
          </a:blipFill>
        </p:spPr>
        <p:txBody>
          <a:bodyPr wrap="square" lIns="0" tIns="0" rIns="0" bIns="0" rtlCol="0"/>
          <a:lstStyle/>
          <a:p>
            <a:endParaRPr/>
          </a:p>
        </p:txBody>
      </p:sp>
      <p:sp>
        <p:nvSpPr>
          <p:cNvPr id="3" name="object 3"/>
          <p:cNvSpPr/>
          <p:nvPr/>
        </p:nvSpPr>
        <p:spPr>
          <a:xfrm>
            <a:off x="482990" y="1460540"/>
            <a:ext cx="1871471" cy="1351097"/>
          </a:xfrm>
          <a:prstGeom prst="rect">
            <a:avLst/>
          </a:prstGeom>
          <a:blipFill>
            <a:blip r:embed="rId4" cstate="print"/>
            <a:stretch>
              <a:fillRect/>
            </a:stretch>
          </a:blipFill>
        </p:spPr>
        <p:txBody>
          <a:bodyPr wrap="square" lIns="0" tIns="0" rIns="0" bIns="0" rtlCol="0"/>
          <a:lstStyle/>
          <a:p>
            <a:endParaRPr/>
          </a:p>
        </p:txBody>
      </p:sp>
      <p:sp>
        <p:nvSpPr>
          <p:cNvPr id="4" name="object 4"/>
          <p:cNvSpPr/>
          <p:nvPr/>
        </p:nvSpPr>
        <p:spPr>
          <a:xfrm>
            <a:off x="468630" y="1460449"/>
            <a:ext cx="1871980" cy="1351280"/>
          </a:xfrm>
          <a:custGeom>
            <a:avLst/>
            <a:gdLst/>
            <a:ahLst/>
            <a:cxnLst/>
            <a:rect l="l" t="t" r="r" b="b"/>
            <a:pathLst>
              <a:path w="1871980" h="1351280">
                <a:moveTo>
                  <a:pt x="0" y="0"/>
                </a:moveTo>
                <a:lnTo>
                  <a:pt x="1871471" y="0"/>
                </a:lnTo>
                <a:lnTo>
                  <a:pt x="1871471" y="1097533"/>
                </a:lnTo>
                <a:lnTo>
                  <a:pt x="1811753" y="1098115"/>
                </a:lnTo>
                <a:lnTo>
                  <a:pt x="1754572" y="1099816"/>
                </a:lnTo>
                <a:lnTo>
                  <a:pt x="1699814" y="1102570"/>
                </a:lnTo>
                <a:lnTo>
                  <a:pt x="1647362" y="1106311"/>
                </a:lnTo>
                <a:lnTo>
                  <a:pt x="1597103" y="1110973"/>
                </a:lnTo>
                <a:lnTo>
                  <a:pt x="1548921" y="1116490"/>
                </a:lnTo>
                <a:lnTo>
                  <a:pt x="1502699" y="1122795"/>
                </a:lnTo>
                <a:lnTo>
                  <a:pt x="1458323" y="1129822"/>
                </a:lnTo>
                <a:lnTo>
                  <a:pt x="1415678" y="1137505"/>
                </a:lnTo>
                <a:lnTo>
                  <a:pt x="1374648" y="1145778"/>
                </a:lnTo>
                <a:lnTo>
                  <a:pt x="1335117" y="1154574"/>
                </a:lnTo>
                <a:lnTo>
                  <a:pt x="1296971" y="1163828"/>
                </a:lnTo>
                <a:lnTo>
                  <a:pt x="1260094" y="1173474"/>
                </a:lnTo>
                <a:lnTo>
                  <a:pt x="1189685" y="1193674"/>
                </a:lnTo>
                <a:lnTo>
                  <a:pt x="1122967" y="1214645"/>
                </a:lnTo>
                <a:lnTo>
                  <a:pt x="1059019" y="1235857"/>
                </a:lnTo>
                <a:lnTo>
                  <a:pt x="1027794" y="1246389"/>
                </a:lnTo>
                <a:lnTo>
                  <a:pt x="996916" y="1256782"/>
                </a:lnTo>
                <a:lnTo>
                  <a:pt x="935736" y="1276889"/>
                </a:lnTo>
                <a:lnTo>
                  <a:pt x="874555" y="1295650"/>
                </a:lnTo>
                <a:lnTo>
                  <a:pt x="812452" y="1312534"/>
                </a:lnTo>
                <a:lnTo>
                  <a:pt x="748504" y="1327012"/>
                </a:lnTo>
                <a:lnTo>
                  <a:pt x="681786" y="1338556"/>
                </a:lnTo>
                <a:lnTo>
                  <a:pt x="611377" y="1346634"/>
                </a:lnTo>
                <a:lnTo>
                  <a:pt x="536354" y="1350718"/>
                </a:lnTo>
                <a:lnTo>
                  <a:pt x="496823" y="1351097"/>
                </a:lnTo>
                <a:lnTo>
                  <a:pt x="455793" y="1350279"/>
                </a:lnTo>
                <a:lnTo>
                  <a:pt x="413148" y="1348198"/>
                </a:lnTo>
                <a:lnTo>
                  <a:pt x="368772" y="1344787"/>
                </a:lnTo>
                <a:lnTo>
                  <a:pt x="322550" y="1339981"/>
                </a:lnTo>
                <a:lnTo>
                  <a:pt x="274368" y="1333712"/>
                </a:lnTo>
                <a:lnTo>
                  <a:pt x="224109" y="1325916"/>
                </a:lnTo>
                <a:lnTo>
                  <a:pt x="171657" y="1316526"/>
                </a:lnTo>
                <a:lnTo>
                  <a:pt x="116899" y="1305475"/>
                </a:lnTo>
                <a:lnTo>
                  <a:pt x="59718" y="1292698"/>
                </a:lnTo>
                <a:lnTo>
                  <a:pt x="0" y="1278127"/>
                </a:lnTo>
                <a:lnTo>
                  <a:pt x="0" y="0"/>
                </a:lnTo>
                <a:close/>
              </a:path>
            </a:pathLst>
          </a:custGeom>
          <a:ln w="25908">
            <a:solidFill>
              <a:srgbClr val="385D89"/>
            </a:solidFill>
          </a:ln>
        </p:spPr>
        <p:txBody>
          <a:bodyPr wrap="square" lIns="0" tIns="0" rIns="0" bIns="0" rtlCol="0"/>
          <a:lstStyle/>
          <a:p>
            <a:endParaRPr/>
          </a:p>
        </p:txBody>
      </p:sp>
      <p:sp>
        <p:nvSpPr>
          <p:cNvPr id="5" name="object 5"/>
          <p:cNvSpPr txBox="1"/>
          <p:nvPr/>
        </p:nvSpPr>
        <p:spPr>
          <a:xfrm>
            <a:off x="948944" y="1706702"/>
            <a:ext cx="908685" cy="574040"/>
          </a:xfrm>
          <a:prstGeom prst="rect">
            <a:avLst/>
          </a:prstGeom>
        </p:spPr>
        <p:txBody>
          <a:bodyPr vert="horz" wrap="square" lIns="0" tIns="12700" rIns="0" bIns="0" rtlCol="0">
            <a:spAutoFit/>
          </a:bodyPr>
          <a:lstStyle/>
          <a:p>
            <a:pPr marL="12700" marR="5080" indent="46990">
              <a:lnSpc>
                <a:spcPct val="100000"/>
              </a:lnSpc>
              <a:spcBef>
                <a:spcPts val="100"/>
              </a:spcBef>
            </a:pPr>
            <a:r>
              <a:rPr sz="1800" b="1" spc="-5" dirty="0">
                <a:latin typeface="Calibri"/>
                <a:cs typeface="Calibri"/>
              </a:rPr>
              <a:t>INT</a:t>
            </a:r>
            <a:r>
              <a:rPr lang="fr-FR" sz="1800" b="1" spc="-5" dirty="0">
                <a:latin typeface="Calibri"/>
                <a:cs typeface="Calibri"/>
              </a:rPr>
              <a:t>É</a:t>
            </a:r>
            <a:r>
              <a:rPr sz="1800" b="1" spc="-5" dirty="0">
                <a:latin typeface="Calibri"/>
                <a:cs typeface="Calibri"/>
              </a:rPr>
              <a:t>RET  GENERAL</a:t>
            </a:r>
            <a:endParaRPr sz="1800" dirty="0">
              <a:latin typeface="Calibri"/>
              <a:cs typeface="Calibri"/>
            </a:endParaRPr>
          </a:p>
        </p:txBody>
      </p:sp>
      <p:sp>
        <p:nvSpPr>
          <p:cNvPr id="6" name="object 6"/>
          <p:cNvSpPr/>
          <p:nvPr/>
        </p:nvSpPr>
        <p:spPr>
          <a:xfrm>
            <a:off x="3273551" y="1496983"/>
            <a:ext cx="2014727" cy="1278811"/>
          </a:xfrm>
          <a:prstGeom prst="rect">
            <a:avLst/>
          </a:prstGeom>
          <a:blipFill>
            <a:blip r:embed="rId5" cstate="print"/>
            <a:stretch>
              <a:fillRect/>
            </a:stretch>
          </a:blipFill>
        </p:spPr>
        <p:txBody>
          <a:bodyPr wrap="square" lIns="0" tIns="0" rIns="0" bIns="0" rtlCol="0"/>
          <a:lstStyle/>
          <a:p>
            <a:endParaRPr/>
          </a:p>
        </p:txBody>
      </p:sp>
      <p:sp>
        <p:nvSpPr>
          <p:cNvPr id="7" name="object 7"/>
          <p:cNvSpPr/>
          <p:nvPr/>
        </p:nvSpPr>
        <p:spPr>
          <a:xfrm>
            <a:off x="3277361" y="1497026"/>
            <a:ext cx="2014855" cy="1278890"/>
          </a:xfrm>
          <a:custGeom>
            <a:avLst/>
            <a:gdLst/>
            <a:ahLst/>
            <a:cxnLst/>
            <a:rect l="l" t="t" r="r" b="b"/>
            <a:pathLst>
              <a:path w="2014854" h="1278889">
                <a:moveTo>
                  <a:pt x="0" y="0"/>
                </a:moveTo>
                <a:lnTo>
                  <a:pt x="2014727" y="0"/>
                </a:lnTo>
                <a:lnTo>
                  <a:pt x="2014727" y="1038859"/>
                </a:lnTo>
                <a:lnTo>
                  <a:pt x="1953061" y="1039366"/>
                </a:lnTo>
                <a:lnTo>
                  <a:pt x="1893908" y="1040847"/>
                </a:lnTo>
                <a:lnTo>
                  <a:pt x="1837160" y="1043249"/>
                </a:lnTo>
                <a:lnTo>
                  <a:pt x="1782707" y="1046516"/>
                </a:lnTo>
                <a:lnTo>
                  <a:pt x="1730441" y="1050593"/>
                </a:lnTo>
                <a:lnTo>
                  <a:pt x="1680251" y="1055425"/>
                </a:lnTo>
                <a:lnTo>
                  <a:pt x="1632029" y="1060956"/>
                </a:lnTo>
                <a:lnTo>
                  <a:pt x="1585665" y="1067132"/>
                </a:lnTo>
                <a:lnTo>
                  <a:pt x="1541050" y="1073898"/>
                </a:lnTo>
                <a:lnTo>
                  <a:pt x="1498075" y="1081198"/>
                </a:lnTo>
                <a:lnTo>
                  <a:pt x="1456629" y="1088977"/>
                </a:lnTo>
                <a:lnTo>
                  <a:pt x="1416605" y="1097180"/>
                </a:lnTo>
                <a:lnTo>
                  <a:pt x="1377893" y="1105752"/>
                </a:lnTo>
                <a:lnTo>
                  <a:pt x="1340382" y="1114638"/>
                </a:lnTo>
                <a:lnTo>
                  <a:pt x="1268532" y="1133131"/>
                </a:lnTo>
                <a:lnTo>
                  <a:pt x="1200179" y="1152217"/>
                </a:lnTo>
                <a:lnTo>
                  <a:pt x="1134450" y="1171456"/>
                </a:lnTo>
                <a:lnTo>
                  <a:pt x="1102296" y="1180995"/>
                </a:lnTo>
                <a:lnTo>
                  <a:pt x="1070469" y="1190406"/>
                </a:lnTo>
                <a:lnTo>
                  <a:pt x="1007364" y="1208627"/>
                </a:lnTo>
                <a:lnTo>
                  <a:pt x="944258" y="1225676"/>
                </a:lnTo>
                <a:lnTo>
                  <a:pt x="880277" y="1241114"/>
                </a:lnTo>
                <a:lnTo>
                  <a:pt x="814548" y="1254499"/>
                </a:lnTo>
                <a:lnTo>
                  <a:pt x="746195" y="1265390"/>
                </a:lnTo>
                <a:lnTo>
                  <a:pt x="674345" y="1273346"/>
                </a:lnTo>
                <a:lnTo>
                  <a:pt x="598122" y="1277925"/>
                </a:lnTo>
                <a:lnTo>
                  <a:pt x="558098" y="1278811"/>
                </a:lnTo>
                <a:lnTo>
                  <a:pt x="516652" y="1278687"/>
                </a:lnTo>
                <a:lnTo>
                  <a:pt x="473677" y="1277499"/>
                </a:lnTo>
                <a:lnTo>
                  <a:pt x="429062" y="1275191"/>
                </a:lnTo>
                <a:lnTo>
                  <a:pt x="382698" y="1271708"/>
                </a:lnTo>
                <a:lnTo>
                  <a:pt x="334476" y="1266996"/>
                </a:lnTo>
                <a:lnTo>
                  <a:pt x="284286" y="1260998"/>
                </a:lnTo>
                <a:lnTo>
                  <a:pt x="232020" y="1253660"/>
                </a:lnTo>
                <a:lnTo>
                  <a:pt x="177567" y="1244926"/>
                </a:lnTo>
                <a:lnTo>
                  <a:pt x="120819" y="1234742"/>
                </a:lnTo>
                <a:lnTo>
                  <a:pt x="61666" y="1223052"/>
                </a:lnTo>
                <a:lnTo>
                  <a:pt x="0" y="1209802"/>
                </a:lnTo>
                <a:lnTo>
                  <a:pt x="0" y="0"/>
                </a:lnTo>
                <a:close/>
              </a:path>
            </a:pathLst>
          </a:custGeom>
          <a:ln w="25908">
            <a:solidFill>
              <a:srgbClr val="385D89"/>
            </a:solidFill>
          </a:ln>
        </p:spPr>
        <p:txBody>
          <a:bodyPr wrap="square" lIns="0" tIns="0" rIns="0" bIns="0" rtlCol="0"/>
          <a:lstStyle/>
          <a:p>
            <a:endParaRPr/>
          </a:p>
        </p:txBody>
      </p:sp>
      <p:sp>
        <p:nvSpPr>
          <p:cNvPr id="8" name="object 8"/>
          <p:cNvSpPr txBox="1"/>
          <p:nvPr/>
        </p:nvSpPr>
        <p:spPr>
          <a:xfrm>
            <a:off x="3621151" y="1850543"/>
            <a:ext cx="1328420" cy="300355"/>
          </a:xfrm>
          <a:prstGeom prst="rect">
            <a:avLst/>
          </a:prstGeom>
        </p:spPr>
        <p:txBody>
          <a:bodyPr vert="horz" wrap="square" lIns="0" tIns="12700" rIns="0" bIns="0" rtlCol="0">
            <a:spAutoFit/>
          </a:bodyPr>
          <a:lstStyle/>
          <a:p>
            <a:pPr marL="12700">
              <a:lnSpc>
                <a:spcPct val="100000"/>
              </a:lnSpc>
              <a:spcBef>
                <a:spcPts val="100"/>
              </a:spcBef>
            </a:pPr>
            <a:r>
              <a:rPr sz="1800" b="1" spc="-15" dirty="0">
                <a:latin typeface="Calibri"/>
                <a:cs typeface="Calibri"/>
              </a:rPr>
              <a:t>CITOYENNET</a:t>
            </a:r>
            <a:r>
              <a:rPr lang="fr-FR" sz="1800" b="1" spc="-15" dirty="0">
                <a:latin typeface="Calibri"/>
                <a:cs typeface="Calibri"/>
              </a:rPr>
              <a:t>É</a:t>
            </a:r>
            <a:endParaRPr sz="1800" dirty="0">
              <a:latin typeface="Calibri"/>
              <a:cs typeface="Calibri"/>
            </a:endParaRPr>
          </a:p>
        </p:txBody>
      </p:sp>
      <p:sp>
        <p:nvSpPr>
          <p:cNvPr id="9" name="object 9"/>
          <p:cNvSpPr/>
          <p:nvPr/>
        </p:nvSpPr>
        <p:spPr>
          <a:xfrm>
            <a:off x="6649973" y="1497026"/>
            <a:ext cx="1955292" cy="1208174"/>
          </a:xfrm>
          <a:prstGeom prst="rect">
            <a:avLst/>
          </a:prstGeom>
          <a:blipFill>
            <a:blip r:embed="rId6" cstate="print"/>
            <a:stretch>
              <a:fillRect/>
            </a:stretch>
          </a:blipFill>
        </p:spPr>
        <p:txBody>
          <a:bodyPr wrap="square" lIns="0" tIns="0" rIns="0" bIns="0" rtlCol="0"/>
          <a:lstStyle/>
          <a:p>
            <a:endParaRPr/>
          </a:p>
        </p:txBody>
      </p:sp>
      <p:sp>
        <p:nvSpPr>
          <p:cNvPr id="10" name="object 10"/>
          <p:cNvSpPr/>
          <p:nvPr/>
        </p:nvSpPr>
        <p:spPr>
          <a:xfrm>
            <a:off x="6649973" y="1497026"/>
            <a:ext cx="1955800" cy="1208405"/>
          </a:xfrm>
          <a:custGeom>
            <a:avLst/>
            <a:gdLst/>
            <a:ahLst/>
            <a:cxnLst/>
            <a:rect l="l" t="t" r="r" b="b"/>
            <a:pathLst>
              <a:path w="1955800" h="1208405">
                <a:moveTo>
                  <a:pt x="0" y="0"/>
                </a:moveTo>
                <a:lnTo>
                  <a:pt x="1955292" y="0"/>
                </a:lnTo>
                <a:lnTo>
                  <a:pt x="1955292" y="981455"/>
                </a:lnTo>
                <a:lnTo>
                  <a:pt x="1892898" y="981976"/>
                </a:lnTo>
                <a:lnTo>
                  <a:pt x="1833156" y="983497"/>
                </a:lnTo>
                <a:lnTo>
                  <a:pt x="1775945" y="985960"/>
                </a:lnTo>
                <a:lnTo>
                  <a:pt x="1721145" y="989306"/>
                </a:lnTo>
                <a:lnTo>
                  <a:pt x="1668635" y="993475"/>
                </a:lnTo>
                <a:lnTo>
                  <a:pt x="1618294" y="998408"/>
                </a:lnTo>
                <a:lnTo>
                  <a:pt x="1570002" y="1004046"/>
                </a:lnTo>
                <a:lnTo>
                  <a:pt x="1523639" y="1010330"/>
                </a:lnTo>
                <a:lnTo>
                  <a:pt x="1479084" y="1017201"/>
                </a:lnTo>
                <a:lnTo>
                  <a:pt x="1436216" y="1024599"/>
                </a:lnTo>
                <a:lnTo>
                  <a:pt x="1394915" y="1032465"/>
                </a:lnTo>
                <a:lnTo>
                  <a:pt x="1355060" y="1040741"/>
                </a:lnTo>
                <a:lnTo>
                  <a:pt x="1316531" y="1049366"/>
                </a:lnTo>
                <a:lnTo>
                  <a:pt x="1279208" y="1058282"/>
                </a:lnTo>
                <a:lnTo>
                  <a:pt x="1207694" y="1076750"/>
                </a:lnTo>
                <a:lnTo>
                  <a:pt x="1139555" y="1095669"/>
                </a:lnTo>
                <a:lnTo>
                  <a:pt x="1073827" y="1114568"/>
                </a:lnTo>
                <a:lnTo>
                  <a:pt x="1041566" y="1123861"/>
                </a:lnTo>
                <a:lnTo>
                  <a:pt x="977645" y="1141841"/>
                </a:lnTo>
                <a:lnTo>
                  <a:pt x="913725" y="1158615"/>
                </a:lnTo>
                <a:lnTo>
                  <a:pt x="848841" y="1173711"/>
                </a:lnTo>
                <a:lnTo>
                  <a:pt x="782028" y="1186654"/>
                </a:lnTo>
                <a:lnTo>
                  <a:pt x="712322" y="1196972"/>
                </a:lnTo>
                <a:lnTo>
                  <a:pt x="638760" y="1204192"/>
                </a:lnTo>
                <a:lnTo>
                  <a:pt x="600231" y="1206491"/>
                </a:lnTo>
                <a:lnTo>
                  <a:pt x="560376" y="1207838"/>
                </a:lnTo>
                <a:lnTo>
                  <a:pt x="519075" y="1208174"/>
                </a:lnTo>
                <a:lnTo>
                  <a:pt x="476207" y="1207438"/>
                </a:lnTo>
                <a:lnTo>
                  <a:pt x="431652" y="1205573"/>
                </a:lnTo>
                <a:lnTo>
                  <a:pt x="385289" y="1202519"/>
                </a:lnTo>
                <a:lnTo>
                  <a:pt x="336997" y="1198217"/>
                </a:lnTo>
                <a:lnTo>
                  <a:pt x="286656" y="1192607"/>
                </a:lnTo>
                <a:lnTo>
                  <a:pt x="234146" y="1185630"/>
                </a:lnTo>
                <a:lnTo>
                  <a:pt x="179346" y="1177227"/>
                </a:lnTo>
                <a:lnTo>
                  <a:pt x="122135" y="1167340"/>
                </a:lnTo>
                <a:lnTo>
                  <a:pt x="62393" y="1155908"/>
                </a:lnTo>
                <a:lnTo>
                  <a:pt x="0" y="1142873"/>
                </a:lnTo>
                <a:lnTo>
                  <a:pt x="0" y="0"/>
                </a:lnTo>
                <a:close/>
              </a:path>
            </a:pathLst>
          </a:custGeom>
          <a:ln w="25907">
            <a:solidFill>
              <a:srgbClr val="385D89"/>
            </a:solidFill>
          </a:ln>
        </p:spPr>
        <p:txBody>
          <a:bodyPr wrap="square" lIns="0" tIns="0" rIns="0" bIns="0" rtlCol="0"/>
          <a:lstStyle/>
          <a:p>
            <a:endParaRPr/>
          </a:p>
        </p:txBody>
      </p:sp>
      <p:sp>
        <p:nvSpPr>
          <p:cNvPr id="11" name="object 11"/>
          <p:cNvSpPr txBox="1"/>
          <p:nvPr/>
        </p:nvSpPr>
        <p:spPr>
          <a:xfrm>
            <a:off x="7279893" y="1808430"/>
            <a:ext cx="1102107" cy="566822"/>
          </a:xfrm>
          <a:prstGeom prst="rect">
            <a:avLst/>
          </a:prstGeom>
        </p:spPr>
        <p:txBody>
          <a:bodyPr vert="horz" wrap="square" lIns="0" tIns="12700" rIns="0" bIns="0" rtlCol="0">
            <a:spAutoFit/>
          </a:bodyPr>
          <a:lstStyle/>
          <a:p>
            <a:pPr marL="12700">
              <a:lnSpc>
                <a:spcPct val="100000"/>
              </a:lnSpc>
              <a:spcBef>
                <a:spcPts val="100"/>
              </a:spcBef>
            </a:pPr>
            <a:r>
              <a:rPr sz="1800" b="1" dirty="0">
                <a:latin typeface="Calibri"/>
                <a:cs typeface="Calibri"/>
              </a:rPr>
              <a:t>MIXIT</a:t>
            </a:r>
            <a:r>
              <a:rPr lang="fr-FR" sz="1800" b="1" dirty="0">
                <a:latin typeface="Calibri"/>
                <a:cs typeface="Calibri"/>
              </a:rPr>
              <a:t>É SOCIALE </a:t>
            </a:r>
            <a:endParaRPr sz="1800" dirty="0">
              <a:latin typeface="Calibri"/>
              <a:cs typeface="Calibri"/>
            </a:endParaRPr>
          </a:p>
        </p:txBody>
      </p:sp>
      <p:sp>
        <p:nvSpPr>
          <p:cNvPr id="12" name="object 12"/>
          <p:cNvSpPr/>
          <p:nvPr/>
        </p:nvSpPr>
        <p:spPr>
          <a:xfrm>
            <a:off x="3420617" y="5107382"/>
            <a:ext cx="1799844" cy="1278847"/>
          </a:xfrm>
          <a:prstGeom prst="rect">
            <a:avLst/>
          </a:prstGeom>
          <a:blipFill>
            <a:blip r:embed="rId7" cstate="print"/>
            <a:stretch>
              <a:fillRect/>
            </a:stretch>
          </a:blipFill>
        </p:spPr>
        <p:txBody>
          <a:bodyPr wrap="square" lIns="0" tIns="0" rIns="0" bIns="0" rtlCol="0"/>
          <a:lstStyle/>
          <a:p>
            <a:endParaRPr/>
          </a:p>
        </p:txBody>
      </p:sp>
      <p:sp>
        <p:nvSpPr>
          <p:cNvPr id="13" name="object 13"/>
          <p:cNvSpPr/>
          <p:nvPr/>
        </p:nvSpPr>
        <p:spPr>
          <a:xfrm>
            <a:off x="3420617" y="5107382"/>
            <a:ext cx="1800225" cy="1278890"/>
          </a:xfrm>
          <a:custGeom>
            <a:avLst/>
            <a:gdLst/>
            <a:ahLst/>
            <a:cxnLst/>
            <a:rect l="l" t="t" r="r" b="b"/>
            <a:pathLst>
              <a:path w="1800225" h="1278889">
                <a:moveTo>
                  <a:pt x="0" y="0"/>
                </a:moveTo>
                <a:lnTo>
                  <a:pt x="1799844" y="0"/>
                </a:lnTo>
                <a:lnTo>
                  <a:pt x="1799844" y="1038834"/>
                </a:lnTo>
                <a:lnTo>
                  <a:pt x="1739859" y="1039436"/>
                </a:lnTo>
                <a:lnTo>
                  <a:pt x="1682536" y="1041192"/>
                </a:lnTo>
                <a:lnTo>
                  <a:pt x="1627749" y="1044032"/>
                </a:lnTo>
                <a:lnTo>
                  <a:pt x="1575370" y="1047884"/>
                </a:lnTo>
                <a:lnTo>
                  <a:pt x="1525273" y="1052676"/>
                </a:lnTo>
                <a:lnTo>
                  <a:pt x="1477332" y="1058337"/>
                </a:lnTo>
                <a:lnTo>
                  <a:pt x="1431419" y="1064796"/>
                </a:lnTo>
                <a:lnTo>
                  <a:pt x="1387407" y="1071979"/>
                </a:lnTo>
                <a:lnTo>
                  <a:pt x="1345171" y="1079817"/>
                </a:lnTo>
                <a:lnTo>
                  <a:pt x="1304582" y="1088237"/>
                </a:lnTo>
                <a:lnTo>
                  <a:pt x="1265515" y="1097167"/>
                </a:lnTo>
                <a:lnTo>
                  <a:pt x="1227842" y="1106537"/>
                </a:lnTo>
                <a:lnTo>
                  <a:pt x="1156173" y="1126307"/>
                </a:lnTo>
                <a:lnTo>
                  <a:pt x="1088560" y="1146975"/>
                </a:lnTo>
                <a:lnTo>
                  <a:pt x="1023990" y="1167967"/>
                </a:lnTo>
                <a:lnTo>
                  <a:pt x="992529" y="1178406"/>
                </a:lnTo>
                <a:lnTo>
                  <a:pt x="961449" y="1188711"/>
                </a:lnTo>
                <a:lnTo>
                  <a:pt x="899922" y="1208633"/>
                </a:lnTo>
                <a:lnTo>
                  <a:pt x="838394" y="1227162"/>
                </a:lnTo>
                <a:lnTo>
                  <a:pt x="775853" y="1243724"/>
                </a:lnTo>
                <a:lnTo>
                  <a:pt x="711283" y="1257746"/>
                </a:lnTo>
                <a:lnTo>
                  <a:pt x="643670" y="1268656"/>
                </a:lnTo>
                <a:lnTo>
                  <a:pt x="572001" y="1275880"/>
                </a:lnTo>
                <a:lnTo>
                  <a:pt x="495261" y="1278847"/>
                </a:lnTo>
                <a:lnTo>
                  <a:pt x="454672" y="1278555"/>
                </a:lnTo>
                <a:lnTo>
                  <a:pt x="412436" y="1276983"/>
                </a:lnTo>
                <a:lnTo>
                  <a:pt x="368424" y="1274061"/>
                </a:lnTo>
                <a:lnTo>
                  <a:pt x="322511" y="1269716"/>
                </a:lnTo>
                <a:lnTo>
                  <a:pt x="274570" y="1263876"/>
                </a:lnTo>
                <a:lnTo>
                  <a:pt x="224473" y="1256472"/>
                </a:lnTo>
                <a:lnTo>
                  <a:pt x="172094" y="1247430"/>
                </a:lnTo>
                <a:lnTo>
                  <a:pt x="117307" y="1236679"/>
                </a:lnTo>
                <a:lnTo>
                  <a:pt x="59984" y="1224147"/>
                </a:lnTo>
                <a:lnTo>
                  <a:pt x="0" y="1209763"/>
                </a:lnTo>
                <a:lnTo>
                  <a:pt x="0" y="0"/>
                </a:lnTo>
                <a:close/>
              </a:path>
            </a:pathLst>
          </a:custGeom>
          <a:ln w="25908">
            <a:solidFill>
              <a:srgbClr val="385D89"/>
            </a:solidFill>
          </a:ln>
        </p:spPr>
        <p:txBody>
          <a:bodyPr wrap="square" lIns="0" tIns="0" rIns="0" bIns="0" rtlCol="0"/>
          <a:lstStyle/>
          <a:p>
            <a:endParaRPr/>
          </a:p>
        </p:txBody>
      </p:sp>
      <p:sp>
        <p:nvSpPr>
          <p:cNvPr id="14" name="object 14"/>
          <p:cNvSpPr txBox="1"/>
          <p:nvPr/>
        </p:nvSpPr>
        <p:spPr>
          <a:xfrm>
            <a:off x="3813809" y="5324678"/>
            <a:ext cx="1013460" cy="299720"/>
          </a:xfrm>
          <a:prstGeom prst="rect">
            <a:avLst/>
          </a:prstGeom>
        </p:spPr>
        <p:txBody>
          <a:bodyPr vert="horz" wrap="square" lIns="0" tIns="12700" rIns="0" bIns="0" rtlCol="0">
            <a:spAutoFit/>
          </a:bodyPr>
          <a:lstStyle/>
          <a:p>
            <a:pPr marL="12700">
              <a:lnSpc>
                <a:spcPct val="100000"/>
              </a:lnSpc>
              <a:spcBef>
                <a:spcPts val="100"/>
              </a:spcBef>
            </a:pPr>
            <a:r>
              <a:rPr sz="1800" b="1" spc="-20" dirty="0">
                <a:latin typeface="Calibri"/>
                <a:cs typeface="Calibri"/>
              </a:rPr>
              <a:t>INITIATIVE</a:t>
            </a:r>
            <a:endParaRPr sz="1800">
              <a:latin typeface="Calibri"/>
              <a:cs typeface="Calibri"/>
            </a:endParaRPr>
          </a:p>
        </p:txBody>
      </p:sp>
      <p:sp>
        <p:nvSpPr>
          <p:cNvPr id="15" name="object 15"/>
          <p:cNvSpPr/>
          <p:nvPr/>
        </p:nvSpPr>
        <p:spPr>
          <a:xfrm>
            <a:off x="6551802" y="3153613"/>
            <a:ext cx="2135758" cy="1208167"/>
          </a:xfrm>
          <a:prstGeom prst="rect">
            <a:avLst/>
          </a:prstGeom>
          <a:blipFill>
            <a:blip r:embed="rId8" cstate="print"/>
            <a:stretch>
              <a:fillRect/>
            </a:stretch>
          </a:blipFill>
        </p:spPr>
        <p:txBody>
          <a:bodyPr wrap="square" lIns="0" tIns="0" rIns="0" bIns="0" rtlCol="0"/>
          <a:lstStyle/>
          <a:p>
            <a:endParaRPr/>
          </a:p>
        </p:txBody>
      </p:sp>
      <p:sp>
        <p:nvSpPr>
          <p:cNvPr id="16" name="object 16"/>
          <p:cNvSpPr/>
          <p:nvPr/>
        </p:nvSpPr>
        <p:spPr>
          <a:xfrm>
            <a:off x="6551803" y="3153613"/>
            <a:ext cx="2135758" cy="1208405"/>
          </a:xfrm>
          <a:custGeom>
            <a:avLst/>
            <a:gdLst/>
            <a:ahLst/>
            <a:cxnLst/>
            <a:rect l="l" t="t" r="r" b="b"/>
            <a:pathLst>
              <a:path w="2674620" h="1208404">
                <a:moveTo>
                  <a:pt x="0" y="0"/>
                </a:moveTo>
                <a:lnTo>
                  <a:pt x="2674619" y="0"/>
                </a:lnTo>
                <a:lnTo>
                  <a:pt x="2674619" y="981455"/>
                </a:lnTo>
                <a:lnTo>
                  <a:pt x="2608856" y="981763"/>
                </a:lnTo>
                <a:lnTo>
                  <a:pt x="2545247" y="982666"/>
                </a:lnTo>
                <a:lnTo>
                  <a:pt x="2483718" y="984140"/>
                </a:lnTo>
                <a:lnTo>
                  <a:pt x="2424196" y="986156"/>
                </a:lnTo>
                <a:lnTo>
                  <a:pt x="2366605" y="988689"/>
                </a:lnTo>
                <a:lnTo>
                  <a:pt x="2310871" y="991712"/>
                </a:lnTo>
                <a:lnTo>
                  <a:pt x="2256921" y="995198"/>
                </a:lnTo>
                <a:lnTo>
                  <a:pt x="2204679" y="999120"/>
                </a:lnTo>
                <a:lnTo>
                  <a:pt x="2154072" y="1003452"/>
                </a:lnTo>
                <a:lnTo>
                  <a:pt x="2105025" y="1008167"/>
                </a:lnTo>
                <a:lnTo>
                  <a:pt x="2057463" y="1013239"/>
                </a:lnTo>
                <a:lnTo>
                  <a:pt x="2011314" y="1018640"/>
                </a:lnTo>
                <a:lnTo>
                  <a:pt x="1966501" y="1024344"/>
                </a:lnTo>
                <a:lnTo>
                  <a:pt x="1922952" y="1030325"/>
                </a:lnTo>
                <a:lnTo>
                  <a:pt x="1880592" y="1036556"/>
                </a:lnTo>
                <a:lnTo>
                  <a:pt x="1839346" y="1043009"/>
                </a:lnTo>
                <a:lnTo>
                  <a:pt x="1799140" y="1049659"/>
                </a:lnTo>
                <a:lnTo>
                  <a:pt x="1759899" y="1056479"/>
                </a:lnTo>
                <a:lnTo>
                  <a:pt x="1721551" y="1063441"/>
                </a:lnTo>
                <a:lnTo>
                  <a:pt x="1684020" y="1070520"/>
                </a:lnTo>
                <a:lnTo>
                  <a:pt x="1611111" y="1084920"/>
                </a:lnTo>
                <a:lnTo>
                  <a:pt x="1540581" y="1099466"/>
                </a:lnTo>
                <a:lnTo>
                  <a:pt x="1471833" y="1113943"/>
                </a:lnTo>
                <a:lnTo>
                  <a:pt x="1437942" y="1121090"/>
                </a:lnTo>
                <a:lnTo>
                  <a:pt x="1370755" y="1135065"/>
                </a:lnTo>
                <a:lnTo>
                  <a:pt x="1303864" y="1148439"/>
                </a:lnTo>
                <a:lnTo>
                  <a:pt x="1236677" y="1160998"/>
                </a:lnTo>
                <a:lnTo>
                  <a:pt x="1168598" y="1172528"/>
                </a:lnTo>
                <a:lnTo>
                  <a:pt x="1099033" y="1182817"/>
                </a:lnTo>
                <a:lnTo>
                  <a:pt x="1027388" y="1191651"/>
                </a:lnTo>
                <a:lnTo>
                  <a:pt x="953068" y="1198816"/>
                </a:lnTo>
                <a:lnTo>
                  <a:pt x="914720" y="1201706"/>
                </a:lnTo>
                <a:lnTo>
                  <a:pt x="875479" y="1204099"/>
                </a:lnTo>
                <a:lnTo>
                  <a:pt x="835273" y="1205969"/>
                </a:lnTo>
                <a:lnTo>
                  <a:pt x="794027" y="1207287"/>
                </a:lnTo>
                <a:lnTo>
                  <a:pt x="751667" y="1208029"/>
                </a:lnTo>
                <a:lnTo>
                  <a:pt x="708118" y="1208167"/>
                </a:lnTo>
                <a:lnTo>
                  <a:pt x="663305" y="1207674"/>
                </a:lnTo>
                <a:lnTo>
                  <a:pt x="617156" y="1206524"/>
                </a:lnTo>
                <a:lnTo>
                  <a:pt x="569595" y="1204690"/>
                </a:lnTo>
                <a:lnTo>
                  <a:pt x="520547" y="1202146"/>
                </a:lnTo>
                <a:lnTo>
                  <a:pt x="469940" y="1198865"/>
                </a:lnTo>
                <a:lnTo>
                  <a:pt x="417698" y="1194819"/>
                </a:lnTo>
                <a:lnTo>
                  <a:pt x="363748" y="1189983"/>
                </a:lnTo>
                <a:lnTo>
                  <a:pt x="308014" y="1184330"/>
                </a:lnTo>
                <a:lnTo>
                  <a:pt x="250423" y="1177833"/>
                </a:lnTo>
                <a:lnTo>
                  <a:pt x="190901" y="1170465"/>
                </a:lnTo>
                <a:lnTo>
                  <a:pt x="129372" y="1162201"/>
                </a:lnTo>
                <a:lnTo>
                  <a:pt x="65763" y="1153012"/>
                </a:lnTo>
                <a:lnTo>
                  <a:pt x="0" y="1142872"/>
                </a:lnTo>
                <a:lnTo>
                  <a:pt x="0" y="0"/>
                </a:lnTo>
                <a:close/>
              </a:path>
            </a:pathLst>
          </a:custGeom>
          <a:ln w="25908">
            <a:solidFill>
              <a:srgbClr val="385D89"/>
            </a:solidFill>
          </a:ln>
        </p:spPr>
        <p:txBody>
          <a:bodyPr wrap="square" lIns="0" tIns="0" rIns="0" bIns="0" rtlCol="0"/>
          <a:lstStyle/>
          <a:p>
            <a:endParaRPr/>
          </a:p>
        </p:txBody>
      </p:sp>
      <p:sp>
        <p:nvSpPr>
          <p:cNvPr id="17" name="object 17"/>
          <p:cNvSpPr txBox="1"/>
          <p:nvPr/>
        </p:nvSpPr>
        <p:spPr>
          <a:xfrm>
            <a:off x="6670040" y="3465018"/>
            <a:ext cx="1360170" cy="299720"/>
          </a:xfrm>
          <a:prstGeom prst="rect">
            <a:avLst/>
          </a:prstGeom>
        </p:spPr>
        <p:txBody>
          <a:bodyPr vert="horz" wrap="square" lIns="0" tIns="12700" rIns="0" bIns="0" rtlCol="0">
            <a:spAutoFit/>
          </a:bodyPr>
          <a:lstStyle/>
          <a:p>
            <a:pPr marL="12700">
              <a:lnSpc>
                <a:spcPct val="100000"/>
              </a:lnSpc>
              <a:spcBef>
                <a:spcPts val="100"/>
              </a:spcBef>
            </a:pPr>
            <a:r>
              <a:rPr sz="1800" b="1" spc="-25" dirty="0">
                <a:latin typeface="Calibri"/>
                <a:cs typeface="Calibri"/>
              </a:rPr>
              <a:t>A</a:t>
            </a:r>
            <a:r>
              <a:rPr sz="1800" b="1" spc="-5" dirty="0">
                <a:latin typeface="Calibri"/>
                <a:cs typeface="Calibri"/>
              </a:rPr>
              <a:t>C</a:t>
            </a:r>
            <a:r>
              <a:rPr sz="1800" b="1" spc="-10" dirty="0">
                <a:latin typeface="Calibri"/>
                <a:cs typeface="Calibri"/>
              </a:rPr>
              <a:t>C</a:t>
            </a:r>
            <a:r>
              <a:rPr sz="1800" b="1" spc="-15" dirty="0">
                <a:latin typeface="Calibri"/>
                <a:cs typeface="Calibri"/>
              </a:rPr>
              <a:t>E</a:t>
            </a:r>
            <a:r>
              <a:rPr sz="1800" b="1" dirty="0">
                <a:latin typeface="Calibri"/>
                <a:cs typeface="Calibri"/>
              </a:rPr>
              <a:t>SSIBI</a:t>
            </a:r>
            <a:r>
              <a:rPr sz="1800" b="1" spc="-10" dirty="0">
                <a:latin typeface="Calibri"/>
                <a:cs typeface="Calibri"/>
              </a:rPr>
              <a:t>L</a:t>
            </a:r>
            <a:r>
              <a:rPr sz="1800" b="1" dirty="0">
                <a:latin typeface="Calibri"/>
                <a:cs typeface="Calibri"/>
              </a:rPr>
              <a:t>IT</a:t>
            </a:r>
            <a:r>
              <a:rPr lang="fr-FR" sz="1800" b="1" dirty="0">
                <a:latin typeface="Calibri"/>
                <a:cs typeface="Calibri"/>
              </a:rPr>
              <a:t>É</a:t>
            </a:r>
            <a:endParaRPr sz="1800" dirty="0">
              <a:latin typeface="Calibri"/>
              <a:cs typeface="Calibri"/>
            </a:endParaRPr>
          </a:p>
        </p:txBody>
      </p:sp>
      <p:sp>
        <p:nvSpPr>
          <p:cNvPr id="18" name="object 18"/>
          <p:cNvSpPr/>
          <p:nvPr/>
        </p:nvSpPr>
        <p:spPr>
          <a:xfrm>
            <a:off x="419862" y="5157674"/>
            <a:ext cx="2241804" cy="1137421"/>
          </a:xfrm>
          <a:prstGeom prst="rect">
            <a:avLst/>
          </a:prstGeom>
          <a:blipFill>
            <a:blip r:embed="rId9" cstate="print"/>
            <a:stretch>
              <a:fillRect/>
            </a:stretch>
          </a:blipFill>
        </p:spPr>
        <p:txBody>
          <a:bodyPr wrap="square" lIns="0" tIns="0" rIns="0" bIns="0" rtlCol="0"/>
          <a:lstStyle/>
          <a:p>
            <a:endParaRPr/>
          </a:p>
        </p:txBody>
      </p:sp>
      <p:sp>
        <p:nvSpPr>
          <p:cNvPr id="19" name="object 19"/>
          <p:cNvSpPr/>
          <p:nvPr/>
        </p:nvSpPr>
        <p:spPr>
          <a:xfrm>
            <a:off x="419862" y="5157674"/>
            <a:ext cx="2242185" cy="1137920"/>
          </a:xfrm>
          <a:custGeom>
            <a:avLst/>
            <a:gdLst/>
            <a:ahLst/>
            <a:cxnLst/>
            <a:rect l="l" t="t" r="r" b="b"/>
            <a:pathLst>
              <a:path w="2242185" h="1137920">
                <a:moveTo>
                  <a:pt x="0" y="0"/>
                </a:moveTo>
                <a:lnTo>
                  <a:pt x="2241804" y="0"/>
                </a:lnTo>
                <a:lnTo>
                  <a:pt x="2241804" y="923950"/>
                </a:lnTo>
                <a:lnTo>
                  <a:pt x="2177144" y="924349"/>
                </a:lnTo>
                <a:lnTo>
                  <a:pt x="2114969" y="925520"/>
                </a:lnTo>
                <a:lnTo>
                  <a:pt x="2055177" y="927420"/>
                </a:lnTo>
                <a:lnTo>
                  <a:pt x="1997666" y="930010"/>
                </a:lnTo>
                <a:lnTo>
                  <a:pt x="1942335" y="933249"/>
                </a:lnTo>
                <a:lnTo>
                  <a:pt x="1889083" y="937095"/>
                </a:lnTo>
                <a:lnTo>
                  <a:pt x="1837809" y="941508"/>
                </a:lnTo>
                <a:lnTo>
                  <a:pt x="1788410" y="946447"/>
                </a:lnTo>
                <a:lnTo>
                  <a:pt x="1740786" y="951871"/>
                </a:lnTo>
                <a:lnTo>
                  <a:pt x="1694834" y="957739"/>
                </a:lnTo>
                <a:lnTo>
                  <a:pt x="1650455" y="964010"/>
                </a:lnTo>
                <a:lnTo>
                  <a:pt x="1607546" y="970643"/>
                </a:lnTo>
                <a:lnTo>
                  <a:pt x="1566006" y="977598"/>
                </a:lnTo>
                <a:lnTo>
                  <a:pt x="1525733" y="984833"/>
                </a:lnTo>
                <a:lnTo>
                  <a:pt x="1486626" y="992308"/>
                </a:lnTo>
                <a:lnTo>
                  <a:pt x="1448584" y="999981"/>
                </a:lnTo>
                <a:lnTo>
                  <a:pt x="1375289" y="1015760"/>
                </a:lnTo>
                <a:lnTo>
                  <a:pt x="1305036" y="1031843"/>
                </a:lnTo>
                <a:lnTo>
                  <a:pt x="1237013" y="1047903"/>
                </a:lnTo>
                <a:lnTo>
                  <a:pt x="1203585" y="1055823"/>
                </a:lnTo>
                <a:lnTo>
                  <a:pt x="1137387" y="1071234"/>
                </a:lnTo>
                <a:lnTo>
                  <a:pt x="1071393" y="1085805"/>
                </a:lnTo>
                <a:lnTo>
                  <a:pt x="1004790" y="1099208"/>
                </a:lnTo>
                <a:lnTo>
                  <a:pt x="936767" y="1111115"/>
                </a:lnTo>
                <a:lnTo>
                  <a:pt x="866514" y="1121200"/>
                </a:lnTo>
                <a:lnTo>
                  <a:pt x="793219" y="1129135"/>
                </a:lnTo>
                <a:lnTo>
                  <a:pt x="755177" y="1132194"/>
                </a:lnTo>
                <a:lnTo>
                  <a:pt x="716070" y="1134593"/>
                </a:lnTo>
                <a:lnTo>
                  <a:pt x="675797" y="1136291"/>
                </a:lnTo>
                <a:lnTo>
                  <a:pt x="634257" y="1137247"/>
                </a:lnTo>
                <a:lnTo>
                  <a:pt x="591348" y="1137421"/>
                </a:lnTo>
                <a:lnTo>
                  <a:pt x="546969" y="1136771"/>
                </a:lnTo>
                <a:lnTo>
                  <a:pt x="501017" y="1135256"/>
                </a:lnTo>
                <a:lnTo>
                  <a:pt x="453393" y="1132835"/>
                </a:lnTo>
                <a:lnTo>
                  <a:pt x="403994" y="1129469"/>
                </a:lnTo>
                <a:lnTo>
                  <a:pt x="352720" y="1125115"/>
                </a:lnTo>
                <a:lnTo>
                  <a:pt x="299468" y="1119733"/>
                </a:lnTo>
                <a:lnTo>
                  <a:pt x="244137" y="1113282"/>
                </a:lnTo>
                <a:lnTo>
                  <a:pt x="186626" y="1105721"/>
                </a:lnTo>
                <a:lnTo>
                  <a:pt x="126834" y="1097009"/>
                </a:lnTo>
                <a:lnTo>
                  <a:pt x="64659" y="1087105"/>
                </a:lnTo>
                <a:lnTo>
                  <a:pt x="0" y="1075969"/>
                </a:lnTo>
                <a:lnTo>
                  <a:pt x="0" y="0"/>
                </a:lnTo>
                <a:close/>
              </a:path>
            </a:pathLst>
          </a:custGeom>
          <a:ln w="25908">
            <a:solidFill>
              <a:srgbClr val="385D89"/>
            </a:solidFill>
          </a:ln>
        </p:spPr>
        <p:txBody>
          <a:bodyPr wrap="square" lIns="0" tIns="0" rIns="0" bIns="0" rtlCol="0"/>
          <a:lstStyle/>
          <a:p>
            <a:endParaRPr/>
          </a:p>
        </p:txBody>
      </p:sp>
      <p:sp>
        <p:nvSpPr>
          <p:cNvPr id="20" name="object 20"/>
          <p:cNvSpPr txBox="1"/>
          <p:nvPr/>
        </p:nvSpPr>
        <p:spPr>
          <a:xfrm>
            <a:off x="550570" y="5318201"/>
            <a:ext cx="1979930" cy="574040"/>
          </a:xfrm>
          <a:prstGeom prst="rect">
            <a:avLst/>
          </a:prstGeom>
        </p:spPr>
        <p:txBody>
          <a:bodyPr vert="horz" wrap="square" lIns="0" tIns="12700" rIns="0" bIns="0" rtlCol="0">
            <a:spAutoFit/>
          </a:bodyPr>
          <a:lstStyle/>
          <a:p>
            <a:pPr marL="312420" marR="5080" indent="-300355">
              <a:lnSpc>
                <a:spcPct val="100000"/>
              </a:lnSpc>
              <a:spcBef>
                <a:spcPts val="100"/>
              </a:spcBef>
            </a:pPr>
            <a:r>
              <a:rPr sz="1800" b="1" spc="-25" dirty="0">
                <a:latin typeface="Calibri"/>
                <a:cs typeface="Calibri"/>
              </a:rPr>
              <a:t>A</a:t>
            </a:r>
            <a:r>
              <a:rPr sz="1800" b="1" spc="-5" dirty="0">
                <a:latin typeface="Calibri"/>
                <a:cs typeface="Calibri"/>
              </a:rPr>
              <a:t>C</a:t>
            </a:r>
            <a:r>
              <a:rPr sz="1800" b="1" spc="-25" dirty="0">
                <a:latin typeface="Calibri"/>
                <a:cs typeface="Calibri"/>
              </a:rPr>
              <a:t>C</a:t>
            </a:r>
            <a:r>
              <a:rPr sz="1800" b="1" spc="-5" dirty="0">
                <a:latin typeface="Calibri"/>
                <a:cs typeface="Calibri"/>
              </a:rPr>
              <a:t>O</a:t>
            </a:r>
            <a:r>
              <a:rPr sz="1800" b="1" spc="-10" dirty="0">
                <a:latin typeface="Calibri"/>
                <a:cs typeface="Calibri"/>
              </a:rPr>
              <a:t>M</a:t>
            </a:r>
            <a:r>
              <a:rPr sz="1800" b="1" spc="-120" dirty="0">
                <a:latin typeface="Calibri"/>
                <a:cs typeface="Calibri"/>
              </a:rPr>
              <a:t>P</a:t>
            </a:r>
            <a:r>
              <a:rPr sz="1800" b="1" spc="-25" dirty="0">
                <a:latin typeface="Calibri"/>
                <a:cs typeface="Calibri"/>
              </a:rPr>
              <a:t>A</a:t>
            </a:r>
            <a:r>
              <a:rPr sz="1800" b="1" spc="-5" dirty="0">
                <a:latin typeface="Calibri"/>
                <a:cs typeface="Calibri"/>
              </a:rPr>
              <a:t>G</a:t>
            </a:r>
            <a:r>
              <a:rPr sz="1800" b="1" spc="5" dirty="0">
                <a:latin typeface="Calibri"/>
                <a:cs typeface="Calibri"/>
              </a:rPr>
              <a:t>N</a:t>
            </a:r>
            <a:r>
              <a:rPr sz="1800" b="1" dirty="0">
                <a:latin typeface="Calibri"/>
                <a:cs typeface="Calibri"/>
              </a:rPr>
              <a:t>EM</a:t>
            </a:r>
            <a:r>
              <a:rPr sz="1800" b="1" spc="-5" dirty="0">
                <a:latin typeface="Calibri"/>
                <a:cs typeface="Calibri"/>
              </a:rPr>
              <a:t>E</a:t>
            </a:r>
            <a:r>
              <a:rPr sz="1800" b="1" dirty="0">
                <a:latin typeface="Calibri"/>
                <a:cs typeface="Calibri"/>
              </a:rPr>
              <a:t>NT  </a:t>
            </a:r>
            <a:r>
              <a:rPr sz="1800" b="1" spc="-5" dirty="0">
                <a:latin typeface="Calibri"/>
                <a:cs typeface="Calibri"/>
              </a:rPr>
              <a:t>BIENVEILLANT</a:t>
            </a:r>
            <a:endParaRPr sz="1800">
              <a:latin typeface="Calibri"/>
              <a:cs typeface="Calibri"/>
            </a:endParaRPr>
          </a:p>
        </p:txBody>
      </p:sp>
      <p:sp>
        <p:nvSpPr>
          <p:cNvPr id="21" name="object 21"/>
          <p:cNvSpPr/>
          <p:nvPr/>
        </p:nvSpPr>
        <p:spPr>
          <a:xfrm>
            <a:off x="6435090" y="5025085"/>
            <a:ext cx="2170176" cy="1208178"/>
          </a:xfrm>
          <a:prstGeom prst="rect">
            <a:avLst/>
          </a:prstGeom>
          <a:blipFill>
            <a:blip r:embed="rId10" cstate="print"/>
            <a:stretch>
              <a:fillRect/>
            </a:stretch>
          </a:blipFill>
        </p:spPr>
        <p:txBody>
          <a:bodyPr wrap="square" lIns="0" tIns="0" rIns="0" bIns="0" rtlCol="0"/>
          <a:lstStyle/>
          <a:p>
            <a:endParaRPr/>
          </a:p>
        </p:txBody>
      </p:sp>
      <p:sp>
        <p:nvSpPr>
          <p:cNvPr id="22" name="object 22"/>
          <p:cNvSpPr/>
          <p:nvPr/>
        </p:nvSpPr>
        <p:spPr>
          <a:xfrm>
            <a:off x="6435090" y="5025085"/>
            <a:ext cx="2170430" cy="1208405"/>
          </a:xfrm>
          <a:custGeom>
            <a:avLst/>
            <a:gdLst/>
            <a:ahLst/>
            <a:cxnLst/>
            <a:rect l="l" t="t" r="r" b="b"/>
            <a:pathLst>
              <a:path w="2170429" h="1208404">
                <a:moveTo>
                  <a:pt x="0" y="0"/>
                </a:moveTo>
                <a:lnTo>
                  <a:pt x="2170176" y="0"/>
                </a:lnTo>
                <a:lnTo>
                  <a:pt x="2170176" y="981456"/>
                </a:lnTo>
                <a:lnTo>
                  <a:pt x="2106355" y="981896"/>
                </a:lnTo>
                <a:lnTo>
                  <a:pt x="2045034" y="983189"/>
                </a:lnTo>
                <a:lnTo>
                  <a:pt x="1986110" y="985286"/>
                </a:lnTo>
                <a:lnTo>
                  <a:pt x="1929477" y="988142"/>
                </a:lnTo>
                <a:lnTo>
                  <a:pt x="1875032" y="991712"/>
                </a:lnTo>
                <a:lnTo>
                  <a:pt x="1822670" y="995948"/>
                </a:lnTo>
                <a:lnTo>
                  <a:pt x="1772287" y="1000805"/>
                </a:lnTo>
                <a:lnTo>
                  <a:pt x="1723779" y="1006236"/>
                </a:lnTo>
                <a:lnTo>
                  <a:pt x="1677042" y="1012196"/>
                </a:lnTo>
                <a:lnTo>
                  <a:pt x="1631972" y="1018639"/>
                </a:lnTo>
                <a:lnTo>
                  <a:pt x="1588464" y="1025518"/>
                </a:lnTo>
                <a:lnTo>
                  <a:pt x="1546415" y="1032787"/>
                </a:lnTo>
                <a:lnTo>
                  <a:pt x="1505720" y="1040401"/>
                </a:lnTo>
                <a:lnTo>
                  <a:pt x="1466275" y="1048312"/>
                </a:lnTo>
                <a:lnTo>
                  <a:pt x="1427975" y="1056476"/>
                </a:lnTo>
                <a:lnTo>
                  <a:pt x="1390718" y="1064845"/>
                </a:lnTo>
                <a:lnTo>
                  <a:pt x="1318911" y="1082018"/>
                </a:lnTo>
                <a:lnTo>
                  <a:pt x="1250021" y="1099461"/>
                </a:lnTo>
                <a:lnTo>
                  <a:pt x="1183214" y="1116807"/>
                </a:lnTo>
                <a:lnTo>
                  <a:pt x="1150332" y="1125327"/>
                </a:lnTo>
                <a:lnTo>
                  <a:pt x="1085088" y="1141834"/>
                </a:lnTo>
                <a:lnTo>
                  <a:pt x="1019843" y="1157321"/>
                </a:lnTo>
                <a:lnTo>
                  <a:pt x="953766" y="1171420"/>
                </a:lnTo>
                <a:lnTo>
                  <a:pt x="886022" y="1183761"/>
                </a:lnTo>
                <a:lnTo>
                  <a:pt x="815777" y="1193976"/>
                </a:lnTo>
                <a:lnTo>
                  <a:pt x="742200" y="1201696"/>
                </a:lnTo>
                <a:lnTo>
                  <a:pt x="703900" y="1204506"/>
                </a:lnTo>
                <a:lnTo>
                  <a:pt x="664455" y="1206553"/>
                </a:lnTo>
                <a:lnTo>
                  <a:pt x="623760" y="1207792"/>
                </a:lnTo>
                <a:lnTo>
                  <a:pt x="581711" y="1208178"/>
                </a:lnTo>
                <a:lnTo>
                  <a:pt x="538203" y="1207663"/>
                </a:lnTo>
                <a:lnTo>
                  <a:pt x="493133" y="1206201"/>
                </a:lnTo>
                <a:lnTo>
                  <a:pt x="446396" y="1203748"/>
                </a:lnTo>
                <a:lnTo>
                  <a:pt x="397888" y="1200255"/>
                </a:lnTo>
                <a:lnTo>
                  <a:pt x="347505" y="1195678"/>
                </a:lnTo>
                <a:lnTo>
                  <a:pt x="295143" y="1189971"/>
                </a:lnTo>
                <a:lnTo>
                  <a:pt x="240698" y="1183087"/>
                </a:lnTo>
                <a:lnTo>
                  <a:pt x="184065" y="1174979"/>
                </a:lnTo>
                <a:lnTo>
                  <a:pt x="125141" y="1165603"/>
                </a:lnTo>
                <a:lnTo>
                  <a:pt x="63820" y="1154912"/>
                </a:lnTo>
                <a:lnTo>
                  <a:pt x="0" y="1142860"/>
                </a:lnTo>
                <a:lnTo>
                  <a:pt x="0" y="0"/>
                </a:lnTo>
                <a:close/>
              </a:path>
            </a:pathLst>
          </a:custGeom>
          <a:ln w="25908">
            <a:solidFill>
              <a:srgbClr val="385D89"/>
            </a:solidFill>
          </a:ln>
        </p:spPr>
        <p:txBody>
          <a:bodyPr wrap="square" lIns="0" tIns="0" rIns="0" bIns="0" rtlCol="0"/>
          <a:lstStyle/>
          <a:p>
            <a:endParaRPr/>
          </a:p>
        </p:txBody>
      </p:sp>
      <p:sp>
        <p:nvSpPr>
          <p:cNvPr id="23" name="object 23"/>
          <p:cNvSpPr txBox="1"/>
          <p:nvPr/>
        </p:nvSpPr>
        <p:spPr>
          <a:xfrm>
            <a:off x="6551803" y="5351475"/>
            <a:ext cx="1935480" cy="299720"/>
          </a:xfrm>
          <a:prstGeom prst="rect">
            <a:avLst/>
          </a:prstGeom>
        </p:spPr>
        <p:txBody>
          <a:bodyPr vert="horz" wrap="square" lIns="0" tIns="12700" rIns="0" bIns="0" rtlCol="0">
            <a:spAutoFit/>
          </a:bodyPr>
          <a:lstStyle/>
          <a:p>
            <a:pPr marL="12700">
              <a:lnSpc>
                <a:spcPct val="100000"/>
              </a:lnSpc>
              <a:spcBef>
                <a:spcPts val="100"/>
              </a:spcBef>
            </a:pPr>
            <a:r>
              <a:rPr sz="1800" b="1" spc="-20" dirty="0">
                <a:latin typeface="Calibri"/>
                <a:cs typeface="Calibri"/>
              </a:rPr>
              <a:t>C</a:t>
            </a:r>
            <a:r>
              <a:rPr sz="1800" b="1" spc="-5" dirty="0">
                <a:latin typeface="Calibri"/>
                <a:cs typeface="Calibri"/>
              </a:rPr>
              <a:t>O</a:t>
            </a:r>
            <a:r>
              <a:rPr sz="1800" b="1" spc="-10" dirty="0">
                <a:latin typeface="Calibri"/>
                <a:cs typeface="Calibri"/>
              </a:rPr>
              <a:t>M</a:t>
            </a:r>
            <a:r>
              <a:rPr sz="1800" b="1" spc="-5" dirty="0">
                <a:latin typeface="Calibri"/>
                <a:cs typeface="Calibri"/>
              </a:rPr>
              <a:t>PL</a:t>
            </a:r>
            <a:r>
              <a:rPr sz="1800" b="1" spc="-10" dirty="0">
                <a:latin typeface="Calibri"/>
                <a:cs typeface="Calibri"/>
              </a:rPr>
              <a:t>E</a:t>
            </a:r>
            <a:r>
              <a:rPr sz="1800" b="1" dirty="0">
                <a:latin typeface="Calibri"/>
                <a:cs typeface="Calibri"/>
              </a:rPr>
              <a:t>MEN</a:t>
            </a:r>
            <a:r>
              <a:rPr sz="1800" b="1" spc="-150" dirty="0">
                <a:latin typeface="Calibri"/>
                <a:cs typeface="Calibri"/>
              </a:rPr>
              <a:t>T</a:t>
            </a:r>
            <a:r>
              <a:rPr sz="1800" b="1" dirty="0">
                <a:latin typeface="Calibri"/>
                <a:cs typeface="Calibri"/>
              </a:rPr>
              <a:t>ARI</a:t>
            </a:r>
            <a:r>
              <a:rPr sz="1800" b="1" spc="-10" dirty="0">
                <a:latin typeface="Calibri"/>
                <a:cs typeface="Calibri"/>
              </a:rPr>
              <a:t>T</a:t>
            </a:r>
            <a:r>
              <a:rPr lang="fr-FR" b="1" spc="-10" dirty="0">
                <a:latin typeface="Calibri"/>
                <a:cs typeface="Calibri"/>
              </a:rPr>
              <a:t>É</a:t>
            </a:r>
            <a:endParaRPr sz="1800" dirty="0">
              <a:latin typeface="Calibri"/>
              <a:cs typeface="Calibri"/>
            </a:endParaRPr>
          </a:p>
        </p:txBody>
      </p:sp>
      <p:sp>
        <p:nvSpPr>
          <p:cNvPr id="24" name="object 24"/>
          <p:cNvSpPr txBox="1">
            <a:spLocks noGrp="1"/>
          </p:cNvSpPr>
          <p:nvPr>
            <p:ph type="title"/>
          </p:nvPr>
        </p:nvSpPr>
        <p:spPr>
          <a:xfrm>
            <a:off x="242125" y="345209"/>
            <a:ext cx="8749475" cy="641201"/>
          </a:xfrm>
          <a:prstGeom prst="rect">
            <a:avLst/>
          </a:prstGeom>
          <a:solidFill>
            <a:srgbClr val="00A9C2"/>
          </a:solidFill>
          <a:ln w="9144">
            <a:solidFill>
              <a:srgbClr val="548ED4"/>
            </a:solidFill>
          </a:ln>
        </p:spPr>
        <p:txBody>
          <a:bodyPr vert="horz" wrap="square" lIns="0" tIns="25400" rIns="0" bIns="0" rtlCol="0">
            <a:spAutoFit/>
          </a:bodyPr>
          <a:lstStyle/>
          <a:p>
            <a:pPr marL="686435" algn="ctr">
              <a:lnSpc>
                <a:spcPct val="100000"/>
              </a:lnSpc>
              <a:spcBef>
                <a:spcPts val="200"/>
              </a:spcBef>
            </a:pPr>
            <a:r>
              <a:rPr lang="fr-FR" sz="2000" spc="-5" dirty="0"/>
              <a:t>UNE MISSION DE SERVICE CIVIQUE DOIT RESPECTER  </a:t>
            </a:r>
            <a:r>
              <a:rPr sz="2000" spc="-5" dirty="0"/>
              <a:t> </a:t>
            </a:r>
            <a:br>
              <a:rPr lang="fr-FR" sz="2000" spc="-5" dirty="0"/>
            </a:br>
            <a:r>
              <a:rPr sz="2000" dirty="0">
                <a:hlinkClick r:id="rId11"/>
              </a:rPr>
              <a:t>8 </a:t>
            </a:r>
            <a:r>
              <a:rPr sz="2000" spc="-10" dirty="0">
                <a:hlinkClick r:id="rId11"/>
              </a:rPr>
              <a:t>PRINCIPES </a:t>
            </a:r>
            <a:r>
              <a:rPr sz="2000" spc="-25" dirty="0">
                <a:hlinkClick r:id="rId11"/>
              </a:rPr>
              <a:t>FONDAMENTAUX</a:t>
            </a:r>
            <a:r>
              <a:rPr lang="fr-FR" sz="2000" spc="-25" dirty="0"/>
              <a:t> ( cliquer ci-contre pour en connaitre le détail  ) </a:t>
            </a:r>
            <a:endParaRPr sz="2000" spc="-5" dirty="0"/>
          </a:p>
        </p:txBody>
      </p:sp>
      <p:sp>
        <p:nvSpPr>
          <p:cNvPr id="25" name="object 25"/>
          <p:cNvSpPr/>
          <p:nvPr/>
        </p:nvSpPr>
        <p:spPr>
          <a:xfrm>
            <a:off x="449757" y="3050766"/>
            <a:ext cx="1760044" cy="995008"/>
          </a:xfrm>
          <a:prstGeom prst="rect">
            <a:avLst/>
          </a:prstGeom>
          <a:blipFill>
            <a:blip r:embed="rId12" cstate="print"/>
            <a:stretch>
              <a:fillRect/>
            </a:stretch>
          </a:blipFill>
        </p:spPr>
        <p:txBody>
          <a:bodyPr wrap="square" lIns="0" tIns="0" rIns="0" bIns="0" rtlCol="0"/>
          <a:lstStyle/>
          <a:p>
            <a:endParaRPr/>
          </a:p>
        </p:txBody>
      </p:sp>
      <p:sp>
        <p:nvSpPr>
          <p:cNvPr id="26" name="object 26"/>
          <p:cNvSpPr/>
          <p:nvPr/>
        </p:nvSpPr>
        <p:spPr>
          <a:xfrm>
            <a:off x="449757" y="3010500"/>
            <a:ext cx="1871980" cy="1035273"/>
          </a:xfrm>
          <a:custGeom>
            <a:avLst/>
            <a:gdLst/>
            <a:ahLst/>
            <a:cxnLst/>
            <a:rect l="l" t="t" r="r" b="b"/>
            <a:pathLst>
              <a:path w="1871980" h="1351279">
                <a:moveTo>
                  <a:pt x="0" y="0"/>
                </a:moveTo>
                <a:lnTo>
                  <a:pt x="1871471" y="0"/>
                </a:lnTo>
                <a:lnTo>
                  <a:pt x="1871471" y="1097534"/>
                </a:lnTo>
                <a:lnTo>
                  <a:pt x="1811753" y="1098115"/>
                </a:lnTo>
                <a:lnTo>
                  <a:pt x="1754572" y="1099816"/>
                </a:lnTo>
                <a:lnTo>
                  <a:pt x="1699814" y="1102570"/>
                </a:lnTo>
                <a:lnTo>
                  <a:pt x="1647362" y="1106311"/>
                </a:lnTo>
                <a:lnTo>
                  <a:pt x="1597103" y="1110973"/>
                </a:lnTo>
                <a:lnTo>
                  <a:pt x="1548921" y="1116490"/>
                </a:lnTo>
                <a:lnTo>
                  <a:pt x="1502699" y="1122795"/>
                </a:lnTo>
                <a:lnTo>
                  <a:pt x="1458323" y="1129822"/>
                </a:lnTo>
                <a:lnTo>
                  <a:pt x="1415678" y="1137505"/>
                </a:lnTo>
                <a:lnTo>
                  <a:pt x="1374648" y="1145778"/>
                </a:lnTo>
                <a:lnTo>
                  <a:pt x="1335117" y="1154574"/>
                </a:lnTo>
                <a:lnTo>
                  <a:pt x="1296971" y="1163828"/>
                </a:lnTo>
                <a:lnTo>
                  <a:pt x="1260094" y="1173474"/>
                </a:lnTo>
                <a:lnTo>
                  <a:pt x="1189685" y="1193674"/>
                </a:lnTo>
                <a:lnTo>
                  <a:pt x="1122967" y="1214645"/>
                </a:lnTo>
                <a:lnTo>
                  <a:pt x="1059019" y="1235857"/>
                </a:lnTo>
                <a:lnTo>
                  <a:pt x="1027794" y="1246389"/>
                </a:lnTo>
                <a:lnTo>
                  <a:pt x="996916" y="1256782"/>
                </a:lnTo>
                <a:lnTo>
                  <a:pt x="935736" y="1276889"/>
                </a:lnTo>
                <a:lnTo>
                  <a:pt x="874555" y="1295650"/>
                </a:lnTo>
                <a:lnTo>
                  <a:pt x="812452" y="1312534"/>
                </a:lnTo>
                <a:lnTo>
                  <a:pt x="748504" y="1327012"/>
                </a:lnTo>
                <a:lnTo>
                  <a:pt x="681786" y="1338556"/>
                </a:lnTo>
                <a:lnTo>
                  <a:pt x="611377" y="1346634"/>
                </a:lnTo>
                <a:lnTo>
                  <a:pt x="536354" y="1350718"/>
                </a:lnTo>
                <a:lnTo>
                  <a:pt x="496823" y="1351097"/>
                </a:lnTo>
                <a:lnTo>
                  <a:pt x="455793" y="1350279"/>
                </a:lnTo>
                <a:lnTo>
                  <a:pt x="413148" y="1348198"/>
                </a:lnTo>
                <a:lnTo>
                  <a:pt x="368772" y="1344787"/>
                </a:lnTo>
                <a:lnTo>
                  <a:pt x="322550" y="1339981"/>
                </a:lnTo>
                <a:lnTo>
                  <a:pt x="274368" y="1333712"/>
                </a:lnTo>
                <a:lnTo>
                  <a:pt x="224109" y="1325916"/>
                </a:lnTo>
                <a:lnTo>
                  <a:pt x="171657" y="1316526"/>
                </a:lnTo>
                <a:lnTo>
                  <a:pt x="116899" y="1305475"/>
                </a:lnTo>
                <a:lnTo>
                  <a:pt x="59718" y="1292698"/>
                </a:lnTo>
                <a:lnTo>
                  <a:pt x="0" y="1278128"/>
                </a:lnTo>
                <a:lnTo>
                  <a:pt x="0" y="0"/>
                </a:lnTo>
                <a:close/>
              </a:path>
            </a:pathLst>
          </a:custGeom>
          <a:ln w="25908">
            <a:solidFill>
              <a:srgbClr val="385D89"/>
            </a:solidFill>
          </a:ln>
        </p:spPr>
        <p:txBody>
          <a:bodyPr wrap="square" lIns="0" tIns="0" rIns="0" bIns="0" rtlCol="0"/>
          <a:lstStyle/>
          <a:p>
            <a:endParaRPr/>
          </a:p>
        </p:txBody>
      </p:sp>
      <p:sp>
        <p:nvSpPr>
          <p:cNvPr id="27" name="object 27"/>
          <p:cNvSpPr txBox="1"/>
          <p:nvPr/>
        </p:nvSpPr>
        <p:spPr>
          <a:xfrm>
            <a:off x="794623" y="3293270"/>
            <a:ext cx="1181735" cy="574675"/>
          </a:xfrm>
          <a:prstGeom prst="rect">
            <a:avLst/>
          </a:prstGeom>
        </p:spPr>
        <p:txBody>
          <a:bodyPr vert="horz" wrap="square" lIns="0" tIns="12700" rIns="0" bIns="0" rtlCol="0">
            <a:spAutoFit/>
          </a:bodyPr>
          <a:lstStyle/>
          <a:p>
            <a:pPr algn="ctr">
              <a:lnSpc>
                <a:spcPct val="100000"/>
              </a:lnSpc>
              <a:spcBef>
                <a:spcPts val="100"/>
              </a:spcBef>
            </a:pPr>
            <a:r>
              <a:rPr sz="1800" b="1" spc="-10" dirty="0">
                <a:latin typeface="Calibri"/>
                <a:cs typeface="Calibri"/>
              </a:rPr>
              <a:t>RESPECT</a:t>
            </a:r>
            <a:r>
              <a:rPr sz="1800" b="1" spc="-65" dirty="0">
                <a:latin typeface="Calibri"/>
                <a:cs typeface="Calibri"/>
              </a:rPr>
              <a:t> </a:t>
            </a:r>
            <a:r>
              <a:rPr sz="1800" b="1" spc="-5" dirty="0">
                <a:latin typeface="Calibri"/>
                <a:cs typeface="Calibri"/>
              </a:rPr>
              <a:t>DU</a:t>
            </a:r>
            <a:endParaRPr sz="1800" dirty="0">
              <a:latin typeface="Calibri"/>
              <a:cs typeface="Calibri"/>
            </a:endParaRPr>
          </a:p>
          <a:p>
            <a:pPr marL="635" algn="ctr">
              <a:lnSpc>
                <a:spcPct val="100000"/>
              </a:lnSpc>
              <a:spcBef>
                <a:spcPts val="5"/>
              </a:spcBef>
            </a:pPr>
            <a:r>
              <a:rPr sz="1800" b="1" spc="-55" dirty="0">
                <a:latin typeface="Calibri"/>
                <a:cs typeface="Calibri"/>
              </a:rPr>
              <a:t>STATUT</a:t>
            </a:r>
            <a:r>
              <a:rPr lang="fr-FR" sz="1800" b="1" spc="-55" dirty="0">
                <a:latin typeface="Calibri"/>
                <a:cs typeface="Calibri"/>
              </a:rPr>
              <a:t> :</a:t>
            </a:r>
            <a:endParaRPr sz="1800" dirty="0">
              <a:latin typeface="Calibri"/>
              <a:cs typeface="Calibri"/>
            </a:endParaRPr>
          </a:p>
        </p:txBody>
      </p:sp>
      <p:sp>
        <p:nvSpPr>
          <p:cNvPr id="28" name="object 28"/>
          <p:cNvSpPr txBox="1"/>
          <p:nvPr/>
        </p:nvSpPr>
        <p:spPr>
          <a:xfrm>
            <a:off x="7569454" y="6908165"/>
            <a:ext cx="102870" cy="178435"/>
          </a:xfrm>
          <a:prstGeom prst="rect">
            <a:avLst/>
          </a:prstGeom>
        </p:spPr>
        <p:txBody>
          <a:bodyPr vert="horz" wrap="square" lIns="0" tIns="0" rIns="0" bIns="0" rtlCol="0">
            <a:spAutoFit/>
          </a:bodyPr>
          <a:lstStyle/>
          <a:p>
            <a:pPr marL="12700">
              <a:lnSpc>
                <a:spcPts val="1240"/>
              </a:lnSpc>
            </a:pPr>
            <a:r>
              <a:rPr sz="1200" dirty="0">
                <a:latin typeface="Calibri"/>
                <a:cs typeface="Calibri"/>
              </a:rPr>
              <a:t>4</a:t>
            </a:r>
            <a:endParaRPr sz="1200">
              <a:latin typeface="Calibri"/>
              <a:cs typeface="Calibri"/>
            </a:endParaRPr>
          </a:p>
        </p:txBody>
      </p:sp>
      <p:sp>
        <p:nvSpPr>
          <p:cNvPr id="29" name="ZoneTexte 28">
            <a:extLst>
              <a:ext uri="{FF2B5EF4-FFF2-40B4-BE49-F238E27FC236}">
                <a16:creationId xmlns:a16="http://schemas.microsoft.com/office/drawing/2014/main" id="{1A0C119B-F48B-4C56-B76F-7D7938A9DEA8}"/>
              </a:ext>
            </a:extLst>
          </p:cNvPr>
          <p:cNvSpPr txBox="1"/>
          <p:nvPr/>
        </p:nvSpPr>
        <p:spPr>
          <a:xfrm>
            <a:off x="359792" y="3995772"/>
            <a:ext cx="2301111" cy="646331"/>
          </a:xfrm>
          <a:prstGeom prst="rect">
            <a:avLst/>
          </a:prstGeom>
          <a:noFill/>
        </p:spPr>
        <p:txBody>
          <a:bodyPr wrap="square" rtlCol="0">
            <a:spAutoFit/>
          </a:bodyPr>
          <a:lstStyle/>
          <a:p>
            <a:r>
              <a:rPr lang="fr-FR" dirty="0"/>
              <a:t>Volontariat : pas de lien hiérarchique </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80415" y="332231"/>
            <a:ext cx="8639810" cy="765593"/>
          </a:xfrm>
          <a:prstGeom prst="rect">
            <a:avLst/>
          </a:prstGeom>
          <a:solidFill>
            <a:srgbClr val="00A9C2"/>
          </a:solidFill>
          <a:ln w="9144">
            <a:solidFill>
              <a:srgbClr val="92D050"/>
            </a:solidFill>
          </a:ln>
        </p:spPr>
        <p:txBody>
          <a:bodyPr vert="horz" wrap="square" lIns="0" tIns="26669" rIns="0" bIns="0" rtlCol="0">
            <a:spAutoFit/>
          </a:bodyPr>
          <a:lstStyle/>
          <a:p>
            <a:pPr marL="1497965">
              <a:lnSpc>
                <a:spcPct val="100000"/>
              </a:lnSpc>
              <a:spcBef>
                <a:spcPts val="209"/>
              </a:spcBef>
            </a:pPr>
            <a:r>
              <a:rPr lang="fr-FR" spc="-10" dirty="0"/>
              <a:t>CITOYENNETE EUROPENNE et </a:t>
            </a:r>
            <a:r>
              <a:rPr spc="-10" dirty="0"/>
              <a:t>DÉVELOPPEMENT</a:t>
            </a:r>
            <a:r>
              <a:rPr spc="-20" dirty="0"/>
              <a:t> </a:t>
            </a:r>
            <a:r>
              <a:rPr spc="-10" dirty="0"/>
              <a:t>INTERNATIONAL-EXEMPLE</a:t>
            </a:r>
          </a:p>
        </p:txBody>
      </p:sp>
      <p:sp>
        <p:nvSpPr>
          <p:cNvPr id="3" name="object 3"/>
          <p:cNvSpPr/>
          <p:nvPr/>
        </p:nvSpPr>
        <p:spPr>
          <a:xfrm>
            <a:off x="279742" y="1149222"/>
            <a:ext cx="8641118" cy="844296"/>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2288667" y="1142872"/>
            <a:ext cx="0" cy="870585"/>
          </a:xfrm>
          <a:custGeom>
            <a:avLst/>
            <a:gdLst/>
            <a:ahLst/>
            <a:cxnLst/>
            <a:rect l="l" t="t" r="r" b="b"/>
            <a:pathLst>
              <a:path h="870585">
                <a:moveTo>
                  <a:pt x="0" y="0"/>
                </a:moveTo>
                <a:lnTo>
                  <a:pt x="0" y="870076"/>
                </a:lnTo>
              </a:path>
            </a:pathLst>
          </a:custGeom>
          <a:ln w="12700">
            <a:solidFill>
              <a:srgbClr val="FFFFFF"/>
            </a:solidFill>
          </a:ln>
        </p:spPr>
        <p:txBody>
          <a:bodyPr wrap="square" lIns="0" tIns="0" rIns="0" bIns="0" rtlCol="0"/>
          <a:lstStyle/>
          <a:p>
            <a:endParaRPr/>
          </a:p>
        </p:txBody>
      </p:sp>
      <p:sp>
        <p:nvSpPr>
          <p:cNvPr id="5" name="object 5"/>
          <p:cNvSpPr/>
          <p:nvPr/>
        </p:nvSpPr>
        <p:spPr>
          <a:xfrm>
            <a:off x="279742" y="1142872"/>
            <a:ext cx="0" cy="870585"/>
          </a:xfrm>
          <a:custGeom>
            <a:avLst/>
            <a:gdLst/>
            <a:ahLst/>
            <a:cxnLst/>
            <a:rect l="l" t="t" r="r" b="b"/>
            <a:pathLst>
              <a:path h="870585">
                <a:moveTo>
                  <a:pt x="0" y="0"/>
                </a:moveTo>
                <a:lnTo>
                  <a:pt x="0" y="870076"/>
                </a:lnTo>
              </a:path>
            </a:pathLst>
          </a:custGeom>
          <a:ln w="12700">
            <a:solidFill>
              <a:srgbClr val="FFFFFF"/>
            </a:solidFill>
          </a:ln>
        </p:spPr>
        <p:txBody>
          <a:bodyPr wrap="square" lIns="0" tIns="0" rIns="0" bIns="0" rtlCol="0"/>
          <a:lstStyle/>
          <a:p>
            <a:endParaRPr/>
          </a:p>
        </p:txBody>
      </p:sp>
      <p:sp>
        <p:nvSpPr>
          <p:cNvPr id="6" name="object 6"/>
          <p:cNvSpPr/>
          <p:nvPr/>
        </p:nvSpPr>
        <p:spPr>
          <a:xfrm>
            <a:off x="8920733" y="1142872"/>
            <a:ext cx="0" cy="870585"/>
          </a:xfrm>
          <a:custGeom>
            <a:avLst/>
            <a:gdLst/>
            <a:ahLst/>
            <a:cxnLst/>
            <a:rect l="l" t="t" r="r" b="b"/>
            <a:pathLst>
              <a:path h="870585">
                <a:moveTo>
                  <a:pt x="0" y="0"/>
                </a:moveTo>
                <a:lnTo>
                  <a:pt x="0" y="870076"/>
                </a:lnTo>
              </a:path>
            </a:pathLst>
          </a:custGeom>
          <a:ln w="12700">
            <a:solidFill>
              <a:srgbClr val="FFFFFF"/>
            </a:solidFill>
          </a:ln>
        </p:spPr>
        <p:txBody>
          <a:bodyPr wrap="square" lIns="0" tIns="0" rIns="0" bIns="0" rtlCol="0"/>
          <a:lstStyle/>
          <a:p>
            <a:endParaRPr/>
          </a:p>
        </p:txBody>
      </p:sp>
      <p:sp>
        <p:nvSpPr>
          <p:cNvPr id="7" name="object 7"/>
          <p:cNvSpPr/>
          <p:nvPr/>
        </p:nvSpPr>
        <p:spPr>
          <a:xfrm>
            <a:off x="273392" y="1149222"/>
            <a:ext cx="8653780" cy="0"/>
          </a:xfrm>
          <a:custGeom>
            <a:avLst/>
            <a:gdLst/>
            <a:ahLst/>
            <a:cxnLst/>
            <a:rect l="l" t="t" r="r" b="b"/>
            <a:pathLst>
              <a:path w="8653780">
                <a:moveTo>
                  <a:pt x="0" y="0"/>
                </a:moveTo>
                <a:lnTo>
                  <a:pt x="8653691" y="0"/>
                </a:lnTo>
              </a:path>
            </a:pathLst>
          </a:custGeom>
          <a:ln w="12700">
            <a:solidFill>
              <a:srgbClr val="FFFFFF"/>
            </a:solidFill>
          </a:ln>
        </p:spPr>
        <p:txBody>
          <a:bodyPr wrap="square" lIns="0" tIns="0" rIns="0" bIns="0" rtlCol="0"/>
          <a:lstStyle/>
          <a:p>
            <a:endParaRPr/>
          </a:p>
        </p:txBody>
      </p:sp>
      <p:sp>
        <p:nvSpPr>
          <p:cNvPr id="8" name="object 8"/>
          <p:cNvSpPr/>
          <p:nvPr/>
        </p:nvSpPr>
        <p:spPr>
          <a:xfrm>
            <a:off x="273392" y="1993900"/>
            <a:ext cx="8653780" cy="0"/>
          </a:xfrm>
          <a:custGeom>
            <a:avLst/>
            <a:gdLst/>
            <a:ahLst/>
            <a:cxnLst/>
            <a:rect l="l" t="t" r="r" b="b"/>
            <a:pathLst>
              <a:path w="8653780">
                <a:moveTo>
                  <a:pt x="0" y="0"/>
                </a:moveTo>
                <a:lnTo>
                  <a:pt x="8653691" y="0"/>
                </a:lnTo>
              </a:path>
            </a:pathLst>
          </a:custGeom>
          <a:ln w="38100">
            <a:solidFill>
              <a:srgbClr val="FFFFFF"/>
            </a:solidFill>
          </a:ln>
        </p:spPr>
        <p:txBody>
          <a:bodyPr wrap="square" lIns="0" tIns="0" rIns="0" bIns="0" rtlCol="0"/>
          <a:lstStyle/>
          <a:p>
            <a:endParaRPr/>
          </a:p>
        </p:txBody>
      </p:sp>
      <p:sp>
        <p:nvSpPr>
          <p:cNvPr id="9" name="object 9"/>
          <p:cNvSpPr txBox="1"/>
          <p:nvPr/>
        </p:nvSpPr>
        <p:spPr>
          <a:xfrm>
            <a:off x="503326" y="1426844"/>
            <a:ext cx="1965325" cy="269240"/>
          </a:xfrm>
          <a:prstGeom prst="rect">
            <a:avLst/>
          </a:prstGeom>
        </p:spPr>
        <p:txBody>
          <a:bodyPr vert="horz" wrap="square" lIns="0" tIns="12065" rIns="0" bIns="0" rtlCol="0">
            <a:spAutoFit/>
          </a:bodyPr>
          <a:lstStyle/>
          <a:p>
            <a:pPr marL="12700">
              <a:lnSpc>
                <a:spcPct val="100000"/>
              </a:lnSpc>
              <a:spcBef>
                <a:spcPts val="95"/>
              </a:spcBef>
              <a:tabLst>
                <a:tab pos="1830070" algn="l"/>
              </a:tabLst>
            </a:pPr>
            <a:r>
              <a:rPr sz="1600" b="1" spc="-10" dirty="0">
                <a:latin typeface="Calibri"/>
                <a:cs typeface="Calibri"/>
              </a:rPr>
              <a:t>T</a:t>
            </a:r>
            <a:r>
              <a:rPr sz="1600" b="1" spc="-5" dirty="0">
                <a:latin typeface="Calibri"/>
                <a:cs typeface="Calibri"/>
              </a:rPr>
              <a:t>it</a:t>
            </a:r>
            <a:r>
              <a:rPr sz="1600" b="1" spc="-25" dirty="0">
                <a:latin typeface="Calibri"/>
                <a:cs typeface="Calibri"/>
              </a:rPr>
              <a:t>r</a:t>
            </a:r>
            <a:r>
              <a:rPr sz="1600" b="1" spc="-5" dirty="0">
                <a:latin typeface="Calibri"/>
                <a:cs typeface="Calibri"/>
              </a:rPr>
              <a:t>e</a:t>
            </a:r>
            <a:r>
              <a:rPr sz="1600" b="1" spc="-15" dirty="0">
                <a:latin typeface="Calibri"/>
                <a:cs typeface="Calibri"/>
              </a:rPr>
              <a:t> </a:t>
            </a:r>
            <a:r>
              <a:rPr sz="1600" b="1" spc="-10" dirty="0">
                <a:latin typeface="Calibri"/>
                <a:cs typeface="Calibri"/>
              </a:rPr>
              <a:t>d</a:t>
            </a:r>
            <a:r>
              <a:rPr sz="1600" b="1" spc="-5" dirty="0">
                <a:latin typeface="Calibri"/>
                <a:cs typeface="Calibri"/>
              </a:rPr>
              <a:t>e</a:t>
            </a:r>
            <a:r>
              <a:rPr sz="1600" b="1" spc="5" dirty="0">
                <a:latin typeface="Calibri"/>
                <a:cs typeface="Calibri"/>
              </a:rPr>
              <a:t> </a:t>
            </a:r>
            <a:r>
              <a:rPr sz="1600" b="1" spc="-5" dirty="0">
                <a:latin typeface="Calibri"/>
                <a:cs typeface="Calibri"/>
              </a:rPr>
              <a:t>la</a:t>
            </a:r>
            <a:r>
              <a:rPr sz="1600" b="1" spc="-10" dirty="0">
                <a:latin typeface="Calibri"/>
                <a:cs typeface="Calibri"/>
              </a:rPr>
              <a:t> missi</a:t>
            </a:r>
            <a:r>
              <a:rPr sz="1600" b="1" dirty="0">
                <a:latin typeface="Calibri"/>
                <a:cs typeface="Calibri"/>
              </a:rPr>
              <a:t>o</a:t>
            </a:r>
            <a:r>
              <a:rPr sz="1600" b="1" spc="-5" dirty="0">
                <a:latin typeface="Calibri"/>
                <a:cs typeface="Calibri"/>
              </a:rPr>
              <a:t>n</a:t>
            </a:r>
            <a:r>
              <a:rPr sz="1600" b="1" dirty="0">
                <a:latin typeface="Calibri"/>
                <a:cs typeface="Calibri"/>
              </a:rPr>
              <a:t>	</a:t>
            </a:r>
            <a:r>
              <a:rPr sz="1600" spc="-5" dirty="0">
                <a:latin typeface="Courier New"/>
                <a:cs typeface="Courier New"/>
              </a:rPr>
              <a:t>o</a:t>
            </a:r>
            <a:endParaRPr sz="1600">
              <a:latin typeface="Courier New"/>
              <a:cs typeface="Courier New"/>
            </a:endParaRPr>
          </a:p>
        </p:txBody>
      </p:sp>
      <p:sp>
        <p:nvSpPr>
          <p:cNvPr id="10" name="object 10"/>
          <p:cNvSpPr txBox="1"/>
          <p:nvPr/>
        </p:nvSpPr>
        <p:spPr>
          <a:xfrm>
            <a:off x="2664332" y="1426844"/>
            <a:ext cx="3267710" cy="269240"/>
          </a:xfrm>
          <a:prstGeom prst="rect">
            <a:avLst/>
          </a:prstGeom>
        </p:spPr>
        <p:txBody>
          <a:bodyPr vert="horz" wrap="square" lIns="0" tIns="12065" rIns="0" bIns="0" rtlCol="0">
            <a:spAutoFit/>
          </a:bodyPr>
          <a:lstStyle/>
          <a:p>
            <a:pPr marL="12700">
              <a:lnSpc>
                <a:spcPct val="100000"/>
              </a:lnSpc>
              <a:spcBef>
                <a:spcPts val="95"/>
              </a:spcBef>
            </a:pPr>
            <a:r>
              <a:rPr sz="1600" b="1" spc="-5" dirty="0">
                <a:latin typeface="Calibri"/>
                <a:cs typeface="Calibri"/>
              </a:rPr>
              <a:t>Sensibilisation à </a:t>
            </a:r>
            <a:r>
              <a:rPr sz="1600" b="1" dirty="0">
                <a:latin typeface="Calibri"/>
                <a:cs typeface="Calibri"/>
              </a:rPr>
              <a:t>la </a:t>
            </a:r>
            <a:r>
              <a:rPr sz="1600" b="1" spc="-10" dirty="0">
                <a:latin typeface="Calibri"/>
                <a:cs typeface="Calibri"/>
              </a:rPr>
              <a:t>culture</a:t>
            </a:r>
            <a:r>
              <a:rPr sz="1600" b="1" spc="-15" dirty="0">
                <a:latin typeface="Calibri"/>
                <a:cs typeface="Calibri"/>
              </a:rPr>
              <a:t> </a:t>
            </a:r>
            <a:r>
              <a:rPr sz="1600" b="1" spc="-5" dirty="0">
                <a:latin typeface="Calibri"/>
                <a:cs typeface="Calibri"/>
              </a:rPr>
              <a:t>anglophone</a:t>
            </a:r>
            <a:endParaRPr sz="1600">
              <a:latin typeface="Calibri"/>
              <a:cs typeface="Calibri"/>
            </a:endParaRPr>
          </a:p>
        </p:txBody>
      </p:sp>
      <p:sp>
        <p:nvSpPr>
          <p:cNvPr id="11" name="object 11"/>
          <p:cNvSpPr/>
          <p:nvPr/>
        </p:nvSpPr>
        <p:spPr>
          <a:xfrm>
            <a:off x="305612" y="2348877"/>
            <a:ext cx="8401050" cy="3652520"/>
          </a:xfrm>
          <a:custGeom>
            <a:avLst/>
            <a:gdLst/>
            <a:ahLst/>
            <a:cxnLst/>
            <a:rect l="l" t="t" r="r" b="b"/>
            <a:pathLst>
              <a:path w="8401050" h="3652520">
                <a:moveTo>
                  <a:pt x="0" y="3652520"/>
                </a:moveTo>
                <a:lnTo>
                  <a:pt x="8400923" y="3652520"/>
                </a:lnTo>
                <a:lnTo>
                  <a:pt x="8400923" y="0"/>
                </a:lnTo>
                <a:lnTo>
                  <a:pt x="0" y="0"/>
                </a:lnTo>
                <a:lnTo>
                  <a:pt x="0" y="3652520"/>
                </a:lnTo>
                <a:close/>
              </a:path>
            </a:pathLst>
          </a:custGeom>
          <a:solidFill>
            <a:srgbClr val="F1F1F1"/>
          </a:solidFill>
        </p:spPr>
        <p:txBody>
          <a:bodyPr wrap="square" lIns="0" tIns="0" rIns="0" bIns="0" rtlCol="0"/>
          <a:lstStyle/>
          <a:p>
            <a:endParaRPr/>
          </a:p>
        </p:txBody>
      </p:sp>
      <p:sp>
        <p:nvSpPr>
          <p:cNvPr id="12" name="object 12"/>
          <p:cNvSpPr/>
          <p:nvPr/>
        </p:nvSpPr>
        <p:spPr>
          <a:xfrm>
            <a:off x="8706484" y="2348877"/>
            <a:ext cx="216535" cy="3652520"/>
          </a:xfrm>
          <a:custGeom>
            <a:avLst/>
            <a:gdLst/>
            <a:ahLst/>
            <a:cxnLst/>
            <a:rect l="l" t="t" r="r" b="b"/>
            <a:pathLst>
              <a:path w="216534" h="3652520">
                <a:moveTo>
                  <a:pt x="0" y="3652520"/>
                </a:moveTo>
                <a:lnTo>
                  <a:pt x="216026" y="3652520"/>
                </a:lnTo>
                <a:lnTo>
                  <a:pt x="216026" y="0"/>
                </a:lnTo>
                <a:lnTo>
                  <a:pt x="0" y="0"/>
                </a:lnTo>
                <a:lnTo>
                  <a:pt x="0" y="3652520"/>
                </a:lnTo>
                <a:close/>
              </a:path>
            </a:pathLst>
          </a:custGeom>
          <a:solidFill>
            <a:srgbClr val="F1F1F1"/>
          </a:solidFill>
        </p:spPr>
        <p:txBody>
          <a:bodyPr wrap="square" lIns="0" tIns="0" rIns="0" bIns="0" rtlCol="0"/>
          <a:lstStyle/>
          <a:p>
            <a:endParaRPr/>
          </a:p>
        </p:txBody>
      </p:sp>
      <p:sp>
        <p:nvSpPr>
          <p:cNvPr id="13" name="object 13"/>
          <p:cNvSpPr/>
          <p:nvPr/>
        </p:nvSpPr>
        <p:spPr>
          <a:xfrm>
            <a:off x="8706484" y="2342514"/>
            <a:ext cx="0" cy="3678554"/>
          </a:xfrm>
          <a:custGeom>
            <a:avLst/>
            <a:gdLst/>
            <a:ahLst/>
            <a:cxnLst/>
            <a:rect l="l" t="t" r="r" b="b"/>
            <a:pathLst>
              <a:path h="3678554">
                <a:moveTo>
                  <a:pt x="0" y="0"/>
                </a:moveTo>
                <a:lnTo>
                  <a:pt x="0" y="3677932"/>
                </a:lnTo>
              </a:path>
            </a:pathLst>
          </a:custGeom>
          <a:ln w="12700">
            <a:solidFill>
              <a:srgbClr val="FFFFFF"/>
            </a:solidFill>
          </a:ln>
        </p:spPr>
        <p:txBody>
          <a:bodyPr wrap="square" lIns="0" tIns="0" rIns="0" bIns="0" rtlCol="0"/>
          <a:lstStyle/>
          <a:p>
            <a:endParaRPr/>
          </a:p>
        </p:txBody>
      </p:sp>
      <p:sp>
        <p:nvSpPr>
          <p:cNvPr id="14" name="object 14"/>
          <p:cNvSpPr/>
          <p:nvPr/>
        </p:nvSpPr>
        <p:spPr>
          <a:xfrm>
            <a:off x="305612" y="2342514"/>
            <a:ext cx="0" cy="3678554"/>
          </a:xfrm>
          <a:custGeom>
            <a:avLst/>
            <a:gdLst/>
            <a:ahLst/>
            <a:cxnLst/>
            <a:rect l="l" t="t" r="r" b="b"/>
            <a:pathLst>
              <a:path h="3678554">
                <a:moveTo>
                  <a:pt x="0" y="0"/>
                </a:moveTo>
                <a:lnTo>
                  <a:pt x="0" y="3677932"/>
                </a:lnTo>
              </a:path>
            </a:pathLst>
          </a:custGeom>
          <a:ln w="12700">
            <a:solidFill>
              <a:srgbClr val="FFFFFF"/>
            </a:solidFill>
          </a:ln>
        </p:spPr>
        <p:txBody>
          <a:bodyPr wrap="square" lIns="0" tIns="0" rIns="0" bIns="0" rtlCol="0"/>
          <a:lstStyle/>
          <a:p>
            <a:endParaRPr/>
          </a:p>
        </p:txBody>
      </p:sp>
      <p:sp>
        <p:nvSpPr>
          <p:cNvPr id="15" name="object 15"/>
          <p:cNvSpPr/>
          <p:nvPr/>
        </p:nvSpPr>
        <p:spPr>
          <a:xfrm>
            <a:off x="8922511" y="2342514"/>
            <a:ext cx="0" cy="3678554"/>
          </a:xfrm>
          <a:custGeom>
            <a:avLst/>
            <a:gdLst/>
            <a:ahLst/>
            <a:cxnLst/>
            <a:rect l="l" t="t" r="r" b="b"/>
            <a:pathLst>
              <a:path h="3678554">
                <a:moveTo>
                  <a:pt x="0" y="0"/>
                </a:moveTo>
                <a:lnTo>
                  <a:pt x="0" y="3677932"/>
                </a:lnTo>
              </a:path>
            </a:pathLst>
          </a:custGeom>
          <a:ln w="12700">
            <a:solidFill>
              <a:srgbClr val="FFFFFF"/>
            </a:solidFill>
          </a:ln>
        </p:spPr>
        <p:txBody>
          <a:bodyPr wrap="square" lIns="0" tIns="0" rIns="0" bIns="0" rtlCol="0"/>
          <a:lstStyle/>
          <a:p>
            <a:endParaRPr/>
          </a:p>
        </p:txBody>
      </p:sp>
      <p:sp>
        <p:nvSpPr>
          <p:cNvPr id="16" name="object 16"/>
          <p:cNvSpPr/>
          <p:nvPr/>
        </p:nvSpPr>
        <p:spPr>
          <a:xfrm>
            <a:off x="299262" y="2348864"/>
            <a:ext cx="8629650" cy="0"/>
          </a:xfrm>
          <a:custGeom>
            <a:avLst/>
            <a:gdLst/>
            <a:ahLst/>
            <a:cxnLst/>
            <a:rect l="l" t="t" r="r" b="b"/>
            <a:pathLst>
              <a:path w="8629650">
                <a:moveTo>
                  <a:pt x="0" y="0"/>
                </a:moveTo>
                <a:lnTo>
                  <a:pt x="8629599" y="0"/>
                </a:lnTo>
              </a:path>
            </a:pathLst>
          </a:custGeom>
          <a:ln w="12700">
            <a:solidFill>
              <a:srgbClr val="FFFFFF"/>
            </a:solidFill>
          </a:ln>
        </p:spPr>
        <p:txBody>
          <a:bodyPr wrap="square" lIns="0" tIns="0" rIns="0" bIns="0" rtlCol="0"/>
          <a:lstStyle/>
          <a:p>
            <a:endParaRPr/>
          </a:p>
        </p:txBody>
      </p:sp>
      <p:sp>
        <p:nvSpPr>
          <p:cNvPr id="17" name="object 17"/>
          <p:cNvSpPr/>
          <p:nvPr/>
        </p:nvSpPr>
        <p:spPr>
          <a:xfrm>
            <a:off x="299262" y="6001397"/>
            <a:ext cx="8629650" cy="0"/>
          </a:xfrm>
          <a:custGeom>
            <a:avLst/>
            <a:gdLst/>
            <a:ahLst/>
            <a:cxnLst/>
            <a:rect l="l" t="t" r="r" b="b"/>
            <a:pathLst>
              <a:path w="8629650">
                <a:moveTo>
                  <a:pt x="0" y="0"/>
                </a:moveTo>
                <a:lnTo>
                  <a:pt x="8629599" y="0"/>
                </a:lnTo>
              </a:path>
            </a:pathLst>
          </a:custGeom>
          <a:ln w="38100">
            <a:solidFill>
              <a:srgbClr val="FFFFFF"/>
            </a:solidFill>
          </a:ln>
        </p:spPr>
        <p:txBody>
          <a:bodyPr wrap="square" lIns="0" tIns="0" rIns="0" bIns="0" rtlCol="0"/>
          <a:lstStyle/>
          <a:p>
            <a:endParaRPr/>
          </a:p>
        </p:txBody>
      </p:sp>
      <p:sp>
        <p:nvSpPr>
          <p:cNvPr id="18" name="object 18"/>
          <p:cNvSpPr txBox="1"/>
          <p:nvPr/>
        </p:nvSpPr>
        <p:spPr>
          <a:xfrm>
            <a:off x="384352" y="2369896"/>
            <a:ext cx="8227695" cy="3459280"/>
          </a:xfrm>
          <a:prstGeom prst="rect">
            <a:avLst/>
          </a:prstGeom>
        </p:spPr>
        <p:txBody>
          <a:bodyPr vert="horz" wrap="square" lIns="0" tIns="12065" rIns="0" bIns="0" rtlCol="0">
            <a:spAutoFit/>
          </a:bodyPr>
          <a:lstStyle/>
          <a:p>
            <a:pPr marL="12700">
              <a:lnSpc>
                <a:spcPct val="100000"/>
              </a:lnSpc>
              <a:spcBef>
                <a:spcPts val="95"/>
              </a:spcBef>
            </a:pPr>
            <a:r>
              <a:rPr sz="1600" u="heavy" spc="-405" dirty="0">
                <a:uFill>
                  <a:solidFill>
                    <a:srgbClr val="000000"/>
                  </a:solidFill>
                </a:uFill>
                <a:latin typeface="Times New Roman"/>
                <a:cs typeface="Times New Roman"/>
              </a:rPr>
              <a:t> </a:t>
            </a:r>
            <a:r>
              <a:rPr sz="1600" b="1" u="heavy" spc="-5" dirty="0">
                <a:uFill>
                  <a:solidFill>
                    <a:srgbClr val="000000"/>
                  </a:solidFill>
                </a:uFill>
                <a:latin typeface="Calibri"/>
                <a:cs typeface="Calibri"/>
              </a:rPr>
              <a:t>En </a:t>
            </a:r>
            <a:r>
              <a:rPr sz="1600" b="1" u="heavy" spc="-10" dirty="0">
                <a:uFill>
                  <a:solidFill>
                    <a:srgbClr val="000000"/>
                  </a:solidFill>
                </a:uFill>
                <a:latin typeface="Calibri"/>
                <a:cs typeface="Calibri"/>
              </a:rPr>
              <a:t>quoi </a:t>
            </a:r>
            <a:r>
              <a:rPr sz="1600" b="1" u="heavy" spc="-5" dirty="0">
                <a:uFill>
                  <a:solidFill>
                    <a:srgbClr val="000000"/>
                  </a:solidFill>
                </a:uFill>
                <a:latin typeface="Calibri"/>
                <a:cs typeface="Calibri"/>
              </a:rPr>
              <a:t>la mission </a:t>
            </a:r>
            <a:r>
              <a:rPr sz="1600" b="1" u="heavy" spc="-10" dirty="0">
                <a:uFill>
                  <a:solidFill>
                    <a:srgbClr val="000000"/>
                  </a:solidFill>
                </a:uFill>
                <a:latin typeface="Calibri"/>
                <a:cs typeface="Calibri"/>
              </a:rPr>
              <a:t>est </a:t>
            </a:r>
            <a:r>
              <a:rPr sz="1600" b="1" u="heavy" spc="-15" dirty="0">
                <a:uFill>
                  <a:solidFill>
                    <a:srgbClr val="000000"/>
                  </a:solidFill>
                </a:uFill>
                <a:latin typeface="Calibri"/>
                <a:cs typeface="Calibri"/>
              </a:rPr>
              <a:t>d’intérêt général </a:t>
            </a:r>
            <a:r>
              <a:rPr sz="1600" b="1" spc="-5" dirty="0">
                <a:latin typeface="Calibri"/>
                <a:cs typeface="Calibri"/>
              </a:rPr>
              <a:t>: Le </a:t>
            </a:r>
            <a:r>
              <a:rPr sz="1600" b="1" spc="-10" dirty="0">
                <a:latin typeface="Calibri"/>
                <a:cs typeface="Calibri"/>
              </a:rPr>
              <a:t>projet </a:t>
            </a:r>
            <a:r>
              <a:rPr sz="1600" b="1" spc="-5" dirty="0">
                <a:latin typeface="Calibri"/>
                <a:cs typeface="Calibri"/>
              </a:rPr>
              <a:t>vise à </a:t>
            </a:r>
            <a:r>
              <a:rPr sz="1600" b="1" spc="-15" dirty="0">
                <a:latin typeface="Calibri"/>
                <a:cs typeface="Calibri"/>
              </a:rPr>
              <a:t>permettre </a:t>
            </a:r>
            <a:r>
              <a:rPr sz="1600" b="1" spc="-5" dirty="0">
                <a:latin typeface="Calibri"/>
                <a:cs typeface="Calibri"/>
              </a:rPr>
              <a:t>à chaque </a:t>
            </a:r>
            <a:r>
              <a:rPr sz="1600" b="1" spc="-10" dirty="0">
                <a:latin typeface="Calibri"/>
                <a:cs typeface="Calibri"/>
              </a:rPr>
              <a:t>élève de </a:t>
            </a:r>
            <a:r>
              <a:rPr sz="1600" b="1" spc="-20" dirty="0">
                <a:latin typeface="Calibri"/>
                <a:cs typeface="Calibri"/>
              </a:rPr>
              <a:t>s’ouvrir</a:t>
            </a:r>
            <a:r>
              <a:rPr sz="1600" b="1" spc="285" dirty="0">
                <a:latin typeface="Calibri"/>
                <a:cs typeface="Calibri"/>
              </a:rPr>
              <a:t> </a:t>
            </a:r>
            <a:r>
              <a:rPr sz="1600" b="1" spc="-5" dirty="0">
                <a:latin typeface="Calibri"/>
                <a:cs typeface="Calibri"/>
              </a:rPr>
              <a:t>à</a:t>
            </a:r>
            <a:endParaRPr sz="1600" dirty="0">
              <a:latin typeface="Calibri"/>
              <a:cs typeface="Calibri"/>
            </a:endParaRPr>
          </a:p>
          <a:p>
            <a:pPr marL="12700">
              <a:lnSpc>
                <a:spcPct val="100000"/>
              </a:lnSpc>
              <a:spcBef>
                <a:spcPts val="5"/>
              </a:spcBef>
            </a:pPr>
            <a:r>
              <a:rPr sz="1600" b="1" spc="-20" dirty="0">
                <a:latin typeface="Calibri"/>
                <a:cs typeface="Calibri"/>
              </a:rPr>
              <a:t>d’autres</a:t>
            </a:r>
            <a:r>
              <a:rPr sz="1600" b="1" spc="15" dirty="0">
                <a:latin typeface="Calibri"/>
                <a:cs typeface="Calibri"/>
              </a:rPr>
              <a:t> </a:t>
            </a:r>
            <a:r>
              <a:rPr sz="1600" b="1" spc="-10" dirty="0">
                <a:latin typeface="Calibri"/>
                <a:cs typeface="Calibri"/>
              </a:rPr>
              <a:t>cultures</a:t>
            </a:r>
            <a:endParaRPr sz="1600" dirty="0">
              <a:latin typeface="Calibri"/>
              <a:cs typeface="Calibri"/>
            </a:endParaRPr>
          </a:p>
          <a:p>
            <a:pPr marL="12700">
              <a:lnSpc>
                <a:spcPct val="100000"/>
              </a:lnSpc>
            </a:pPr>
            <a:r>
              <a:rPr sz="1600" b="1" u="heavy" spc="-20" dirty="0">
                <a:uFill>
                  <a:solidFill>
                    <a:srgbClr val="000000"/>
                  </a:solidFill>
                </a:uFill>
                <a:latin typeface="Calibri"/>
                <a:cs typeface="Calibri"/>
              </a:rPr>
              <a:t>Contexte </a:t>
            </a:r>
            <a:r>
              <a:rPr sz="1600" b="1" u="heavy" spc="-5" dirty="0">
                <a:uFill>
                  <a:solidFill>
                    <a:srgbClr val="000000"/>
                  </a:solidFill>
                </a:uFill>
                <a:latin typeface="Calibri"/>
                <a:cs typeface="Calibri"/>
              </a:rPr>
              <a:t>de la mission </a:t>
            </a:r>
            <a:r>
              <a:rPr sz="1600" b="1" spc="-5" dirty="0">
                <a:latin typeface="Calibri"/>
                <a:cs typeface="Calibri"/>
              </a:rPr>
              <a:t>: </a:t>
            </a:r>
            <a:r>
              <a:rPr sz="1600" b="1" spc="-20" dirty="0">
                <a:latin typeface="Calibri"/>
                <a:cs typeface="Calibri"/>
              </a:rPr>
              <a:t>Cette </a:t>
            </a:r>
            <a:r>
              <a:rPr sz="1600" b="1" spc="-5" dirty="0">
                <a:latin typeface="Calibri"/>
                <a:cs typeface="Calibri"/>
              </a:rPr>
              <a:t>mission </a:t>
            </a:r>
            <a:r>
              <a:rPr sz="1600" b="1" spc="-10" dirty="0">
                <a:latin typeface="Calibri"/>
                <a:cs typeface="Calibri"/>
              </a:rPr>
              <a:t>s’intègre </a:t>
            </a:r>
            <a:r>
              <a:rPr sz="1600" b="1" spc="-5" dirty="0">
                <a:latin typeface="Calibri"/>
                <a:cs typeface="Calibri"/>
              </a:rPr>
              <a:t>dans le </a:t>
            </a:r>
            <a:r>
              <a:rPr sz="1600" b="1" spc="-10" dirty="0">
                <a:latin typeface="Calibri"/>
                <a:cs typeface="Calibri"/>
              </a:rPr>
              <a:t>cadre </a:t>
            </a:r>
            <a:r>
              <a:rPr sz="1600" b="1" spc="-5" dirty="0">
                <a:latin typeface="Calibri"/>
                <a:cs typeface="Calibri"/>
              </a:rPr>
              <a:t>de nos </a:t>
            </a:r>
            <a:r>
              <a:rPr sz="1600" b="1" spc="-10" dirty="0">
                <a:latin typeface="Calibri"/>
                <a:cs typeface="Calibri"/>
              </a:rPr>
              <a:t>échanges </a:t>
            </a:r>
            <a:r>
              <a:rPr sz="1600" b="1" spc="-5" dirty="0">
                <a:latin typeface="Calibri"/>
                <a:cs typeface="Calibri"/>
              </a:rPr>
              <a:t>de</a:t>
            </a:r>
            <a:r>
              <a:rPr sz="1600" b="1" spc="200" dirty="0">
                <a:latin typeface="Calibri"/>
                <a:cs typeface="Calibri"/>
              </a:rPr>
              <a:t> </a:t>
            </a:r>
            <a:r>
              <a:rPr sz="1600" b="1" spc="-5" dirty="0">
                <a:latin typeface="Calibri"/>
                <a:cs typeface="Calibri"/>
              </a:rPr>
              <a:t>solidarité</a:t>
            </a:r>
            <a:endParaRPr sz="1600" dirty="0">
              <a:latin typeface="Calibri"/>
              <a:cs typeface="Calibri"/>
            </a:endParaRPr>
          </a:p>
          <a:p>
            <a:pPr marL="12700">
              <a:lnSpc>
                <a:spcPct val="100000"/>
              </a:lnSpc>
            </a:pPr>
            <a:r>
              <a:rPr sz="1600" b="1" spc="-10" dirty="0">
                <a:latin typeface="Calibri"/>
                <a:cs typeface="Calibri"/>
              </a:rPr>
              <a:t>internationale </a:t>
            </a:r>
            <a:r>
              <a:rPr sz="1600" b="1" spc="-5" dirty="0">
                <a:latin typeface="Calibri"/>
                <a:cs typeface="Calibri"/>
              </a:rPr>
              <a:t>déjà </a:t>
            </a:r>
            <a:r>
              <a:rPr sz="1600" b="1" spc="-10" dirty="0">
                <a:latin typeface="Calibri"/>
                <a:cs typeface="Calibri"/>
              </a:rPr>
              <a:t>existants, </a:t>
            </a:r>
            <a:r>
              <a:rPr sz="1600" b="1" spc="-15" dirty="0">
                <a:latin typeface="Calibri"/>
                <a:cs typeface="Calibri"/>
              </a:rPr>
              <a:t>avec </a:t>
            </a:r>
            <a:r>
              <a:rPr sz="1600" b="1" spc="-10" dirty="0">
                <a:latin typeface="Calibri"/>
                <a:cs typeface="Calibri"/>
              </a:rPr>
              <a:t>nos établissements </a:t>
            </a:r>
            <a:r>
              <a:rPr sz="1600" b="1" spc="-5" dirty="0">
                <a:latin typeface="Calibri"/>
                <a:cs typeface="Calibri"/>
              </a:rPr>
              <a:t>scolaires</a:t>
            </a:r>
            <a:r>
              <a:rPr sz="1600" b="1" spc="20" dirty="0">
                <a:latin typeface="Calibri"/>
                <a:cs typeface="Calibri"/>
              </a:rPr>
              <a:t> </a:t>
            </a:r>
            <a:r>
              <a:rPr sz="1600" b="1" spc="-10" dirty="0">
                <a:latin typeface="Calibri"/>
                <a:cs typeface="Calibri"/>
              </a:rPr>
              <a:t>partenaires</a:t>
            </a:r>
            <a:endParaRPr sz="1600" dirty="0">
              <a:latin typeface="Calibri"/>
              <a:cs typeface="Calibri"/>
            </a:endParaRPr>
          </a:p>
          <a:p>
            <a:pPr marL="12700">
              <a:lnSpc>
                <a:spcPct val="100000"/>
              </a:lnSpc>
            </a:pPr>
            <a:r>
              <a:rPr sz="1600" b="1" u="heavy" spc="-5" dirty="0">
                <a:uFill>
                  <a:solidFill>
                    <a:srgbClr val="000000"/>
                  </a:solidFill>
                </a:uFill>
                <a:latin typeface="Calibri"/>
                <a:cs typeface="Calibri"/>
              </a:rPr>
              <a:t>Description de la mission : </a:t>
            </a:r>
            <a:r>
              <a:rPr sz="1600" b="1" spc="-20" dirty="0">
                <a:latin typeface="Calibri"/>
                <a:cs typeface="Calibri"/>
              </a:rPr>
              <a:t>Cette </a:t>
            </a:r>
            <a:r>
              <a:rPr sz="1600" b="1" spc="-5" dirty="0">
                <a:latin typeface="Calibri"/>
                <a:cs typeface="Calibri"/>
              </a:rPr>
              <a:t>mission </a:t>
            </a:r>
            <a:r>
              <a:rPr sz="1600" b="1" spc="-10" dirty="0">
                <a:latin typeface="Calibri"/>
                <a:cs typeface="Calibri"/>
              </a:rPr>
              <a:t>vise </a:t>
            </a:r>
            <a:r>
              <a:rPr sz="1600" b="1" spc="-5" dirty="0">
                <a:latin typeface="Calibri"/>
                <a:cs typeface="Calibri"/>
              </a:rPr>
              <a:t>par </a:t>
            </a:r>
            <a:r>
              <a:rPr sz="1600" b="1" spc="-10" dirty="0">
                <a:latin typeface="Calibri"/>
                <a:cs typeface="Calibri"/>
              </a:rPr>
              <a:t>des </a:t>
            </a:r>
            <a:r>
              <a:rPr sz="1600" b="1" spc="-5" dirty="0">
                <a:latin typeface="Calibri"/>
                <a:cs typeface="Calibri"/>
              </a:rPr>
              <a:t>actions </a:t>
            </a:r>
            <a:r>
              <a:rPr sz="1600" b="1" spc="-15" dirty="0">
                <a:latin typeface="Calibri"/>
                <a:cs typeface="Calibri"/>
              </a:rPr>
              <a:t>concrètes </a:t>
            </a:r>
            <a:r>
              <a:rPr sz="1600" b="1" spc="-5" dirty="0">
                <a:latin typeface="Calibri"/>
                <a:cs typeface="Calibri"/>
              </a:rPr>
              <a:t>à </a:t>
            </a:r>
            <a:r>
              <a:rPr sz="1600" b="1" spc="-10" dirty="0">
                <a:latin typeface="Calibri"/>
                <a:cs typeface="Calibri"/>
              </a:rPr>
              <a:t>faire découvrir </a:t>
            </a:r>
            <a:r>
              <a:rPr sz="1600" b="1" spc="-5" dirty="0">
                <a:latin typeface="Calibri"/>
                <a:cs typeface="Calibri"/>
              </a:rPr>
              <a:t>la</a:t>
            </a:r>
            <a:r>
              <a:rPr sz="1600" b="1" spc="280" dirty="0">
                <a:latin typeface="Calibri"/>
                <a:cs typeface="Calibri"/>
              </a:rPr>
              <a:t> </a:t>
            </a:r>
            <a:r>
              <a:rPr sz="1600" b="1" spc="-10" dirty="0">
                <a:latin typeface="Calibri"/>
                <a:cs typeface="Calibri"/>
              </a:rPr>
              <a:t>culture</a:t>
            </a:r>
            <a:endParaRPr sz="1600" dirty="0">
              <a:latin typeface="Calibri"/>
              <a:cs typeface="Calibri"/>
            </a:endParaRPr>
          </a:p>
          <a:p>
            <a:pPr marL="12700">
              <a:lnSpc>
                <a:spcPct val="100000"/>
              </a:lnSpc>
            </a:pPr>
            <a:r>
              <a:rPr lang="fr-FR" sz="1600" b="1" spc="-5" dirty="0">
                <a:latin typeface="Calibri"/>
                <a:cs typeface="Calibri"/>
              </a:rPr>
              <a:t>A</a:t>
            </a:r>
            <a:r>
              <a:rPr sz="1600" b="1" spc="-5" dirty="0" err="1">
                <a:latin typeface="Calibri"/>
                <a:cs typeface="Calibri"/>
              </a:rPr>
              <a:t>nglophone</a:t>
            </a:r>
            <a:r>
              <a:rPr lang="fr-FR" sz="1600" b="1" spc="-5" dirty="0">
                <a:latin typeface="Calibri"/>
                <a:cs typeface="Calibri"/>
              </a:rPr>
              <a:t> ou autre </a:t>
            </a:r>
            <a:endParaRPr sz="1600" dirty="0">
              <a:latin typeface="Calibri"/>
              <a:cs typeface="Calibri"/>
            </a:endParaRPr>
          </a:p>
          <a:p>
            <a:pPr marL="12700">
              <a:lnSpc>
                <a:spcPct val="100000"/>
              </a:lnSpc>
            </a:pPr>
            <a:r>
              <a:rPr sz="1600" b="1" u="heavy" spc="-25" dirty="0">
                <a:uFill>
                  <a:solidFill>
                    <a:srgbClr val="000000"/>
                  </a:solidFill>
                </a:uFill>
                <a:latin typeface="Calibri"/>
                <a:cs typeface="Calibri"/>
              </a:rPr>
              <a:t>Taches </a:t>
            </a:r>
            <a:r>
              <a:rPr sz="1600" b="1" u="heavy" spc="-5" dirty="0">
                <a:uFill>
                  <a:solidFill>
                    <a:srgbClr val="000000"/>
                  </a:solidFill>
                </a:uFill>
                <a:latin typeface="Calibri"/>
                <a:cs typeface="Calibri"/>
              </a:rPr>
              <a:t>Précises</a:t>
            </a:r>
            <a:r>
              <a:rPr sz="1600" b="1" u="heavy" spc="10" dirty="0">
                <a:uFill>
                  <a:solidFill>
                    <a:srgbClr val="000000"/>
                  </a:solidFill>
                </a:uFill>
                <a:latin typeface="Calibri"/>
                <a:cs typeface="Calibri"/>
              </a:rPr>
              <a:t> </a:t>
            </a:r>
            <a:r>
              <a:rPr sz="1600" b="1" spc="-5" dirty="0">
                <a:latin typeface="Calibri"/>
                <a:cs typeface="Calibri"/>
              </a:rPr>
              <a:t>:</a:t>
            </a:r>
            <a:endParaRPr sz="1600" dirty="0">
              <a:latin typeface="Calibri"/>
              <a:cs typeface="Calibri"/>
            </a:endParaRPr>
          </a:p>
          <a:p>
            <a:pPr marL="12700">
              <a:lnSpc>
                <a:spcPct val="100000"/>
              </a:lnSpc>
            </a:pPr>
            <a:r>
              <a:rPr sz="1600" b="1" spc="-5" dirty="0">
                <a:latin typeface="Calibri"/>
                <a:cs typeface="Calibri"/>
              </a:rPr>
              <a:t>-Accompagner les </a:t>
            </a:r>
            <a:r>
              <a:rPr sz="1600" b="1" spc="-10" dirty="0">
                <a:latin typeface="Calibri"/>
                <a:cs typeface="Calibri"/>
              </a:rPr>
              <a:t>enseignants </a:t>
            </a:r>
            <a:r>
              <a:rPr sz="1600" b="1" spc="-5" dirty="0">
                <a:latin typeface="Calibri"/>
                <a:cs typeface="Calibri"/>
              </a:rPr>
              <a:t>pour </a:t>
            </a:r>
            <a:r>
              <a:rPr sz="1600" b="1" spc="-15" dirty="0">
                <a:latin typeface="Calibri"/>
                <a:cs typeface="Calibri"/>
              </a:rPr>
              <a:t>mettre </a:t>
            </a:r>
            <a:r>
              <a:rPr sz="1600" b="1" spc="-5" dirty="0">
                <a:latin typeface="Calibri"/>
                <a:cs typeface="Calibri"/>
              </a:rPr>
              <a:t>en place des </a:t>
            </a:r>
            <a:r>
              <a:rPr sz="1600" b="1" spc="-10" dirty="0">
                <a:latin typeface="Calibri"/>
                <a:cs typeface="Calibri"/>
              </a:rPr>
              <a:t>rituels </a:t>
            </a:r>
            <a:r>
              <a:rPr sz="1600" b="1" spc="-5" dirty="0">
                <a:latin typeface="Calibri"/>
                <a:cs typeface="Calibri"/>
              </a:rPr>
              <a:t>en</a:t>
            </a:r>
            <a:r>
              <a:rPr sz="1600" b="1" spc="130" dirty="0">
                <a:latin typeface="Calibri"/>
                <a:cs typeface="Calibri"/>
              </a:rPr>
              <a:t> </a:t>
            </a:r>
            <a:r>
              <a:rPr sz="1600" b="1" spc="-5" dirty="0">
                <a:latin typeface="Calibri"/>
                <a:cs typeface="Calibri"/>
              </a:rPr>
              <a:t>anglais</a:t>
            </a:r>
            <a:endParaRPr sz="1600" dirty="0">
              <a:latin typeface="Calibri"/>
              <a:cs typeface="Calibri"/>
            </a:endParaRPr>
          </a:p>
          <a:p>
            <a:pPr marL="120650" indent="-107950">
              <a:lnSpc>
                <a:spcPct val="100000"/>
              </a:lnSpc>
              <a:buChar char="-"/>
              <a:tabLst>
                <a:tab pos="121285" algn="l"/>
              </a:tabLst>
            </a:pPr>
            <a:r>
              <a:rPr sz="1600" b="1" spc="-10" dirty="0">
                <a:latin typeface="Calibri"/>
                <a:cs typeface="Calibri"/>
              </a:rPr>
              <a:t>Organiser des </a:t>
            </a:r>
            <a:r>
              <a:rPr sz="1600" b="1" spc="-15" dirty="0">
                <a:latin typeface="Calibri"/>
                <a:cs typeface="Calibri"/>
              </a:rPr>
              <a:t>ateliers </a:t>
            </a:r>
            <a:r>
              <a:rPr sz="1600" b="1" spc="-10" dirty="0">
                <a:latin typeface="Calibri"/>
                <a:cs typeface="Calibri"/>
              </a:rPr>
              <a:t>sur </a:t>
            </a:r>
            <a:r>
              <a:rPr sz="1600" b="1" spc="-5" dirty="0">
                <a:latin typeface="Calibri"/>
                <a:cs typeface="Calibri"/>
              </a:rPr>
              <a:t>la </a:t>
            </a:r>
            <a:r>
              <a:rPr sz="1600" b="1" spc="-10" dirty="0">
                <a:latin typeface="Calibri"/>
                <a:cs typeface="Calibri"/>
              </a:rPr>
              <a:t>culture</a:t>
            </a:r>
            <a:r>
              <a:rPr sz="1600" b="1" spc="-5" dirty="0">
                <a:latin typeface="Calibri"/>
                <a:cs typeface="Calibri"/>
              </a:rPr>
              <a:t>, culinaires, artistiques</a:t>
            </a:r>
            <a:r>
              <a:rPr sz="1600" b="1" spc="130" dirty="0">
                <a:latin typeface="Calibri"/>
                <a:cs typeface="Calibri"/>
              </a:rPr>
              <a:t> </a:t>
            </a:r>
            <a:r>
              <a:rPr sz="1600" b="1" spc="-5" dirty="0">
                <a:latin typeface="Calibri"/>
                <a:cs typeface="Calibri"/>
              </a:rPr>
              <a:t>….</a:t>
            </a:r>
            <a:endParaRPr sz="1600" dirty="0">
              <a:latin typeface="Calibri"/>
              <a:cs typeface="Calibri"/>
            </a:endParaRPr>
          </a:p>
          <a:p>
            <a:pPr marL="12700">
              <a:lnSpc>
                <a:spcPct val="100000"/>
              </a:lnSpc>
            </a:pPr>
            <a:r>
              <a:rPr sz="1600" b="1" spc="-10" dirty="0">
                <a:latin typeface="Calibri"/>
                <a:cs typeface="Calibri"/>
              </a:rPr>
              <a:t>-Organiser des </a:t>
            </a:r>
            <a:r>
              <a:rPr sz="1600" b="1" spc="-5" dirty="0" err="1">
                <a:latin typeface="Calibri"/>
                <a:cs typeface="Calibri"/>
              </a:rPr>
              <a:t>activités</a:t>
            </a:r>
            <a:r>
              <a:rPr sz="1600" b="1" spc="-5" dirty="0">
                <a:latin typeface="Calibri"/>
                <a:cs typeface="Calibri"/>
              </a:rPr>
              <a:t> </a:t>
            </a:r>
            <a:r>
              <a:rPr sz="1600" b="1" spc="-10" dirty="0" err="1">
                <a:latin typeface="Calibri"/>
                <a:cs typeface="Calibri"/>
              </a:rPr>
              <a:t>périscolaires</a:t>
            </a:r>
            <a:r>
              <a:rPr lang="fr-FR" sz="1600" b="1" spc="-10" dirty="0">
                <a:latin typeface="Calibri"/>
                <a:cs typeface="Calibri"/>
              </a:rPr>
              <a:t>, notamment en anglais </a:t>
            </a:r>
            <a:r>
              <a:rPr sz="1600" b="1" spc="-5" dirty="0">
                <a:latin typeface="Calibri"/>
                <a:cs typeface="Calibri"/>
              </a:rPr>
              <a:t> ( films, </a:t>
            </a:r>
            <a:r>
              <a:rPr sz="1600" b="1" spc="-10" dirty="0">
                <a:latin typeface="Calibri"/>
                <a:cs typeface="Calibri"/>
              </a:rPr>
              <a:t>vidéos </a:t>
            </a:r>
            <a:r>
              <a:rPr sz="1600" b="1" spc="-5" dirty="0">
                <a:latin typeface="Calibri"/>
                <a:cs typeface="Calibri"/>
              </a:rPr>
              <a:t>sélectionnées en anglais</a:t>
            </a:r>
            <a:r>
              <a:rPr sz="1600" b="1" spc="114" dirty="0">
                <a:latin typeface="Calibri"/>
                <a:cs typeface="Calibri"/>
              </a:rPr>
              <a:t> </a:t>
            </a:r>
            <a:r>
              <a:rPr sz="1600" b="1" spc="-5" dirty="0">
                <a:latin typeface="Calibri"/>
                <a:cs typeface="Calibri"/>
              </a:rPr>
              <a:t>,book</a:t>
            </a:r>
            <a:endParaRPr sz="1600" dirty="0">
              <a:latin typeface="Calibri"/>
              <a:cs typeface="Calibri"/>
            </a:endParaRPr>
          </a:p>
          <a:p>
            <a:pPr marL="12700">
              <a:lnSpc>
                <a:spcPct val="100000"/>
              </a:lnSpc>
            </a:pPr>
            <a:r>
              <a:rPr sz="1600" b="1" spc="-10" dirty="0">
                <a:latin typeface="Calibri"/>
                <a:cs typeface="Calibri"/>
              </a:rPr>
              <a:t>club,</a:t>
            </a:r>
            <a:r>
              <a:rPr sz="1600" b="1" spc="10" dirty="0">
                <a:latin typeface="Calibri"/>
                <a:cs typeface="Calibri"/>
              </a:rPr>
              <a:t> </a:t>
            </a:r>
            <a:r>
              <a:rPr sz="1600" b="1" spc="-10" dirty="0">
                <a:latin typeface="Calibri"/>
                <a:cs typeface="Calibri"/>
              </a:rPr>
              <a:t>…)</a:t>
            </a:r>
            <a:endParaRPr sz="1600" dirty="0">
              <a:latin typeface="Calibri"/>
              <a:cs typeface="Calibri"/>
            </a:endParaRPr>
          </a:p>
          <a:p>
            <a:pPr marL="120650" indent="-107950">
              <a:lnSpc>
                <a:spcPct val="100000"/>
              </a:lnSpc>
              <a:spcBef>
                <a:spcPts val="5"/>
              </a:spcBef>
              <a:buChar char="-"/>
              <a:tabLst>
                <a:tab pos="121285" algn="l"/>
              </a:tabLst>
            </a:pPr>
            <a:r>
              <a:rPr sz="1600" b="1" spc="-10" dirty="0">
                <a:latin typeface="Calibri"/>
                <a:cs typeface="Calibri"/>
              </a:rPr>
              <a:t>Développer et </a:t>
            </a:r>
            <a:r>
              <a:rPr sz="1600" b="1" spc="-5" dirty="0">
                <a:latin typeface="Calibri"/>
                <a:cs typeface="Calibri"/>
              </a:rPr>
              <a:t>animer le </a:t>
            </a:r>
            <a:r>
              <a:rPr sz="1600" b="1" spc="-10" dirty="0">
                <a:latin typeface="Calibri"/>
                <a:cs typeface="Calibri"/>
              </a:rPr>
              <a:t>principe des correspondances </a:t>
            </a:r>
            <a:r>
              <a:rPr sz="1600" b="1" spc="-15" dirty="0">
                <a:latin typeface="Calibri"/>
                <a:cs typeface="Calibri"/>
              </a:rPr>
              <a:t>entre </a:t>
            </a:r>
            <a:r>
              <a:rPr sz="1600" b="1" spc="-10" dirty="0">
                <a:latin typeface="Calibri"/>
                <a:cs typeface="Calibri"/>
              </a:rPr>
              <a:t>élèves</a:t>
            </a:r>
            <a:r>
              <a:rPr sz="1600" b="1" spc="150" dirty="0">
                <a:latin typeface="Calibri"/>
                <a:cs typeface="Calibri"/>
              </a:rPr>
              <a:t> </a:t>
            </a:r>
            <a:r>
              <a:rPr sz="1600" b="1" spc="-5" dirty="0">
                <a:latin typeface="Calibri"/>
                <a:cs typeface="Calibri"/>
              </a:rPr>
              <a:t>.</a:t>
            </a:r>
            <a:endParaRPr sz="1600" dirty="0">
              <a:latin typeface="Calibri"/>
              <a:cs typeface="Calibri"/>
            </a:endParaRPr>
          </a:p>
          <a:p>
            <a:pPr marL="12700">
              <a:lnSpc>
                <a:spcPct val="100000"/>
              </a:lnSpc>
            </a:pPr>
            <a:r>
              <a:rPr sz="1600" b="1" spc="-15">
                <a:latin typeface="Calibri"/>
                <a:cs typeface="Calibri"/>
              </a:rPr>
              <a:t>-</a:t>
            </a:r>
            <a:r>
              <a:rPr sz="1600" b="1" spc="-15" dirty="0">
                <a:latin typeface="Calibri"/>
                <a:cs typeface="Calibri"/>
              </a:rPr>
              <a:t>Mettre </a:t>
            </a:r>
            <a:r>
              <a:rPr sz="1600" b="1" spc="-5" dirty="0">
                <a:latin typeface="Calibri"/>
                <a:cs typeface="Calibri"/>
              </a:rPr>
              <a:t>en place un spectacle en anglais </a:t>
            </a:r>
            <a:r>
              <a:rPr sz="1600" b="1" spc="-10" dirty="0">
                <a:latin typeface="Calibri"/>
                <a:cs typeface="Calibri"/>
              </a:rPr>
              <a:t>pour </a:t>
            </a:r>
            <a:r>
              <a:rPr sz="1600" b="1" spc="-5" dirty="0">
                <a:latin typeface="Calibri"/>
                <a:cs typeface="Calibri"/>
              </a:rPr>
              <a:t>la </a:t>
            </a:r>
            <a:r>
              <a:rPr sz="1600" b="1" spc="-20" dirty="0">
                <a:latin typeface="Calibri"/>
                <a:cs typeface="Calibri"/>
              </a:rPr>
              <a:t>fête </a:t>
            </a:r>
            <a:r>
              <a:rPr sz="1600" b="1" spc="-5" dirty="0">
                <a:latin typeface="Calibri"/>
                <a:cs typeface="Calibri"/>
              </a:rPr>
              <a:t>de </a:t>
            </a:r>
            <a:r>
              <a:rPr sz="1600" b="1" spc="-20" dirty="0">
                <a:latin typeface="Calibri"/>
                <a:cs typeface="Calibri"/>
              </a:rPr>
              <a:t>l’école </a:t>
            </a:r>
            <a:r>
              <a:rPr sz="1600" b="1" spc="-5" dirty="0">
                <a:latin typeface="Calibri"/>
                <a:cs typeface="Calibri"/>
              </a:rPr>
              <a:t>( </a:t>
            </a:r>
            <a:r>
              <a:rPr sz="1600" b="1" spc="-10" dirty="0">
                <a:latin typeface="Calibri"/>
                <a:cs typeface="Calibri"/>
              </a:rPr>
              <a:t>Chant, </a:t>
            </a:r>
            <a:r>
              <a:rPr sz="1600" b="1" spc="-5" dirty="0">
                <a:latin typeface="Calibri"/>
                <a:cs typeface="Calibri"/>
              </a:rPr>
              <a:t>pièce de</a:t>
            </a:r>
            <a:r>
              <a:rPr sz="1600" b="1" spc="185" dirty="0">
                <a:latin typeface="Calibri"/>
                <a:cs typeface="Calibri"/>
              </a:rPr>
              <a:t> </a:t>
            </a:r>
            <a:r>
              <a:rPr sz="1600" b="1" spc="-10" dirty="0">
                <a:latin typeface="Calibri"/>
                <a:cs typeface="Calibri"/>
              </a:rPr>
              <a:t>théâtre..)</a:t>
            </a:r>
            <a:endParaRPr sz="1600" dirty="0">
              <a:latin typeface="Calibri"/>
              <a:cs typeface="Calibri"/>
            </a:endParaRPr>
          </a:p>
        </p:txBody>
      </p:sp>
      <p:sp>
        <p:nvSpPr>
          <p:cNvPr id="19" name="object 19"/>
          <p:cNvSpPr txBox="1">
            <a:spLocks noGrp="1"/>
          </p:cNvSpPr>
          <p:nvPr>
            <p:ph type="sldNum" sz="quarter" idx="7"/>
          </p:nvPr>
        </p:nvSpPr>
        <p:spPr>
          <a:prstGeom prst="rect">
            <a:avLst/>
          </a:prstGeom>
        </p:spPr>
        <p:txBody>
          <a:bodyPr vert="horz" wrap="square" lIns="0" tIns="0" rIns="0" bIns="0" rtlCol="0">
            <a:spAutoFit/>
          </a:bodyPr>
          <a:lstStyle/>
          <a:p>
            <a:pPr marL="101600">
              <a:lnSpc>
                <a:spcPts val="1240"/>
              </a:lnSpc>
            </a:pPr>
            <a:fld id="{81D60167-4931-47E6-BA6A-407CBD079E47}" type="slidenum">
              <a:rPr dirty="0"/>
              <a:t>40</a:t>
            </a:fld>
            <a:endParaRPr dirty="0"/>
          </a:p>
        </p:txBody>
      </p:sp>
    </p:spTree>
    <p:extLst>
      <p:ext uri="{BB962C8B-B14F-4D97-AF65-F5344CB8AC3E}">
        <p14:creationId xmlns:p14="http://schemas.microsoft.com/office/powerpoint/2010/main" val="100565712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219606" y="1719198"/>
            <a:ext cx="7379970" cy="4019550"/>
          </a:xfrm>
          <a:prstGeom prst="rect">
            <a:avLst/>
          </a:prstGeom>
        </p:spPr>
        <p:txBody>
          <a:bodyPr vert="horz" wrap="square" lIns="0" tIns="12700" rIns="0" bIns="0" rtlCol="0">
            <a:spAutoFit/>
          </a:bodyPr>
          <a:lstStyle/>
          <a:p>
            <a:pPr marL="299085" marR="5080" indent="-286385">
              <a:lnSpc>
                <a:spcPct val="100000"/>
              </a:lnSpc>
              <a:spcBef>
                <a:spcPts val="100"/>
              </a:spcBef>
              <a:buFont typeface="Wingdings"/>
              <a:buChar char=""/>
              <a:tabLst>
                <a:tab pos="299720" algn="l"/>
              </a:tabLst>
            </a:pPr>
            <a:r>
              <a:rPr sz="1800" b="1" spc="-5" dirty="0">
                <a:latin typeface="Calibri"/>
                <a:cs typeface="Calibri"/>
              </a:rPr>
              <a:t>Une </a:t>
            </a:r>
            <a:r>
              <a:rPr sz="1800" b="1" spc="-15" dirty="0">
                <a:latin typeface="Calibri"/>
                <a:cs typeface="Calibri"/>
              </a:rPr>
              <a:t>grande variété </a:t>
            </a:r>
            <a:r>
              <a:rPr sz="1800" b="1" spc="-10" dirty="0">
                <a:latin typeface="Calibri"/>
                <a:cs typeface="Calibri"/>
              </a:rPr>
              <a:t>des missions </a:t>
            </a:r>
            <a:r>
              <a:rPr sz="1800" b="1" dirty="0">
                <a:latin typeface="Calibri"/>
                <a:cs typeface="Calibri"/>
              </a:rPr>
              <a:t>: 100 % </a:t>
            </a:r>
            <a:r>
              <a:rPr sz="1800" b="1" spc="-5" dirty="0">
                <a:latin typeface="Calibri"/>
                <a:cs typeface="Calibri"/>
              </a:rPr>
              <a:t>des </a:t>
            </a:r>
            <a:r>
              <a:rPr sz="1800" b="1" spc="-10" dirty="0">
                <a:latin typeface="Calibri"/>
                <a:cs typeface="Calibri"/>
              </a:rPr>
              <a:t>établissements doivent  </a:t>
            </a:r>
            <a:r>
              <a:rPr sz="1800" b="1" spc="-5" dirty="0">
                <a:latin typeface="Calibri"/>
                <a:cs typeface="Calibri"/>
              </a:rPr>
              <a:t>pouvoir </a:t>
            </a:r>
            <a:r>
              <a:rPr sz="1800" b="1" dirty="0">
                <a:latin typeface="Calibri"/>
                <a:cs typeface="Calibri"/>
              </a:rPr>
              <a:t>y </a:t>
            </a:r>
            <a:r>
              <a:rPr sz="1800" b="1" spc="-10" dirty="0">
                <a:latin typeface="Calibri"/>
                <a:cs typeface="Calibri"/>
              </a:rPr>
              <a:t>trouver </a:t>
            </a:r>
            <a:r>
              <a:rPr sz="1800" b="1" dirty="0">
                <a:latin typeface="Calibri"/>
                <a:cs typeface="Calibri"/>
              </a:rPr>
              <a:t>leur</a:t>
            </a:r>
            <a:r>
              <a:rPr sz="1800" b="1" spc="-80" dirty="0">
                <a:latin typeface="Calibri"/>
                <a:cs typeface="Calibri"/>
              </a:rPr>
              <a:t> </a:t>
            </a:r>
            <a:r>
              <a:rPr sz="1800" b="1" spc="-10" dirty="0">
                <a:latin typeface="Calibri"/>
                <a:cs typeface="Calibri"/>
              </a:rPr>
              <a:t>intérêt</a:t>
            </a:r>
            <a:endParaRPr sz="1800">
              <a:latin typeface="Calibri"/>
              <a:cs typeface="Calibri"/>
            </a:endParaRPr>
          </a:p>
          <a:p>
            <a:pPr marL="299085" indent="-286385">
              <a:lnSpc>
                <a:spcPct val="100000"/>
              </a:lnSpc>
              <a:buFont typeface="Wingdings"/>
              <a:buChar char=""/>
              <a:tabLst>
                <a:tab pos="299720" algn="l"/>
              </a:tabLst>
            </a:pPr>
            <a:r>
              <a:rPr sz="1800" b="1" spc="-5" dirty="0">
                <a:latin typeface="Calibri"/>
                <a:cs typeface="Calibri"/>
              </a:rPr>
              <a:t>Une</a:t>
            </a:r>
            <a:r>
              <a:rPr sz="1800" b="1" spc="140" dirty="0">
                <a:latin typeface="Calibri"/>
                <a:cs typeface="Calibri"/>
              </a:rPr>
              <a:t> </a:t>
            </a:r>
            <a:r>
              <a:rPr sz="1800" b="1" spc="-10" dirty="0">
                <a:latin typeface="Calibri"/>
                <a:cs typeface="Calibri"/>
              </a:rPr>
              <a:t>opportunité</a:t>
            </a:r>
            <a:r>
              <a:rPr sz="1800" b="1" spc="145" dirty="0">
                <a:latin typeface="Calibri"/>
                <a:cs typeface="Calibri"/>
              </a:rPr>
              <a:t> </a:t>
            </a:r>
            <a:r>
              <a:rPr sz="1800" b="1" spc="-25" dirty="0">
                <a:latin typeface="Calibri"/>
                <a:cs typeface="Calibri"/>
              </a:rPr>
              <a:t>d’ouverture</a:t>
            </a:r>
            <a:r>
              <a:rPr sz="1800" b="1" spc="160" dirty="0">
                <a:latin typeface="Calibri"/>
                <a:cs typeface="Calibri"/>
              </a:rPr>
              <a:t> </a:t>
            </a:r>
            <a:r>
              <a:rPr sz="1800" b="1" spc="-5" dirty="0">
                <a:latin typeface="Calibri"/>
                <a:cs typeface="Calibri"/>
              </a:rPr>
              <a:t>pour</a:t>
            </a:r>
            <a:r>
              <a:rPr sz="1800" b="1" spc="135" dirty="0">
                <a:latin typeface="Calibri"/>
                <a:cs typeface="Calibri"/>
              </a:rPr>
              <a:t> </a:t>
            </a:r>
            <a:r>
              <a:rPr sz="1800" b="1" spc="-20" dirty="0">
                <a:latin typeface="Calibri"/>
                <a:cs typeface="Calibri"/>
              </a:rPr>
              <a:t>l’établissement</a:t>
            </a:r>
            <a:r>
              <a:rPr sz="1800" b="1" spc="145" dirty="0">
                <a:latin typeface="Calibri"/>
                <a:cs typeface="Calibri"/>
              </a:rPr>
              <a:t> </a:t>
            </a:r>
            <a:r>
              <a:rPr sz="1800" b="1" spc="-5" dirty="0">
                <a:latin typeface="Calibri"/>
                <a:cs typeface="Calibri"/>
              </a:rPr>
              <a:t>sur</a:t>
            </a:r>
            <a:r>
              <a:rPr sz="1800" b="1" spc="135" dirty="0">
                <a:latin typeface="Calibri"/>
                <a:cs typeface="Calibri"/>
              </a:rPr>
              <a:t> </a:t>
            </a:r>
            <a:r>
              <a:rPr sz="1800" b="1" spc="-10" dirty="0">
                <a:latin typeface="Calibri"/>
                <a:cs typeface="Calibri"/>
              </a:rPr>
              <a:t>des</a:t>
            </a:r>
            <a:r>
              <a:rPr sz="1800" b="1" spc="140" dirty="0">
                <a:latin typeface="Calibri"/>
                <a:cs typeface="Calibri"/>
              </a:rPr>
              <a:t> </a:t>
            </a:r>
            <a:r>
              <a:rPr sz="1800" b="1" spc="-10" dirty="0">
                <a:latin typeface="Calibri"/>
                <a:cs typeface="Calibri"/>
              </a:rPr>
              <a:t>nouveaux</a:t>
            </a:r>
            <a:r>
              <a:rPr sz="1800" b="1" spc="145" dirty="0">
                <a:latin typeface="Calibri"/>
                <a:cs typeface="Calibri"/>
              </a:rPr>
              <a:t> </a:t>
            </a:r>
            <a:r>
              <a:rPr sz="1800" b="1" spc="-10" dirty="0">
                <a:latin typeface="Calibri"/>
                <a:cs typeface="Calibri"/>
              </a:rPr>
              <a:t>défis</a:t>
            </a:r>
            <a:endParaRPr sz="1800">
              <a:latin typeface="Calibri"/>
              <a:cs typeface="Calibri"/>
            </a:endParaRPr>
          </a:p>
          <a:p>
            <a:pPr marL="299085">
              <a:lnSpc>
                <a:spcPct val="100000"/>
              </a:lnSpc>
            </a:pPr>
            <a:r>
              <a:rPr sz="1800" b="1" dirty="0">
                <a:latin typeface="Calibri"/>
                <a:cs typeface="Calibri"/>
              </a:rPr>
              <a:t>sociaux </a:t>
            </a:r>
            <a:r>
              <a:rPr sz="1800" b="1" spc="-5" dirty="0">
                <a:latin typeface="Calibri"/>
                <a:cs typeface="Calibri"/>
              </a:rPr>
              <a:t>et</a:t>
            </a:r>
            <a:r>
              <a:rPr sz="1800" b="1" spc="-55" dirty="0">
                <a:latin typeface="Calibri"/>
                <a:cs typeface="Calibri"/>
              </a:rPr>
              <a:t> </a:t>
            </a:r>
            <a:r>
              <a:rPr sz="1800" b="1" spc="-10" dirty="0">
                <a:latin typeface="Calibri"/>
                <a:cs typeface="Calibri"/>
              </a:rPr>
              <a:t>environnementaux</a:t>
            </a:r>
            <a:endParaRPr sz="1800">
              <a:latin typeface="Calibri"/>
              <a:cs typeface="Calibri"/>
            </a:endParaRPr>
          </a:p>
          <a:p>
            <a:pPr>
              <a:lnSpc>
                <a:spcPct val="100000"/>
              </a:lnSpc>
            </a:pPr>
            <a:endParaRPr sz="1800">
              <a:latin typeface="Times New Roman"/>
              <a:cs typeface="Times New Roman"/>
            </a:endParaRPr>
          </a:p>
          <a:p>
            <a:pPr>
              <a:lnSpc>
                <a:spcPct val="100000"/>
              </a:lnSpc>
              <a:spcBef>
                <a:spcPts val="5"/>
              </a:spcBef>
            </a:pPr>
            <a:endParaRPr sz="1950">
              <a:latin typeface="Times New Roman"/>
              <a:cs typeface="Times New Roman"/>
            </a:endParaRPr>
          </a:p>
          <a:p>
            <a:pPr marL="299085" indent="-286385">
              <a:lnSpc>
                <a:spcPct val="100000"/>
              </a:lnSpc>
              <a:spcBef>
                <a:spcPts val="5"/>
              </a:spcBef>
              <a:buFont typeface="Wingdings"/>
              <a:buChar char=""/>
              <a:tabLst>
                <a:tab pos="299720" algn="l"/>
              </a:tabLst>
            </a:pPr>
            <a:r>
              <a:rPr sz="1800" b="1" spc="-5" dirty="0">
                <a:latin typeface="Calibri"/>
                <a:cs typeface="Calibri"/>
              </a:rPr>
              <a:t>Offrir </a:t>
            </a:r>
            <a:r>
              <a:rPr sz="1800" b="1" dirty="0">
                <a:latin typeface="Calibri"/>
                <a:cs typeface="Calibri"/>
              </a:rPr>
              <a:t>à un </a:t>
            </a:r>
            <a:r>
              <a:rPr sz="1800" b="1" spc="-5" dirty="0">
                <a:latin typeface="Calibri"/>
                <a:cs typeface="Calibri"/>
              </a:rPr>
              <a:t>jeune </a:t>
            </a:r>
            <a:r>
              <a:rPr sz="1800" b="1" dirty="0">
                <a:latin typeface="Calibri"/>
                <a:cs typeface="Calibri"/>
              </a:rPr>
              <a:t>la </a:t>
            </a:r>
            <a:r>
              <a:rPr sz="1800" b="1" spc="-5" dirty="0">
                <a:latin typeface="Calibri"/>
                <a:cs typeface="Calibri"/>
              </a:rPr>
              <a:t>possibilité </a:t>
            </a:r>
            <a:r>
              <a:rPr sz="1800" b="1" dirty="0">
                <a:latin typeface="Calibri"/>
                <a:cs typeface="Calibri"/>
              </a:rPr>
              <a:t>de </a:t>
            </a:r>
            <a:r>
              <a:rPr sz="1800" b="1" spc="-35" dirty="0">
                <a:latin typeface="Calibri"/>
                <a:cs typeface="Calibri"/>
              </a:rPr>
              <a:t>s’engager, </a:t>
            </a:r>
            <a:r>
              <a:rPr sz="1800" b="1" dirty="0">
                <a:latin typeface="Calibri"/>
                <a:cs typeface="Calibri"/>
              </a:rPr>
              <a:t>de </a:t>
            </a:r>
            <a:r>
              <a:rPr sz="1800" b="1" spc="-10" dirty="0">
                <a:latin typeface="Calibri"/>
                <a:cs typeface="Calibri"/>
              </a:rPr>
              <a:t>prendre confiance </a:t>
            </a:r>
            <a:r>
              <a:rPr sz="1800" b="1" dirty="0">
                <a:latin typeface="Calibri"/>
                <a:cs typeface="Calibri"/>
              </a:rPr>
              <a:t>en</a:t>
            </a:r>
            <a:r>
              <a:rPr sz="1800" b="1" spc="-55" dirty="0">
                <a:latin typeface="Calibri"/>
                <a:cs typeface="Calibri"/>
              </a:rPr>
              <a:t> </a:t>
            </a:r>
            <a:r>
              <a:rPr sz="1800" b="1" dirty="0">
                <a:latin typeface="Calibri"/>
                <a:cs typeface="Calibri"/>
              </a:rPr>
              <a:t>lui</a:t>
            </a:r>
            <a:endParaRPr sz="1800">
              <a:latin typeface="Calibri"/>
              <a:cs typeface="Calibri"/>
            </a:endParaRPr>
          </a:p>
          <a:p>
            <a:pPr marL="299085" indent="-286385">
              <a:lnSpc>
                <a:spcPct val="100000"/>
              </a:lnSpc>
              <a:buFont typeface="Wingdings"/>
              <a:buChar char=""/>
              <a:tabLst>
                <a:tab pos="299720" algn="l"/>
              </a:tabLst>
            </a:pPr>
            <a:r>
              <a:rPr sz="1800" b="1" spc="-5" dirty="0">
                <a:latin typeface="Calibri"/>
                <a:cs typeface="Calibri"/>
              </a:rPr>
              <a:t>Offrir</a:t>
            </a:r>
            <a:r>
              <a:rPr sz="1800" b="1" spc="180" dirty="0">
                <a:latin typeface="Calibri"/>
                <a:cs typeface="Calibri"/>
              </a:rPr>
              <a:t> </a:t>
            </a:r>
            <a:r>
              <a:rPr sz="1800" b="1" dirty="0">
                <a:latin typeface="Calibri"/>
                <a:cs typeface="Calibri"/>
              </a:rPr>
              <a:t>à</a:t>
            </a:r>
            <a:r>
              <a:rPr sz="1800" b="1" spc="200" dirty="0">
                <a:latin typeface="Calibri"/>
                <a:cs typeface="Calibri"/>
              </a:rPr>
              <a:t> </a:t>
            </a:r>
            <a:r>
              <a:rPr sz="1800" b="1" dirty="0">
                <a:latin typeface="Calibri"/>
                <a:cs typeface="Calibri"/>
              </a:rPr>
              <a:t>un</a:t>
            </a:r>
            <a:r>
              <a:rPr sz="1800" b="1" spc="190" dirty="0">
                <a:latin typeface="Calibri"/>
                <a:cs typeface="Calibri"/>
              </a:rPr>
              <a:t> </a:t>
            </a:r>
            <a:r>
              <a:rPr sz="1800" b="1" spc="-5" dirty="0">
                <a:latin typeface="Calibri"/>
                <a:cs typeface="Calibri"/>
              </a:rPr>
              <a:t>jeune,</a:t>
            </a:r>
            <a:r>
              <a:rPr sz="1800" b="1" spc="200" dirty="0">
                <a:latin typeface="Calibri"/>
                <a:cs typeface="Calibri"/>
              </a:rPr>
              <a:t> </a:t>
            </a:r>
            <a:r>
              <a:rPr sz="1800" b="1" spc="-5" dirty="0">
                <a:latin typeface="Calibri"/>
                <a:cs typeface="Calibri"/>
              </a:rPr>
              <a:t>diplômé</a:t>
            </a:r>
            <a:r>
              <a:rPr sz="1800" b="1" spc="190" dirty="0">
                <a:latin typeface="Calibri"/>
                <a:cs typeface="Calibri"/>
              </a:rPr>
              <a:t> </a:t>
            </a:r>
            <a:r>
              <a:rPr sz="1800" b="1" spc="-5" dirty="0">
                <a:latin typeface="Calibri"/>
                <a:cs typeface="Calibri"/>
              </a:rPr>
              <a:t>ou</a:t>
            </a:r>
            <a:r>
              <a:rPr sz="1800" b="1" spc="195" dirty="0">
                <a:latin typeface="Calibri"/>
                <a:cs typeface="Calibri"/>
              </a:rPr>
              <a:t> </a:t>
            </a:r>
            <a:r>
              <a:rPr sz="1800" b="1" spc="-5" dirty="0">
                <a:latin typeface="Calibri"/>
                <a:cs typeface="Calibri"/>
              </a:rPr>
              <a:t>non,</a:t>
            </a:r>
            <a:r>
              <a:rPr sz="1800" b="1" spc="195" dirty="0">
                <a:latin typeface="Calibri"/>
                <a:cs typeface="Calibri"/>
              </a:rPr>
              <a:t> </a:t>
            </a:r>
            <a:r>
              <a:rPr sz="1800" b="1" dirty="0">
                <a:latin typeface="Calibri"/>
                <a:cs typeface="Calibri"/>
              </a:rPr>
              <a:t>la</a:t>
            </a:r>
            <a:r>
              <a:rPr sz="1800" b="1" spc="185" dirty="0">
                <a:latin typeface="Calibri"/>
                <a:cs typeface="Calibri"/>
              </a:rPr>
              <a:t> </a:t>
            </a:r>
            <a:r>
              <a:rPr sz="1800" b="1" spc="-10" dirty="0">
                <a:latin typeface="Calibri"/>
                <a:cs typeface="Calibri"/>
              </a:rPr>
              <a:t>possibilité</a:t>
            </a:r>
            <a:r>
              <a:rPr sz="1800" b="1" spc="200" dirty="0">
                <a:latin typeface="Calibri"/>
                <a:cs typeface="Calibri"/>
              </a:rPr>
              <a:t> </a:t>
            </a:r>
            <a:r>
              <a:rPr sz="1800" b="1" spc="-5" dirty="0">
                <a:latin typeface="Calibri"/>
                <a:cs typeface="Calibri"/>
              </a:rPr>
              <a:t>de</a:t>
            </a:r>
            <a:r>
              <a:rPr sz="1800" b="1" spc="190" dirty="0">
                <a:latin typeface="Calibri"/>
                <a:cs typeface="Calibri"/>
              </a:rPr>
              <a:t> </a:t>
            </a:r>
            <a:r>
              <a:rPr sz="1800" b="1" spc="-15" dirty="0">
                <a:latin typeface="Calibri"/>
                <a:cs typeface="Calibri"/>
              </a:rPr>
              <a:t>vivre</a:t>
            </a:r>
            <a:r>
              <a:rPr sz="1800" b="1" spc="200" dirty="0">
                <a:latin typeface="Calibri"/>
                <a:cs typeface="Calibri"/>
              </a:rPr>
              <a:t> </a:t>
            </a:r>
            <a:r>
              <a:rPr sz="1800" b="1" spc="-5" dirty="0">
                <a:latin typeface="Calibri"/>
                <a:cs typeface="Calibri"/>
              </a:rPr>
              <a:t>une</a:t>
            </a:r>
            <a:r>
              <a:rPr sz="1800" b="1" spc="195" dirty="0">
                <a:latin typeface="Calibri"/>
                <a:cs typeface="Calibri"/>
              </a:rPr>
              <a:t> </a:t>
            </a:r>
            <a:r>
              <a:rPr sz="1800" b="1" spc="-10" dirty="0">
                <a:latin typeface="Calibri"/>
                <a:cs typeface="Calibri"/>
              </a:rPr>
              <a:t>expérience</a:t>
            </a:r>
            <a:endParaRPr sz="1800">
              <a:latin typeface="Calibri"/>
              <a:cs typeface="Calibri"/>
            </a:endParaRPr>
          </a:p>
          <a:p>
            <a:pPr marL="299085">
              <a:lnSpc>
                <a:spcPct val="100000"/>
              </a:lnSpc>
            </a:pPr>
            <a:r>
              <a:rPr sz="1800" b="1" spc="-5" dirty="0">
                <a:latin typeface="Calibri"/>
                <a:cs typeface="Calibri"/>
              </a:rPr>
              <a:t>formatrice et </a:t>
            </a:r>
            <a:r>
              <a:rPr sz="1800" b="1" spc="-10" dirty="0">
                <a:latin typeface="Calibri"/>
                <a:cs typeface="Calibri"/>
              </a:rPr>
              <a:t>valorisante </a:t>
            </a:r>
            <a:r>
              <a:rPr sz="1800" b="1" dirty="0">
                <a:latin typeface="Calibri"/>
                <a:cs typeface="Calibri"/>
              </a:rPr>
              <a:t>pour son</a:t>
            </a:r>
            <a:r>
              <a:rPr sz="1800" b="1" spc="-105" dirty="0">
                <a:latin typeface="Calibri"/>
                <a:cs typeface="Calibri"/>
              </a:rPr>
              <a:t> </a:t>
            </a:r>
            <a:r>
              <a:rPr sz="1800" b="1" spc="-10" dirty="0">
                <a:latin typeface="Calibri"/>
                <a:cs typeface="Calibri"/>
              </a:rPr>
              <a:t>avenir</a:t>
            </a:r>
            <a:endParaRPr sz="1800">
              <a:latin typeface="Calibri"/>
              <a:cs typeface="Calibri"/>
            </a:endParaRPr>
          </a:p>
          <a:p>
            <a:pPr marL="299085" indent="-286385">
              <a:lnSpc>
                <a:spcPct val="100000"/>
              </a:lnSpc>
              <a:buFont typeface="Wingdings"/>
              <a:buChar char=""/>
              <a:tabLst>
                <a:tab pos="299720" algn="l"/>
              </a:tabLst>
            </a:pPr>
            <a:r>
              <a:rPr sz="1800" b="1" spc="-5" dirty="0">
                <a:latin typeface="Calibri"/>
                <a:cs typeface="Calibri"/>
              </a:rPr>
              <a:t>Constituer </a:t>
            </a:r>
            <a:r>
              <a:rPr sz="1800" b="1" dirty="0">
                <a:latin typeface="Calibri"/>
                <a:cs typeface="Calibri"/>
              </a:rPr>
              <a:t>un « </a:t>
            </a:r>
            <a:r>
              <a:rPr sz="1800" b="1" spc="-5" dirty="0">
                <a:latin typeface="Calibri"/>
                <a:cs typeface="Calibri"/>
              </a:rPr>
              <a:t>vivier </a:t>
            </a:r>
            <a:r>
              <a:rPr sz="1800" b="1" dirty="0">
                <a:latin typeface="Calibri"/>
                <a:cs typeface="Calibri"/>
              </a:rPr>
              <a:t>» pour de </a:t>
            </a:r>
            <a:r>
              <a:rPr sz="1800" b="1" spc="-10" dirty="0">
                <a:latin typeface="Calibri"/>
                <a:cs typeface="Calibri"/>
              </a:rPr>
              <a:t>futurs</a:t>
            </a:r>
            <a:r>
              <a:rPr sz="1800" b="1" spc="-75" dirty="0">
                <a:latin typeface="Calibri"/>
                <a:cs typeface="Calibri"/>
              </a:rPr>
              <a:t> </a:t>
            </a:r>
            <a:r>
              <a:rPr sz="1800" b="1" spc="-10" dirty="0">
                <a:latin typeface="Calibri"/>
                <a:cs typeface="Calibri"/>
              </a:rPr>
              <a:t>recrutements</a:t>
            </a:r>
            <a:endParaRPr sz="1800">
              <a:latin typeface="Calibri"/>
              <a:cs typeface="Calibri"/>
            </a:endParaRPr>
          </a:p>
          <a:p>
            <a:pPr>
              <a:lnSpc>
                <a:spcPct val="100000"/>
              </a:lnSpc>
              <a:spcBef>
                <a:spcPts val="25"/>
              </a:spcBef>
              <a:buFont typeface="Wingdings"/>
              <a:buChar char=""/>
            </a:pPr>
            <a:endParaRPr sz="2900">
              <a:latin typeface="Times New Roman"/>
              <a:cs typeface="Times New Roman"/>
            </a:endParaRPr>
          </a:p>
          <a:p>
            <a:pPr marL="299085" indent="-286385">
              <a:lnSpc>
                <a:spcPct val="100000"/>
              </a:lnSpc>
              <a:buFont typeface="Wingdings"/>
              <a:buChar char=""/>
              <a:tabLst>
                <a:tab pos="299720" algn="l"/>
              </a:tabLst>
            </a:pPr>
            <a:r>
              <a:rPr sz="1800" b="1" dirty="0">
                <a:latin typeface="Calibri"/>
                <a:cs typeface="Calibri"/>
              </a:rPr>
              <a:t>Une </a:t>
            </a:r>
            <a:r>
              <a:rPr sz="1800" b="1" spc="-5" dirty="0">
                <a:latin typeface="Calibri"/>
                <a:cs typeface="Calibri"/>
              </a:rPr>
              <a:t>nouvelle </a:t>
            </a:r>
            <a:r>
              <a:rPr sz="1800" b="1" spc="-10" dirty="0">
                <a:latin typeface="Calibri"/>
                <a:cs typeface="Calibri"/>
              </a:rPr>
              <a:t>énergie </a:t>
            </a:r>
            <a:r>
              <a:rPr sz="1800" b="1" dirty="0">
                <a:latin typeface="Calibri"/>
                <a:cs typeface="Calibri"/>
              </a:rPr>
              <a:t>pour </a:t>
            </a:r>
            <a:r>
              <a:rPr sz="1800" b="1" spc="-5" dirty="0">
                <a:latin typeface="Calibri"/>
                <a:cs typeface="Calibri"/>
              </a:rPr>
              <a:t>mener </a:t>
            </a:r>
            <a:r>
              <a:rPr sz="1800" b="1" dirty="0">
                <a:latin typeface="Calibri"/>
                <a:cs typeface="Calibri"/>
              </a:rPr>
              <a:t>à bien des </a:t>
            </a:r>
            <a:r>
              <a:rPr sz="1800" b="1" spc="-5" dirty="0">
                <a:latin typeface="Calibri"/>
                <a:cs typeface="Calibri"/>
              </a:rPr>
              <a:t>initiatives </a:t>
            </a:r>
            <a:r>
              <a:rPr sz="1800" b="1" spc="-10" dirty="0">
                <a:latin typeface="Calibri"/>
                <a:cs typeface="Calibri"/>
              </a:rPr>
              <a:t>d’intérêt</a:t>
            </a:r>
            <a:r>
              <a:rPr sz="1800" b="1" spc="-195" dirty="0">
                <a:latin typeface="Calibri"/>
                <a:cs typeface="Calibri"/>
              </a:rPr>
              <a:t> </a:t>
            </a:r>
            <a:r>
              <a:rPr sz="1800" b="1" spc="-15" dirty="0">
                <a:latin typeface="Calibri"/>
                <a:cs typeface="Calibri"/>
              </a:rPr>
              <a:t>général</a:t>
            </a:r>
            <a:endParaRPr sz="1800">
              <a:latin typeface="Calibri"/>
              <a:cs typeface="Calibri"/>
            </a:endParaRPr>
          </a:p>
          <a:p>
            <a:pPr marL="299085" indent="-286385">
              <a:lnSpc>
                <a:spcPct val="100000"/>
              </a:lnSpc>
              <a:buFont typeface="Wingdings"/>
              <a:buChar char=""/>
              <a:tabLst>
                <a:tab pos="299720" algn="l"/>
              </a:tabLst>
            </a:pPr>
            <a:r>
              <a:rPr sz="1800" b="1" spc="-10" dirty="0">
                <a:latin typeface="Calibri"/>
                <a:cs typeface="Calibri"/>
              </a:rPr>
              <a:t>Mobiliser </a:t>
            </a:r>
            <a:r>
              <a:rPr sz="1800" b="1" dirty="0">
                <a:latin typeface="Calibri"/>
                <a:cs typeface="Calibri"/>
              </a:rPr>
              <a:t>la </a:t>
            </a:r>
            <a:r>
              <a:rPr sz="1800" b="1" spc="-10" dirty="0">
                <a:latin typeface="Calibri"/>
                <a:cs typeface="Calibri"/>
              </a:rPr>
              <a:t>jeunesse </a:t>
            </a:r>
            <a:r>
              <a:rPr sz="1800" b="1" dirty="0">
                <a:latin typeface="Calibri"/>
                <a:cs typeface="Calibri"/>
              </a:rPr>
              <a:t>, </a:t>
            </a:r>
            <a:r>
              <a:rPr sz="1800" b="1" spc="-10" dirty="0">
                <a:latin typeface="Calibri"/>
                <a:cs typeface="Calibri"/>
              </a:rPr>
              <a:t>leur proposer </a:t>
            </a:r>
            <a:r>
              <a:rPr sz="1800" b="1" spc="-5" dirty="0">
                <a:latin typeface="Calibri"/>
                <a:cs typeface="Calibri"/>
              </a:rPr>
              <a:t>un </a:t>
            </a:r>
            <a:r>
              <a:rPr sz="1800" b="1" spc="-10" dirty="0">
                <a:latin typeface="Calibri"/>
                <a:cs typeface="Calibri"/>
              </a:rPr>
              <a:t>défi visant </a:t>
            </a:r>
            <a:r>
              <a:rPr sz="1800" b="1" dirty="0">
                <a:latin typeface="Calibri"/>
                <a:cs typeface="Calibri"/>
              </a:rPr>
              <a:t>à </a:t>
            </a:r>
            <a:r>
              <a:rPr sz="1800" b="1" spc="-15" dirty="0">
                <a:latin typeface="Calibri"/>
                <a:cs typeface="Calibri"/>
              </a:rPr>
              <a:t>renforcer </a:t>
            </a:r>
            <a:r>
              <a:rPr sz="1800" b="1" dirty="0">
                <a:latin typeface="Calibri"/>
                <a:cs typeface="Calibri"/>
              </a:rPr>
              <a:t>la</a:t>
            </a:r>
            <a:r>
              <a:rPr sz="1800" b="1" spc="35" dirty="0">
                <a:latin typeface="Calibri"/>
                <a:cs typeface="Calibri"/>
              </a:rPr>
              <a:t> </a:t>
            </a:r>
            <a:r>
              <a:rPr sz="1800" b="1" spc="-10" dirty="0">
                <a:latin typeface="Calibri"/>
                <a:cs typeface="Calibri"/>
              </a:rPr>
              <a:t>cohésion</a:t>
            </a:r>
            <a:endParaRPr sz="1800">
              <a:latin typeface="Calibri"/>
              <a:cs typeface="Calibri"/>
            </a:endParaRPr>
          </a:p>
          <a:p>
            <a:pPr marL="299085">
              <a:lnSpc>
                <a:spcPct val="100000"/>
              </a:lnSpc>
              <a:spcBef>
                <a:spcPts val="5"/>
              </a:spcBef>
            </a:pPr>
            <a:r>
              <a:rPr sz="1800" b="1" spc="-5" dirty="0">
                <a:latin typeface="Calibri"/>
                <a:cs typeface="Calibri"/>
              </a:rPr>
              <a:t>nationale </a:t>
            </a:r>
            <a:r>
              <a:rPr sz="1800" b="1" spc="-10" dirty="0">
                <a:latin typeface="Calibri"/>
                <a:cs typeface="Calibri"/>
              </a:rPr>
              <a:t>et </a:t>
            </a:r>
            <a:r>
              <a:rPr sz="1800" b="1" dirty="0">
                <a:latin typeface="Calibri"/>
                <a:cs typeface="Calibri"/>
              </a:rPr>
              <a:t>la </a:t>
            </a:r>
            <a:r>
              <a:rPr sz="1800" b="1" spc="-10" dirty="0">
                <a:latin typeface="Calibri"/>
                <a:cs typeface="Calibri"/>
              </a:rPr>
              <a:t>mixité</a:t>
            </a:r>
            <a:r>
              <a:rPr sz="1800" b="1" spc="-35" dirty="0">
                <a:latin typeface="Calibri"/>
                <a:cs typeface="Calibri"/>
              </a:rPr>
              <a:t> </a:t>
            </a:r>
            <a:r>
              <a:rPr sz="1800" b="1" spc="-5" dirty="0">
                <a:latin typeface="Calibri"/>
                <a:cs typeface="Calibri"/>
              </a:rPr>
              <a:t>sociale</a:t>
            </a:r>
            <a:endParaRPr sz="1800">
              <a:latin typeface="Calibri"/>
              <a:cs typeface="Calibri"/>
            </a:endParaRPr>
          </a:p>
        </p:txBody>
      </p:sp>
      <p:sp>
        <p:nvSpPr>
          <p:cNvPr id="3" name="object 3"/>
          <p:cNvSpPr txBox="1"/>
          <p:nvPr/>
        </p:nvSpPr>
        <p:spPr>
          <a:xfrm>
            <a:off x="594359" y="243840"/>
            <a:ext cx="7920355" cy="1077595"/>
          </a:xfrm>
          <a:prstGeom prst="rect">
            <a:avLst/>
          </a:prstGeom>
          <a:solidFill>
            <a:srgbClr val="00A9C2"/>
          </a:solidFill>
          <a:ln w="9144">
            <a:solidFill>
              <a:srgbClr val="00AF50"/>
            </a:solidFill>
          </a:ln>
        </p:spPr>
        <p:txBody>
          <a:bodyPr vert="horz" wrap="square" lIns="0" tIns="20320" rIns="0" bIns="0" rtlCol="0">
            <a:spAutoFit/>
          </a:bodyPr>
          <a:lstStyle/>
          <a:p>
            <a:pPr algn="ctr">
              <a:lnSpc>
                <a:spcPct val="100000"/>
              </a:lnSpc>
              <a:spcBef>
                <a:spcPts val="160"/>
              </a:spcBef>
            </a:pPr>
            <a:r>
              <a:rPr sz="3200" b="1" spc="-15" dirty="0">
                <a:solidFill>
                  <a:srgbClr val="FFFFFF"/>
                </a:solidFill>
                <a:latin typeface="Calibri"/>
                <a:cs typeface="Calibri"/>
              </a:rPr>
              <a:t>CONCLUSION </a:t>
            </a:r>
            <a:r>
              <a:rPr sz="3200" b="1" dirty="0">
                <a:solidFill>
                  <a:srgbClr val="FFFFFF"/>
                </a:solidFill>
                <a:latin typeface="Calibri"/>
                <a:cs typeface="Calibri"/>
              </a:rPr>
              <a:t>: INTÉRÊT </a:t>
            </a:r>
            <a:r>
              <a:rPr sz="3200" b="1" spc="-5" dirty="0">
                <a:solidFill>
                  <a:srgbClr val="FFFFFF"/>
                </a:solidFill>
                <a:latin typeface="Calibri"/>
                <a:cs typeface="Calibri"/>
              </a:rPr>
              <a:t>DE </a:t>
            </a:r>
            <a:r>
              <a:rPr sz="3200" b="1" spc="-25" dirty="0">
                <a:solidFill>
                  <a:srgbClr val="FFFFFF"/>
                </a:solidFill>
                <a:latin typeface="Calibri"/>
                <a:cs typeface="Calibri"/>
              </a:rPr>
              <a:t>L’ENGAGEMENT</a:t>
            </a:r>
            <a:endParaRPr sz="3200">
              <a:latin typeface="Calibri"/>
              <a:cs typeface="Calibri"/>
            </a:endParaRPr>
          </a:p>
          <a:p>
            <a:pPr algn="ctr">
              <a:lnSpc>
                <a:spcPct val="100000"/>
              </a:lnSpc>
            </a:pPr>
            <a:r>
              <a:rPr sz="3200" b="1" spc="-10" dirty="0">
                <a:solidFill>
                  <a:srgbClr val="FFFFFF"/>
                </a:solidFill>
                <a:latin typeface="Calibri"/>
                <a:cs typeface="Calibri"/>
              </a:rPr>
              <a:t>GAGNANT-GAGNANT-GAGNANT</a:t>
            </a:r>
            <a:endParaRPr sz="3200">
              <a:latin typeface="Calibri"/>
              <a:cs typeface="Calibri"/>
            </a:endParaRPr>
          </a:p>
        </p:txBody>
      </p:sp>
      <p:sp>
        <p:nvSpPr>
          <p:cNvPr id="4" name="object 4"/>
          <p:cNvSpPr/>
          <p:nvPr/>
        </p:nvSpPr>
        <p:spPr>
          <a:xfrm>
            <a:off x="251459" y="1845564"/>
            <a:ext cx="720852" cy="838200"/>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306324" y="5209032"/>
            <a:ext cx="899160" cy="723900"/>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251459" y="3452552"/>
            <a:ext cx="827532" cy="997527"/>
          </a:xfrm>
          <a:prstGeom prst="rect">
            <a:avLst/>
          </a:prstGeom>
          <a:blipFill>
            <a:blip r:embed="rId5" cstate="print"/>
            <a:stretch>
              <a:fillRect/>
            </a:stretch>
          </a:blipFill>
        </p:spPr>
        <p:txBody>
          <a:bodyPr wrap="square" lIns="0" tIns="0" rIns="0" bIns="0" rtlCol="0"/>
          <a:lstStyle/>
          <a:p>
            <a:endParaRPr/>
          </a:p>
        </p:txBody>
      </p:sp>
      <p:sp>
        <p:nvSpPr>
          <p:cNvPr id="7" name="object 7"/>
          <p:cNvSpPr txBox="1">
            <a:spLocks noGrp="1"/>
          </p:cNvSpPr>
          <p:nvPr>
            <p:ph type="sldNum" sz="quarter" idx="7"/>
          </p:nvPr>
        </p:nvSpPr>
        <p:spPr>
          <a:prstGeom prst="rect">
            <a:avLst/>
          </a:prstGeom>
        </p:spPr>
        <p:txBody>
          <a:bodyPr vert="horz" wrap="square" lIns="0" tIns="0" rIns="0" bIns="0" rtlCol="0">
            <a:spAutoFit/>
          </a:bodyPr>
          <a:lstStyle/>
          <a:p>
            <a:pPr marL="101600">
              <a:lnSpc>
                <a:spcPts val="1240"/>
              </a:lnSpc>
            </a:pPr>
            <a:fld id="{81D60167-4931-47E6-BA6A-407CBD079E47}" type="slidenum">
              <a:rPr dirty="0"/>
              <a:t>41</a:t>
            </a:fld>
            <a:endParaRPr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F6C2574E-5583-4DF3-8B42-13CA0E946050}"/>
              </a:ext>
            </a:extLst>
          </p:cNvPr>
          <p:cNvSpPr txBox="1"/>
          <p:nvPr/>
        </p:nvSpPr>
        <p:spPr>
          <a:xfrm>
            <a:off x="915894" y="522087"/>
            <a:ext cx="7368851" cy="4570482"/>
          </a:xfrm>
          <a:prstGeom prst="rect">
            <a:avLst/>
          </a:prstGeom>
          <a:noFill/>
        </p:spPr>
        <p:txBody>
          <a:bodyPr wrap="square">
            <a:spAutoFit/>
          </a:bodyPr>
          <a:lstStyle/>
          <a:p>
            <a:pPr>
              <a:spcAft>
                <a:spcPts val="450"/>
              </a:spcAft>
            </a:pPr>
            <a:r>
              <a:rPr lang="fr-FR" sz="1350" dirty="0">
                <a:latin typeface="Calibri" panose="020F0502020204030204" pitchFamily="34" charset="0"/>
                <a:ea typeface="Times New Roman" panose="02020603050405020304" pitchFamily="18" charset="0"/>
                <a:cs typeface="Arial" panose="020B0604020202020204" pitchFamily="34" charset="0"/>
              </a:rPr>
              <a:t> </a:t>
            </a:r>
            <a:endParaRPr lang="fr-FR" sz="1500" dirty="0">
              <a:latin typeface="Times New Roman" panose="02020603050405020304" pitchFamily="18" charset="0"/>
              <a:ea typeface="Times New Roman" panose="02020603050405020304" pitchFamily="18" charset="0"/>
            </a:endParaRPr>
          </a:p>
          <a:p>
            <a:pPr algn="just">
              <a:spcAft>
                <a:spcPts val="450"/>
              </a:spcAft>
            </a:pPr>
            <a:r>
              <a:rPr lang="fr-FR" b="1" dirty="0">
                <a:latin typeface="Calibri" panose="020F0502020204030204" pitchFamily="34" charset="0"/>
                <a:ea typeface="Times New Roman" panose="02020603050405020304" pitchFamily="18" charset="0"/>
                <a:cs typeface="Arial" panose="020B0604020202020204" pitchFamily="34" charset="0"/>
              </a:rPr>
              <a:t>Le dispositif du Service Civique au sein de l’Enseignement catholique est fondé sur un partenariat entre la FNOGEC, l’UGSEL, le SGEC, le CNEAP et RENASUP. </a:t>
            </a:r>
          </a:p>
          <a:p>
            <a:pPr algn="just">
              <a:spcAft>
                <a:spcPts val="450"/>
              </a:spcAft>
            </a:pPr>
            <a:endParaRPr lang="fr-FR" b="1" dirty="0">
              <a:latin typeface="Calibri" panose="020F0502020204030204" pitchFamily="34" charset="0"/>
              <a:ea typeface="Times New Roman" panose="02020603050405020304" pitchFamily="18" charset="0"/>
              <a:cs typeface="Arial" panose="020B0604020202020204" pitchFamily="34" charset="0"/>
            </a:endParaRPr>
          </a:p>
          <a:p>
            <a:pPr algn="just">
              <a:spcAft>
                <a:spcPts val="450"/>
              </a:spcAft>
            </a:pPr>
            <a:r>
              <a:rPr lang="fr-FR" b="1" dirty="0">
                <a:latin typeface="Calibri" panose="020F0502020204030204" pitchFamily="34" charset="0"/>
                <a:ea typeface="Times New Roman" panose="02020603050405020304" pitchFamily="18" charset="0"/>
                <a:cs typeface="Arial" panose="020B0604020202020204" pitchFamily="34" charset="0"/>
              </a:rPr>
              <a:t>17 fédérations territoriales du réseau de la Fnogec gèrent de façon décentralisée le SC</a:t>
            </a:r>
          </a:p>
          <a:p>
            <a:pPr algn="just">
              <a:spcAft>
                <a:spcPts val="450"/>
              </a:spcAft>
            </a:pPr>
            <a:endParaRPr lang="fr-FR" sz="2000" b="1" dirty="0">
              <a:latin typeface="Times New Roman" panose="02020603050405020304" pitchFamily="18" charset="0"/>
              <a:ea typeface="Times New Roman" panose="02020603050405020304" pitchFamily="18" charset="0"/>
            </a:endParaRPr>
          </a:p>
          <a:p>
            <a:pPr algn="just">
              <a:spcAft>
                <a:spcPts val="450"/>
              </a:spcAft>
            </a:pPr>
            <a:r>
              <a:rPr lang="fr-FR" b="1" dirty="0">
                <a:latin typeface="Calibri" panose="020F0502020204030204" pitchFamily="34" charset="0"/>
                <a:ea typeface="Times New Roman" panose="02020603050405020304" pitchFamily="18" charset="0"/>
                <a:cs typeface="Times New Roman" panose="02020603050405020304" pitchFamily="18" charset="0"/>
              </a:rPr>
              <a:t>La FNOGEC est partenaire de la Plate-forme Ecclésiale pour le Service Civique avec plusieurs autres mouvements et services d’Église.</a:t>
            </a:r>
          </a:p>
          <a:p>
            <a:pPr algn="just">
              <a:spcAft>
                <a:spcPts val="450"/>
              </a:spcAft>
            </a:pPr>
            <a:endParaRPr lang="fr-FR" sz="2000" b="1" dirty="0">
              <a:latin typeface="Times New Roman" panose="02020603050405020304" pitchFamily="18" charset="0"/>
              <a:ea typeface="Times New Roman" panose="02020603050405020304" pitchFamily="18" charset="0"/>
            </a:endParaRPr>
          </a:p>
          <a:p>
            <a:pPr algn="just">
              <a:spcAft>
                <a:spcPts val="450"/>
              </a:spcAft>
            </a:pPr>
            <a:r>
              <a:rPr lang="fr-FR" b="1" dirty="0">
                <a:latin typeface="Calibri" panose="020F0502020204030204" pitchFamily="34" charset="0"/>
                <a:ea typeface="Times New Roman" panose="02020603050405020304" pitchFamily="18" charset="0"/>
                <a:cs typeface="Arial" panose="020B0604020202020204" pitchFamily="34" charset="0"/>
              </a:rPr>
              <a:t>L’Afocal forme les volontaires et les tuteurs</a:t>
            </a:r>
          </a:p>
          <a:p>
            <a:pPr algn="just">
              <a:spcAft>
                <a:spcPts val="450"/>
              </a:spcAft>
            </a:pPr>
            <a:endParaRPr lang="fr-FR" sz="2000" b="1" dirty="0">
              <a:latin typeface="Times New Roman" panose="02020603050405020304" pitchFamily="18" charset="0"/>
              <a:ea typeface="Times New Roman" panose="02020603050405020304" pitchFamily="18" charset="0"/>
            </a:endParaRPr>
          </a:p>
          <a:p>
            <a:pPr algn="just">
              <a:spcAft>
                <a:spcPts val="450"/>
              </a:spcAft>
            </a:pPr>
            <a:r>
              <a:rPr lang="fr-FR" b="1" dirty="0">
                <a:latin typeface="Calibri" panose="020F0502020204030204" pitchFamily="34" charset="0"/>
                <a:ea typeface="Times New Roman" panose="02020603050405020304" pitchFamily="18" charset="0"/>
                <a:cs typeface="Arial" panose="020B0604020202020204" pitchFamily="34" charset="0"/>
              </a:rPr>
              <a:t>France volontaires collabore sur l’accueil des volontaires hors Europe </a:t>
            </a:r>
            <a:endParaRPr lang="fr-FR" sz="2000" b="1" dirty="0">
              <a:latin typeface="Times New Roman" panose="02020603050405020304" pitchFamily="18" charset="0"/>
              <a:ea typeface="Times New Roman" panose="02020603050405020304" pitchFamily="18" charset="0"/>
            </a:endParaRPr>
          </a:p>
        </p:txBody>
      </p:sp>
      <p:sp>
        <p:nvSpPr>
          <p:cNvPr id="2" name="object 4">
            <a:extLst>
              <a:ext uri="{FF2B5EF4-FFF2-40B4-BE49-F238E27FC236}">
                <a16:creationId xmlns:a16="http://schemas.microsoft.com/office/drawing/2014/main" id="{8D623BDD-DB7C-3C78-52B7-A7768491589D}"/>
              </a:ext>
            </a:extLst>
          </p:cNvPr>
          <p:cNvSpPr/>
          <p:nvPr/>
        </p:nvSpPr>
        <p:spPr>
          <a:xfrm>
            <a:off x="2971800" y="5092569"/>
            <a:ext cx="2971800" cy="1572769"/>
          </a:xfrm>
          <a:prstGeom prst="rect">
            <a:avLst/>
          </a:prstGeom>
          <a:blipFill>
            <a:blip r:embed="rId3" cstate="print"/>
            <a:stretch>
              <a:fillRect/>
            </a:stretch>
          </a:blipFill>
        </p:spPr>
        <p:txBody>
          <a:bodyPr wrap="square" lIns="0" tIns="0" rIns="0" bIns="0" rtlCol="0"/>
          <a:lstStyle/>
          <a:p>
            <a:endParaRPr/>
          </a:p>
        </p:txBody>
      </p:sp>
      <p:sp>
        <p:nvSpPr>
          <p:cNvPr id="4" name="object 2">
            <a:extLst>
              <a:ext uri="{FF2B5EF4-FFF2-40B4-BE49-F238E27FC236}">
                <a16:creationId xmlns:a16="http://schemas.microsoft.com/office/drawing/2014/main" id="{95CAF84A-6467-E630-9851-744CCC3593E6}"/>
              </a:ext>
            </a:extLst>
          </p:cNvPr>
          <p:cNvSpPr txBox="1">
            <a:spLocks/>
          </p:cNvSpPr>
          <p:nvPr/>
        </p:nvSpPr>
        <p:spPr>
          <a:xfrm>
            <a:off x="280415" y="332231"/>
            <a:ext cx="8639810" cy="334706"/>
          </a:xfrm>
          <a:prstGeom prst="rect">
            <a:avLst/>
          </a:prstGeom>
          <a:solidFill>
            <a:srgbClr val="00A9C2"/>
          </a:solidFill>
          <a:ln w="9144">
            <a:solidFill>
              <a:srgbClr val="92D050"/>
            </a:solidFill>
          </a:ln>
        </p:spPr>
        <p:txBody>
          <a:bodyPr vert="horz" wrap="square" lIns="0" tIns="26669" rIns="0" bIns="0" rtlCol="0">
            <a:spAutoFit/>
          </a:bodyPr>
          <a:lstStyle>
            <a:lvl1pPr>
              <a:defRPr>
                <a:latin typeface="+mj-lt"/>
                <a:ea typeface="+mj-ea"/>
                <a:cs typeface="+mj-cs"/>
              </a:defRPr>
            </a:lvl1pPr>
          </a:lstStyle>
          <a:p>
            <a:pPr marL="1497965" algn="ctr">
              <a:spcBef>
                <a:spcPts val="209"/>
              </a:spcBef>
            </a:pPr>
            <a:r>
              <a:rPr lang="fr-FR" sz="2000" b="1" kern="0" spc="-10" dirty="0">
                <a:solidFill>
                  <a:schemeClr val="bg1"/>
                </a:solidFill>
              </a:rPr>
              <a:t>NOTRE RESEAU ET NOS PARTENAIRES POUR Y PARVENIR </a:t>
            </a:r>
          </a:p>
        </p:txBody>
      </p:sp>
    </p:spTree>
    <p:extLst>
      <p:ext uri="{BB962C8B-B14F-4D97-AF65-F5344CB8AC3E}">
        <p14:creationId xmlns:p14="http://schemas.microsoft.com/office/powerpoint/2010/main" val="129283861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a:extLst>
              <a:ext uri="{FF2B5EF4-FFF2-40B4-BE49-F238E27FC236}">
                <a16:creationId xmlns:a16="http://schemas.microsoft.com/office/drawing/2014/main" id="{95CAF84A-6467-E630-9851-744CCC3593E6}"/>
              </a:ext>
            </a:extLst>
          </p:cNvPr>
          <p:cNvSpPr txBox="1">
            <a:spLocks/>
          </p:cNvSpPr>
          <p:nvPr/>
        </p:nvSpPr>
        <p:spPr>
          <a:xfrm>
            <a:off x="137795" y="2209800"/>
            <a:ext cx="8639810" cy="642483"/>
          </a:xfrm>
          <a:prstGeom prst="rect">
            <a:avLst/>
          </a:prstGeom>
          <a:solidFill>
            <a:srgbClr val="00A9C2"/>
          </a:solidFill>
          <a:ln w="9144">
            <a:solidFill>
              <a:srgbClr val="92D050"/>
            </a:solidFill>
          </a:ln>
        </p:spPr>
        <p:txBody>
          <a:bodyPr vert="horz" wrap="square" lIns="0" tIns="26669" rIns="0" bIns="0" rtlCol="0">
            <a:spAutoFit/>
          </a:bodyPr>
          <a:lstStyle>
            <a:lvl1pPr>
              <a:defRPr>
                <a:latin typeface="+mj-lt"/>
                <a:ea typeface="+mj-ea"/>
                <a:cs typeface="+mj-cs"/>
              </a:defRPr>
            </a:lvl1pPr>
          </a:lstStyle>
          <a:p>
            <a:pPr marL="1497965" algn="ctr">
              <a:spcBef>
                <a:spcPts val="209"/>
              </a:spcBef>
            </a:pPr>
            <a:r>
              <a:rPr lang="fr-FR" sz="4000" b="1" kern="0" spc="-10" dirty="0">
                <a:solidFill>
                  <a:schemeClr val="bg1"/>
                </a:solidFill>
              </a:rPr>
              <a:t>QUESTIONS / REPONSES </a:t>
            </a:r>
          </a:p>
        </p:txBody>
      </p:sp>
    </p:spTree>
    <p:extLst>
      <p:ext uri="{BB962C8B-B14F-4D97-AF65-F5344CB8AC3E}">
        <p14:creationId xmlns:p14="http://schemas.microsoft.com/office/powerpoint/2010/main" val="84011108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p:nvPr/>
        </p:nvSpPr>
        <p:spPr>
          <a:xfrm>
            <a:off x="594359" y="243840"/>
            <a:ext cx="7920355" cy="636072"/>
          </a:xfrm>
          <a:prstGeom prst="rect">
            <a:avLst/>
          </a:prstGeom>
          <a:solidFill>
            <a:srgbClr val="00A9C2"/>
          </a:solidFill>
          <a:ln w="9144">
            <a:solidFill>
              <a:srgbClr val="00AF50"/>
            </a:solidFill>
          </a:ln>
        </p:spPr>
        <p:txBody>
          <a:bodyPr vert="horz" wrap="square" lIns="0" tIns="20320" rIns="0" bIns="0" rtlCol="0">
            <a:spAutoFit/>
          </a:bodyPr>
          <a:lstStyle/>
          <a:p>
            <a:pPr algn="ctr">
              <a:lnSpc>
                <a:spcPct val="100000"/>
              </a:lnSpc>
              <a:spcBef>
                <a:spcPts val="160"/>
              </a:spcBef>
            </a:pPr>
            <a:r>
              <a:rPr lang="fr-FR" sz="4000" dirty="0"/>
              <a:t>Vos contacts</a:t>
            </a:r>
            <a:endParaRPr sz="3200" dirty="0">
              <a:latin typeface="Calibri"/>
              <a:cs typeface="Calibri"/>
            </a:endParaRPr>
          </a:p>
        </p:txBody>
      </p:sp>
      <p:sp>
        <p:nvSpPr>
          <p:cNvPr id="7" name="object 7"/>
          <p:cNvSpPr txBox="1">
            <a:spLocks noGrp="1"/>
          </p:cNvSpPr>
          <p:nvPr>
            <p:ph type="sldNum" sz="quarter" idx="7"/>
          </p:nvPr>
        </p:nvSpPr>
        <p:spPr>
          <a:prstGeom prst="rect">
            <a:avLst/>
          </a:prstGeom>
        </p:spPr>
        <p:txBody>
          <a:bodyPr vert="horz" wrap="square" lIns="0" tIns="0" rIns="0" bIns="0" rtlCol="0">
            <a:spAutoFit/>
          </a:bodyPr>
          <a:lstStyle/>
          <a:p>
            <a:pPr marL="101600">
              <a:lnSpc>
                <a:spcPts val="1240"/>
              </a:lnSpc>
            </a:pPr>
            <a:fld id="{81D60167-4931-47E6-BA6A-407CBD079E47}" type="slidenum">
              <a:rPr dirty="0"/>
              <a:t>44</a:t>
            </a:fld>
            <a:endParaRPr dirty="0"/>
          </a:p>
        </p:txBody>
      </p:sp>
      <p:sp>
        <p:nvSpPr>
          <p:cNvPr id="9" name="ZoneTexte 8">
            <a:extLst>
              <a:ext uri="{FF2B5EF4-FFF2-40B4-BE49-F238E27FC236}">
                <a16:creationId xmlns:a16="http://schemas.microsoft.com/office/drawing/2014/main" id="{29C64333-5644-E346-A2A7-B39508CD7F25}"/>
              </a:ext>
            </a:extLst>
          </p:cNvPr>
          <p:cNvSpPr txBox="1"/>
          <p:nvPr/>
        </p:nvSpPr>
        <p:spPr>
          <a:xfrm>
            <a:off x="228600" y="1371600"/>
            <a:ext cx="8686800" cy="4832092"/>
          </a:xfrm>
          <a:prstGeom prst="rect">
            <a:avLst/>
          </a:prstGeom>
          <a:noFill/>
        </p:spPr>
        <p:txBody>
          <a:bodyPr wrap="square">
            <a:spAutoFit/>
          </a:bodyPr>
          <a:lstStyle/>
          <a:p>
            <a:r>
              <a:rPr lang="fr-FR" sz="2800" dirty="0"/>
              <a:t> Pour les établissements du SGEC : Mickaël </a:t>
            </a:r>
            <a:r>
              <a:rPr lang="fr-FR" sz="2800" dirty="0" err="1"/>
              <a:t>Gac</a:t>
            </a:r>
            <a:endParaRPr lang="fr-FR" sz="2800" dirty="0"/>
          </a:p>
          <a:p>
            <a:pPr marL="63499" indent="0" algn="ctr">
              <a:buNone/>
            </a:pPr>
            <a:r>
              <a:rPr lang="fr-FR" sz="2800" u="sng" dirty="0">
                <a:hlinkClick r:id="rId3"/>
              </a:rPr>
              <a:t>m-gac@enseignement-catholique.fr</a:t>
            </a:r>
            <a:endParaRPr lang="fr-FR" sz="2800" u="sng" dirty="0"/>
          </a:p>
          <a:p>
            <a:pPr marL="63499" indent="0" algn="ctr">
              <a:buNone/>
            </a:pPr>
            <a:endParaRPr lang="fr-FR" sz="2800" u="sng" dirty="0"/>
          </a:p>
          <a:p>
            <a:r>
              <a:rPr lang="fr-FR" sz="2800" dirty="0"/>
              <a:t>Pour les établissements du CNEAP : Stéphanie </a:t>
            </a:r>
            <a:r>
              <a:rPr lang="fr-FR" sz="2800" dirty="0" err="1"/>
              <a:t>Dumortier</a:t>
            </a:r>
            <a:endParaRPr lang="fr-FR" sz="2800" dirty="0"/>
          </a:p>
          <a:p>
            <a:pPr marL="63499" indent="0" algn="ctr">
              <a:buNone/>
            </a:pPr>
            <a:r>
              <a:rPr lang="fr-FR" sz="2800" dirty="0">
                <a:hlinkClick r:id="rId4"/>
              </a:rPr>
              <a:t>stephanie.dumortier@cneap.fr</a:t>
            </a:r>
            <a:endParaRPr lang="fr-FR" sz="2800" dirty="0"/>
          </a:p>
          <a:p>
            <a:pPr marL="63499" indent="0" algn="ctr">
              <a:buNone/>
            </a:pPr>
            <a:endParaRPr lang="fr-FR" sz="2800" dirty="0"/>
          </a:p>
          <a:p>
            <a:r>
              <a:rPr lang="fr-FR" sz="2800" dirty="0"/>
              <a:t> Pour les questions règlementaires et pratiques : Armelle Baril</a:t>
            </a:r>
          </a:p>
          <a:p>
            <a:pPr marL="63499" indent="0" algn="ctr">
              <a:buNone/>
            </a:pPr>
            <a:r>
              <a:rPr lang="fr-FR" sz="2800" u="sng" dirty="0">
                <a:hlinkClick r:id="rId5"/>
              </a:rPr>
              <a:t>a-baril@fnogec.org</a:t>
            </a:r>
            <a:endParaRPr lang="fr-FR" sz="2800" u="sng" dirty="0"/>
          </a:p>
          <a:p>
            <a:pPr marL="63499" indent="0" algn="ctr">
              <a:buNone/>
            </a:pPr>
            <a:endParaRPr lang="fr-FR" sz="2800" u="sng" dirty="0"/>
          </a:p>
          <a:p>
            <a:pPr marL="63499" indent="0" algn="ctr">
              <a:buNone/>
            </a:pPr>
            <a:endParaRPr lang="fr-FR" sz="2800" dirty="0"/>
          </a:p>
        </p:txBody>
      </p:sp>
    </p:spTree>
    <p:extLst>
      <p:ext uri="{BB962C8B-B14F-4D97-AF65-F5344CB8AC3E}">
        <p14:creationId xmlns:p14="http://schemas.microsoft.com/office/powerpoint/2010/main" val="25267173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431291" y="260605"/>
            <a:ext cx="8712835" cy="2330196"/>
          </a:xfrm>
          <a:custGeom>
            <a:avLst/>
            <a:gdLst/>
            <a:ahLst/>
            <a:cxnLst/>
            <a:rect l="l" t="t" r="r" b="b"/>
            <a:pathLst>
              <a:path w="8712835" h="2585085">
                <a:moveTo>
                  <a:pt x="0" y="2584704"/>
                </a:moveTo>
                <a:lnTo>
                  <a:pt x="8712708" y="2584704"/>
                </a:lnTo>
                <a:lnTo>
                  <a:pt x="8712708" y="0"/>
                </a:lnTo>
                <a:lnTo>
                  <a:pt x="0" y="0"/>
                </a:lnTo>
                <a:lnTo>
                  <a:pt x="0" y="2584704"/>
                </a:lnTo>
                <a:close/>
              </a:path>
            </a:pathLst>
          </a:custGeom>
          <a:solidFill>
            <a:srgbClr val="00A9C2"/>
          </a:solidFill>
        </p:spPr>
        <p:txBody>
          <a:bodyPr wrap="square" lIns="0" tIns="0" rIns="0" bIns="0" rtlCol="0"/>
          <a:lstStyle/>
          <a:p>
            <a:endParaRPr/>
          </a:p>
        </p:txBody>
      </p:sp>
      <p:sp>
        <p:nvSpPr>
          <p:cNvPr id="3" name="object 3"/>
          <p:cNvSpPr txBox="1">
            <a:spLocks noGrp="1"/>
          </p:cNvSpPr>
          <p:nvPr>
            <p:ph type="title"/>
          </p:nvPr>
        </p:nvSpPr>
        <p:spPr>
          <a:xfrm>
            <a:off x="953820" y="249377"/>
            <a:ext cx="7670165" cy="2074927"/>
          </a:xfrm>
          <a:prstGeom prst="rect">
            <a:avLst/>
          </a:prstGeom>
        </p:spPr>
        <p:txBody>
          <a:bodyPr vert="horz" wrap="square" lIns="0" tIns="12700" rIns="0" bIns="0" rtlCol="0">
            <a:spAutoFit/>
          </a:bodyPr>
          <a:lstStyle/>
          <a:p>
            <a:pPr marL="548640" marR="376555" indent="-161925" algn="ctr">
              <a:lnSpc>
                <a:spcPct val="100000"/>
              </a:lnSpc>
              <a:spcBef>
                <a:spcPts val="100"/>
              </a:spcBef>
            </a:pPr>
            <a:r>
              <a:rPr sz="5400" dirty="0"/>
              <a:t>II. </a:t>
            </a:r>
            <a:r>
              <a:rPr sz="4000" spc="-20" dirty="0"/>
              <a:t>Pourquoi </a:t>
            </a:r>
            <a:r>
              <a:rPr sz="4000" dirty="0"/>
              <a:t>accueillir</a:t>
            </a:r>
            <a:r>
              <a:rPr sz="4000" spc="-90" dirty="0"/>
              <a:t> </a:t>
            </a:r>
            <a:r>
              <a:rPr sz="4000" dirty="0"/>
              <a:t>un  </a:t>
            </a:r>
            <a:r>
              <a:rPr sz="4000" spc="5" dirty="0"/>
              <a:t>service </a:t>
            </a:r>
            <a:r>
              <a:rPr sz="4000" spc="-5" dirty="0"/>
              <a:t>civique </a:t>
            </a:r>
            <a:r>
              <a:rPr sz="4000" dirty="0"/>
              <a:t>dans</a:t>
            </a:r>
            <a:r>
              <a:rPr sz="4000" spc="-105" dirty="0"/>
              <a:t> </a:t>
            </a:r>
            <a:r>
              <a:rPr sz="4000" dirty="0"/>
              <a:t>un</a:t>
            </a:r>
          </a:p>
          <a:p>
            <a:pPr marL="12700" algn="ctr">
              <a:lnSpc>
                <a:spcPct val="100000"/>
              </a:lnSpc>
              <a:spcBef>
                <a:spcPts val="5"/>
              </a:spcBef>
              <a:tabLst>
                <a:tab pos="4331335" algn="l"/>
              </a:tabLst>
            </a:pPr>
            <a:r>
              <a:rPr lang="fr-FR" sz="4000" spc="-30" dirty="0"/>
              <a:t>É</a:t>
            </a:r>
            <a:r>
              <a:rPr sz="4000" spc="-50" dirty="0" err="1"/>
              <a:t>t</a:t>
            </a:r>
            <a:r>
              <a:rPr sz="4000" dirty="0" err="1"/>
              <a:t>ablisse</a:t>
            </a:r>
            <a:r>
              <a:rPr sz="4000" spc="-15" dirty="0" err="1"/>
              <a:t>m</a:t>
            </a:r>
            <a:r>
              <a:rPr sz="4000" spc="-5" dirty="0" err="1"/>
              <a:t>e</a:t>
            </a:r>
            <a:r>
              <a:rPr sz="4000" spc="-70" dirty="0" err="1"/>
              <a:t>n</a:t>
            </a:r>
            <a:r>
              <a:rPr sz="4000" dirty="0" err="1"/>
              <a:t>t</a:t>
            </a:r>
            <a:r>
              <a:rPr lang="fr-FR" sz="4000" dirty="0"/>
              <a:t> </a:t>
            </a:r>
            <a:r>
              <a:rPr sz="4000" spc="-45" dirty="0" err="1"/>
              <a:t>c</a:t>
            </a:r>
            <a:r>
              <a:rPr sz="4000" spc="-55" dirty="0" err="1"/>
              <a:t>a</a:t>
            </a:r>
            <a:r>
              <a:rPr sz="4000" dirty="0" err="1"/>
              <a:t>tholi</a:t>
            </a:r>
            <a:r>
              <a:rPr sz="4000" spc="-15" dirty="0" err="1"/>
              <a:t>q</a:t>
            </a:r>
            <a:r>
              <a:rPr sz="4000" dirty="0" err="1"/>
              <a:t>ue</a:t>
            </a:r>
            <a:r>
              <a:rPr sz="4000" dirty="0"/>
              <a:t>?</a:t>
            </a:r>
            <a:endParaRPr sz="5400" dirty="0"/>
          </a:p>
        </p:txBody>
      </p:sp>
      <p:sp>
        <p:nvSpPr>
          <p:cNvPr id="5" name="object 5"/>
          <p:cNvSpPr txBox="1"/>
          <p:nvPr/>
        </p:nvSpPr>
        <p:spPr>
          <a:xfrm>
            <a:off x="8492235" y="6464985"/>
            <a:ext cx="128270" cy="178435"/>
          </a:xfrm>
          <a:prstGeom prst="rect">
            <a:avLst/>
          </a:prstGeom>
        </p:spPr>
        <p:txBody>
          <a:bodyPr vert="horz" wrap="square" lIns="0" tIns="0" rIns="0" bIns="0" rtlCol="0">
            <a:spAutoFit/>
          </a:bodyPr>
          <a:lstStyle/>
          <a:p>
            <a:pPr marL="25400">
              <a:lnSpc>
                <a:spcPts val="1240"/>
              </a:lnSpc>
            </a:pPr>
            <a:fld id="{81D60167-4931-47E6-BA6A-407CBD079E47}" type="slidenum">
              <a:rPr sz="1200" dirty="0">
                <a:solidFill>
                  <a:srgbClr val="888888"/>
                </a:solidFill>
                <a:latin typeface="Calibri"/>
                <a:cs typeface="Calibri"/>
              </a:rPr>
              <a:t>5</a:t>
            </a:fld>
            <a:endParaRPr sz="1200">
              <a:latin typeface="Calibri"/>
              <a:cs typeface="Calibri"/>
            </a:endParaRPr>
          </a:p>
        </p:txBody>
      </p:sp>
      <p:sp>
        <p:nvSpPr>
          <p:cNvPr id="4" name="object 4"/>
          <p:cNvSpPr txBox="1"/>
          <p:nvPr/>
        </p:nvSpPr>
        <p:spPr>
          <a:xfrm>
            <a:off x="906576" y="3152012"/>
            <a:ext cx="7523480" cy="2166619"/>
          </a:xfrm>
          <a:prstGeom prst="rect">
            <a:avLst/>
          </a:prstGeom>
        </p:spPr>
        <p:txBody>
          <a:bodyPr vert="horz" wrap="square" lIns="0" tIns="12065" rIns="0" bIns="0" rtlCol="0">
            <a:spAutoFit/>
          </a:bodyPr>
          <a:lstStyle/>
          <a:p>
            <a:pPr marL="355600" indent="-342900">
              <a:lnSpc>
                <a:spcPct val="100000"/>
              </a:lnSpc>
              <a:spcBef>
                <a:spcPts val="95"/>
              </a:spcBef>
              <a:buAutoNum type="arabicPeriod"/>
              <a:tabLst>
                <a:tab pos="355600" algn="l"/>
              </a:tabLst>
            </a:pPr>
            <a:r>
              <a:rPr sz="2800" spc="-30" dirty="0">
                <a:latin typeface="Calibri"/>
                <a:cs typeface="Calibri"/>
              </a:rPr>
              <a:t>Faire </a:t>
            </a:r>
            <a:r>
              <a:rPr sz="2800" spc="-20" dirty="0">
                <a:latin typeface="Calibri"/>
                <a:cs typeface="Calibri"/>
              </a:rPr>
              <a:t>preuve </a:t>
            </a:r>
            <a:r>
              <a:rPr sz="2800" spc="-5" dirty="0">
                <a:latin typeface="Calibri"/>
                <a:cs typeface="Calibri"/>
              </a:rPr>
              <a:t>de </a:t>
            </a:r>
            <a:r>
              <a:rPr sz="2800" spc="-15" dirty="0">
                <a:latin typeface="Calibri"/>
                <a:cs typeface="Calibri"/>
              </a:rPr>
              <a:t>citoyenneté </a:t>
            </a:r>
            <a:r>
              <a:rPr sz="2800" spc="-10" dirty="0">
                <a:latin typeface="Calibri"/>
                <a:cs typeface="Calibri"/>
              </a:rPr>
              <a:t>pour </a:t>
            </a:r>
            <a:r>
              <a:rPr sz="2800" spc="-15" dirty="0">
                <a:latin typeface="Calibri"/>
                <a:cs typeface="Calibri"/>
              </a:rPr>
              <a:t>l’intérêt</a:t>
            </a:r>
            <a:r>
              <a:rPr sz="2800" spc="100" dirty="0">
                <a:latin typeface="Calibri"/>
                <a:cs typeface="Calibri"/>
              </a:rPr>
              <a:t> </a:t>
            </a:r>
            <a:r>
              <a:rPr sz="2800" spc="-15" dirty="0">
                <a:latin typeface="Calibri"/>
                <a:cs typeface="Calibri"/>
              </a:rPr>
              <a:t>général</a:t>
            </a:r>
            <a:endParaRPr sz="2800" dirty="0">
              <a:latin typeface="Calibri"/>
              <a:cs typeface="Calibri"/>
            </a:endParaRPr>
          </a:p>
          <a:p>
            <a:pPr marL="355600" indent="-342900">
              <a:lnSpc>
                <a:spcPct val="100000"/>
              </a:lnSpc>
              <a:buAutoNum type="arabicPeriod"/>
              <a:tabLst>
                <a:tab pos="355600" algn="l"/>
              </a:tabLst>
            </a:pPr>
            <a:r>
              <a:rPr sz="2800" spc="-15" dirty="0">
                <a:latin typeface="Calibri"/>
                <a:cs typeface="Calibri"/>
              </a:rPr>
              <a:t>Répondre </a:t>
            </a:r>
            <a:r>
              <a:rPr sz="2800" spc="-5" dirty="0">
                <a:latin typeface="Calibri"/>
                <a:cs typeface="Calibri"/>
              </a:rPr>
              <a:t>aux </a:t>
            </a:r>
            <a:r>
              <a:rPr sz="2800" spc="-15" dirty="0">
                <a:latin typeface="Calibri"/>
                <a:cs typeface="Calibri"/>
              </a:rPr>
              <a:t>fondamentaux </a:t>
            </a:r>
            <a:r>
              <a:rPr sz="2800" spc="-5" dirty="0">
                <a:latin typeface="Calibri"/>
                <a:cs typeface="Calibri"/>
              </a:rPr>
              <a:t>de</a:t>
            </a:r>
            <a:r>
              <a:rPr sz="2800" spc="55" dirty="0">
                <a:latin typeface="Calibri"/>
                <a:cs typeface="Calibri"/>
              </a:rPr>
              <a:t> </a:t>
            </a:r>
            <a:r>
              <a:rPr sz="2800" spc="-20" dirty="0">
                <a:latin typeface="Calibri"/>
                <a:cs typeface="Calibri"/>
              </a:rPr>
              <a:t>l’enseignement</a:t>
            </a:r>
            <a:endParaRPr sz="2800" dirty="0">
              <a:latin typeface="Calibri"/>
              <a:cs typeface="Calibri"/>
            </a:endParaRPr>
          </a:p>
          <a:p>
            <a:pPr marL="355600">
              <a:lnSpc>
                <a:spcPct val="100000"/>
              </a:lnSpc>
              <a:spcBef>
                <a:spcPts val="5"/>
              </a:spcBef>
            </a:pPr>
            <a:r>
              <a:rPr sz="2800" spc="-10" dirty="0">
                <a:latin typeface="Calibri"/>
                <a:cs typeface="Calibri"/>
              </a:rPr>
              <a:t>catholique</a:t>
            </a:r>
            <a:endParaRPr sz="2800" dirty="0">
              <a:latin typeface="Calibri"/>
              <a:cs typeface="Calibri"/>
            </a:endParaRPr>
          </a:p>
          <a:p>
            <a:pPr marL="355600" indent="-342900">
              <a:lnSpc>
                <a:spcPct val="100000"/>
              </a:lnSpc>
              <a:buAutoNum type="arabicPeriod" startAt="3"/>
              <a:tabLst>
                <a:tab pos="355600" algn="l"/>
              </a:tabLst>
            </a:pPr>
            <a:r>
              <a:rPr sz="2800" spc="-5" dirty="0">
                <a:latin typeface="Calibri"/>
                <a:cs typeface="Calibri"/>
              </a:rPr>
              <a:t>Une </a:t>
            </a:r>
            <a:r>
              <a:rPr sz="2800" spc="-15" dirty="0">
                <a:latin typeface="Calibri"/>
                <a:cs typeface="Calibri"/>
              </a:rPr>
              <a:t>structure </a:t>
            </a:r>
            <a:r>
              <a:rPr sz="2800" spc="-25" dirty="0">
                <a:latin typeface="Calibri"/>
                <a:cs typeface="Calibri"/>
              </a:rPr>
              <a:t>favorable </a:t>
            </a:r>
            <a:r>
              <a:rPr sz="2800" spc="-5" dirty="0">
                <a:latin typeface="Calibri"/>
                <a:cs typeface="Calibri"/>
              </a:rPr>
              <a:t>à </a:t>
            </a:r>
            <a:r>
              <a:rPr sz="2800" spc="-25" dirty="0">
                <a:latin typeface="Calibri"/>
                <a:cs typeface="Calibri"/>
              </a:rPr>
              <a:t>l’accueil </a:t>
            </a:r>
            <a:r>
              <a:rPr sz="2800" spc="-5" dirty="0">
                <a:latin typeface="Calibri"/>
                <a:cs typeface="Calibri"/>
              </a:rPr>
              <a:t>du</a:t>
            </a:r>
            <a:r>
              <a:rPr sz="2800" spc="95" dirty="0">
                <a:latin typeface="Calibri"/>
                <a:cs typeface="Calibri"/>
              </a:rPr>
              <a:t> </a:t>
            </a:r>
            <a:r>
              <a:rPr sz="2800" spc="-20" dirty="0">
                <a:latin typeface="Calibri"/>
                <a:cs typeface="Calibri"/>
              </a:rPr>
              <a:t>volontaire</a:t>
            </a:r>
            <a:endParaRPr sz="2800" dirty="0">
              <a:latin typeface="Calibri"/>
              <a:cs typeface="Calibri"/>
            </a:endParaRPr>
          </a:p>
          <a:p>
            <a:pPr marL="355600" indent="-342900">
              <a:lnSpc>
                <a:spcPct val="100000"/>
              </a:lnSpc>
              <a:buAutoNum type="arabicPeriod" startAt="3"/>
              <a:tabLst>
                <a:tab pos="355600" algn="l"/>
              </a:tabLst>
            </a:pPr>
            <a:r>
              <a:rPr sz="2800" spc="-5" dirty="0">
                <a:latin typeface="Calibri"/>
                <a:cs typeface="Calibri"/>
              </a:rPr>
              <a:t> </a:t>
            </a:r>
            <a:r>
              <a:rPr sz="2800" spc="-10" dirty="0">
                <a:latin typeface="Calibri"/>
                <a:cs typeface="Calibri"/>
              </a:rPr>
              <a:t>vidéos pour </a:t>
            </a:r>
            <a:r>
              <a:rPr sz="2800" spc="-15" dirty="0">
                <a:latin typeface="Calibri"/>
                <a:cs typeface="Calibri"/>
              </a:rPr>
              <a:t>vous</a:t>
            </a:r>
            <a:r>
              <a:rPr sz="2800" spc="65" dirty="0">
                <a:latin typeface="Calibri"/>
                <a:cs typeface="Calibri"/>
              </a:rPr>
              <a:t> </a:t>
            </a:r>
            <a:r>
              <a:rPr sz="2800" spc="-20" dirty="0">
                <a:latin typeface="Calibri"/>
                <a:cs typeface="Calibri"/>
              </a:rPr>
              <a:t>convaincre</a:t>
            </a:r>
            <a:endParaRPr sz="2800" dirty="0">
              <a:latin typeface="Calibri"/>
              <a:cs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611123" y="188976"/>
            <a:ext cx="7812405" cy="830580"/>
          </a:xfrm>
          <a:prstGeom prst="rect">
            <a:avLst/>
          </a:prstGeom>
          <a:solidFill>
            <a:srgbClr val="00A9C2"/>
          </a:solidFill>
          <a:ln w="9144">
            <a:solidFill>
              <a:srgbClr val="548ED4"/>
            </a:solidFill>
          </a:ln>
        </p:spPr>
        <p:txBody>
          <a:bodyPr vert="horz" wrap="square" lIns="0" tIns="25400" rIns="0" bIns="0" rtlCol="0">
            <a:spAutoFit/>
          </a:bodyPr>
          <a:lstStyle/>
          <a:p>
            <a:pPr algn="ctr">
              <a:lnSpc>
                <a:spcPct val="100000"/>
              </a:lnSpc>
              <a:spcBef>
                <a:spcPts val="200"/>
              </a:spcBef>
            </a:pPr>
            <a:r>
              <a:rPr sz="2400" b="1" spc="-5" dirty="0">
                <a:solidFill>
                  <a:srgbClr val="FFFFFF"/>
                </a:solidFill>
                <a:latin typeface="Calibri"/>
                <a:cs typeface="Calibri"/>
              </a:rPr>
              <a:t>1- </a:t>
            </a:r>
            <a:r>
              <a:rPr sz="2400" b="1" spc="-25" dirty="0">
                <a:solidFill>
                  <a:srgbClr val="FFFFFF"/>
                </a:solidFill>
                <a:latin typeface="Calibri"/>
                <a:cs typeface="Calibri"/>
              </a:rPr>
              <a:t>FAIRE </a:t>
            </a:r>
            <a:r>
              <a:rPr sz="2400" b="1" spc="-5" dirty="0">
                <a:solidFill>
                  <a:srgbClr val="FFFFFF"/>
                </a:solidFill>
                <a:latin typeface="Calibri"/>
                <a:cs typeface="Calibri"/>
              </a:rPr>
              <a:t>PREUVE DE </a:t>
            </a:r>
            <a:r>
              <a:rPr sz="2400" b="1" spc="-15" dirty="0">
                <a:solidFill>
                  <a:srgbClr val="FFFFFF"/>
                </a:solidFill>
                <a:latin typeface="Calibri"/>
                <a:cs typeface="Calibri"/>
              </a:rPr>
              <a:t>CITOYENNETÉ </a:t>
            </a:r>
            <a:r>
              <a:rPr sz="2400" b="1" spc="-5" dirty="0">
                <a:solidFill>
                  <a:srgbClr val="FFFFFF"/>
                </a:solidFill>
                <a:latin typeface="Calibri"/>
                <a:cs typeface="Calibri"/>
              </a:rPr>
              <a:t>POUR</a:t>
            </a:r>
            <a:r>
              <a:rPr sz="2400" b="1" spc="-25" dirty="0">
                <a:solidFill>
                  <a:srgbClr val="FFFFFF"/>
                </a:solidFill>
                <a:latin typeface="Calibri"/>
                <a:cs typeface="Calibri"/>
              </a:rPr>
              <a:t> </a:t>
            </a:r>
            <a:r>
              <a:rPr sz="2400" b="1" spc="-20" dirty="0">
                <a:solidFill>
                  <a:srgbClr val="FFFFFF"/>
                </a:solidFill>
                <a:latin typeface="Calibri"/>
                <a:cs typeface="Calibri"/>
              </a:rPr>
              <a:t>L’INTÉRÊT</a:t>
            </a:r>
            <a:endParaRPr sz="2400">
              <a:latin typeface="Calibri"/>
              <a:cs typeface="Calibri"/>
            </a:endParaRPr>
          </a:p>
          <a:p>
            <a:pPr algn="ctr">
              <a:lnSpc>
                <a:spcPct val="100000"/>
              </a:lnSpc>
              <a:spcBef>
                <a:spcPts val="5"/>
              </a:spcBef>
            </a:pPr>
            <a:r>
              <a:rPr sz="2400" b="1" spc="-5" dirty="0">
                <a:solidFill>
                  <a:srgbClr val="FFFFFF"/>
                </a:solidFill>
                <a:latin typeface="Calibri"/>
                <a:cs typeface="Calibri"/>
              </a:rPr>
              <a:t>GÉNÉRAL</a:t>
            </a:r>
            <a:endParaRPr sz="2400">
              <a:latin typeface="Calibri"/>
              <a:cs typeface="Calibri"/>
            </a:endParaRPr>
          </a:p>
        </p:txBody>
      </p:sp>
      <p:sp>
        <p:nvSpPr>
          <p:cNvPr id="3" name="object 3"/>
          <p:cNvSpPr/>
          <p:nvPr/>
        </p:nvSpPr>
        <p:spPr>
          <a:xfrm>
            <a:off x="755904" y="1325880"/>
            <a:ext cx="7379208" cy="461772"/>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789431" y="2205227"/>
            <a:ext cx="7598664" cy="4401312"/>
          </a:xfrm>
          <a:prstGeom prst="rect">
            <a:avLst/>
          </a:prstGeom>
          <a:blipFill>
            <a:blip r:embed="rId4" cstate="print"/>
            <a:stretch>
              <a:fillRect/>
            </a:stretch>
          </a:blipFill>
        </p:spPr>
        <p:txBody>
          <a:bodyPr wrap="square" lIns="0" tIns="0" rIns="0" bIns="0" rtlCol="0"/>
          <a:lstStyle/>
          <a:p>
            <a:endParaRPr/>
          </a:p>
        </p:txBody>
      </p:sp>
      <p:sp>
        <p:nvSpPr>
          <p:cNvPr id="5" name="object 5"/>
          <p:cNvSpPr txBox="1"/>
          <p:nvPr/>
        </p:nvSpPr>
        <p:spPr>
          <a:xfrm>
            <a:off x="755904" y="1339722"/>
            <a:ext cx="7480934" cy="5172710"/>
          </a:xfrm>
          <a:prstGeom prst="rect">
            <a:avLst/>
          </a:prstGeom>
        </p:spPr>
        <p:txBody>
          <a:bodyPr vert="horz" wrap="square" lIns="0" tIns="12700" rIns="0" bIns="0" rtlCol="0">
            <a:spAutoFit/>
          </a:bodyPr>
          <a:lstStyle/>
          <a:p>
            <a:pPr marL="1150620">
              <a:lnSpc>
                <a:spcPct val="100000"/>
              </a:lnSpc>
              <a:spcBef>
                <a:spcPts val="100"/>
              </a:spcBef>
            </a:pPr>
            <a:r>
              <a:rPr sz="2400" b="1" spc="-45" dirty="0">
                <a:latin typeface="Calibri"/>
                <a:cs typeface="Calibri"/>
              </a:rPr>
              <a:t>L’esprit </a:t>
            </a:r>
            <a:r>
              <a:rPr sz="2400" b="1" spc="-25" dirty="0">
                <a:latin typeface="Calibri"/>
                <a:cs typeface="Calibri"/>
              </a:rPr>
              <a:t>d’engagement </a:t>
            </a:r>
            <a:r>
              <a:rPr sz="2400" b="1" dirty="0">
                <a:latin typeface="Calibri"/>
                <a:cs typeface="Calibri"/>
              </a:rPr>
              <a:t>du service</a:t>
            </a:r>
            <a:r>
              <a:rPr sz="2400" b="1" spc="20" dirty="0">
                <a:latin typeface="Calibri"/>
                <a:cs typeface="Calibri"/>
              </a:rPr>
              <a:t> </a:t>
            </a:r>
            <a:r>
              <a:rPr sz="2400" b="1" spc="-5" dirty="0">
                <a:latin typeface="Calibri"/>
                <a:cs typeface="Calibri"/>
              </a:rPr>
              <a:t>civique</a:t>
            </a:r>
            <a:endParaRPr sz="2400" dirty="0">
              <a:latin typeface="Calibri"/>
              <a:cs typeface="Calibri"/>
            </a:endParaRPr>
          </a:p>
          <a:p>
            <a:pPr>
              <a:lnSpc>
                <a:spcPct val="100000"/>
              </a:lnSpc>
              <a:spcBef>
                <a:spcPts val="25"/>
              </a:spcBef>
            </a:pPr>
            <a:endParaRPr sz="3450" dirty="0">
              <a:latin typeface="Times New Roman"/>
              <a:cs typeface="Times New Roman"/>
            </a:endParaRPr>
          </a:p>
          <a:p>
            <a:pPr marL="198755" marR="5080" indent="94615" algn="ctr">
              <a:lnSpc>
                <a:spcPct val="100000"/>
              </a:lnSpc>
              <a:spcBef>
                <a:spcPts val="5"/>
              </a:spcBef>
            </a:pPr>
            <a:r>
              <a:rPr sz="3200" b="1" i="1" dirty="0">
                <a:latin typeface="Calibri"/>
                <a:cs typeface="Calibri"/>
              </a:rPr>
              <a:t>» « Le </a:t>
            </a:r>
            <a:r>
              <a:rPr sz="3200" b="1" i="1" spc="-15" dirty="0">
                <a:latin typeface="Calibri"/>
                <a:cs typeface="Calibri"/>
              </a:rPr>
              <a:t>SERVICE </a:t>
            </a:r>
            <a:r>
              <a:rPr sz="3200" b="1" i="1" dirty="0">
                <a:latin typeface="Calibri"/>
                <a:cs typeface="Calibri"/>
              </a:rPr>
              <a:t>CIVIQUE a pour </a:t>
            </a:r>
            <a:r>
              <a:rPr sz="3200" b="1" i="1" spc="-10" dirty="0">
                <a:latin typeface="Calibri"/>
                <a:cs typeface="Calibri"/>
              </a:rPr>
              <a:t>objet </a:t>
            </a:r>
            <a:r>
              <a:rPr sz="3200" b="1" i="1" dirty="0">
                <a:latin typeface="Calibri"/>
                <a:cs typeface="Calibri"/>
              </a:rPr>
              <a:t>de  </a:t>
            </a:r>
            <a:r>
              <a:rPr sz="3200" b="1" i="1" spc="-10" dirty="0">
                <a:latin typeface="Calibri"/>
                <a:cs typeface="Calibri"/>
              </a:rPr>
              <a:t>renforcer </a:t>
            </a:r>
            <a:r>
              <a:rPr sz="3200" b="1" i="1" dirty="0">
                <a:latin typeface="Calibri"/>
                <a:cs typeface="Calibri"/>
              </a:rPr>
              <a:t>la </a:t>
            </a:r>
            <a:r>
              <a:rPr sz="3200" b="1" i="1" spc="-5" dirty="0">
                <a:latin typeface="Calibri"/>
                <a:cs typeface="Calibri"/>
              </a:rPr>
              <a:t>cohésion nationale </a:t>
            </a:r>
            <a:r>
              <a:rPr sz="3200" b="1" i="1" spc="-15" dirty="0">
                <a:latin typeface="Calibri"/>
                <a:cs typeface="Calibri"/>
              </a:rPr>
              <a:t>et </a:t>
            </a:r>
            <a:r>
              <a:rPr sz="3200" b="1" i="1" dirty="0">
                <a:latin typeface="Calibri"/>
                <a:cs typeface="Calibri"/>
              </a:rPr>
              <a:t>la mixité  </a:t>
            </a:r>
            <a:r>
              <a:rPr sz="3200" b="1" i="1" spc="-5" dirty="0">
                <a:latin typeface="Calibri"/>
                <a:cs typeface="Calibri"/>
              </a:rPr>
              <a:t>sociale </a:t>
            </a:r>
            <a:r>
              <a:rPr sz="3200" b="1" i="1" spc="-20" dirty="0">
                <a:latin typeface="Calibri"/>
                <a:cs typeface="Calibri"/>
              </a:rPr>
              <a:t>et </a:t>
            </a:r>
            <a:r>
              <a:rPr sz="3200" b="1" i="1" dirty="0">
                <a:latin typeface="Calibri"/>
                <a:cs typeface="Calibri"/>
              </a:rPr>
              <a:t>offre à </a:t>
            </a:r>
            <a:r>
              <a:rPr sz="3200" b="1" i="1" spc="-15" dirty="0">
                <a:latin typeface="Calibri"/>
                <a:cs typeface="Calibri"/>
              </a:rPr>
              <a:t>toute </a:t>
            </a:r>
            <a:r>
              <a:rPr sz="3200" b="1" i="1" dirty="0">
                <a:latin typeface="Calibri"/>
                <a:cs typeface="Calibri"/>
              </a:rPr>
              <a:t>personne </a:t>
            </a:r>
            <a:r>
              <a:rPr sz="3200" b="1" i="1" spc="-10" dirty="0">
                <a:latin typeface="Calibri"/>
                <a:cs typeface="Calibri"/>
              </a:rPr>
              <a:t>volontaire  </a:t>
            </a:r>
            <a:r>
              <a:rPr sz="3200" b="1" i="1" spc="-5" dirty="0">
                <a:latin typeface="Calibri"/>
                <a:cs typeface="Calibri"/>
              </a:rPr>
              <a:t>l'opportunité </a:t>
            </a:r>
            <a:r>
              <a:rPr sz="3200" b="1" i="1" dirty="0">
                <a:latin typeface="Calibri"/>
                <a:cs typeface="Calibri"/>
              </a:rPr>
              <a:t>de </a:t>
            </a:r>
            <a:r>
              <a:rPr sz="3200" b="1" i="1" spc="-5" dirty="0">
                <a:latin typeface="Calibri"/>
                <a:cs typeface="Calibri"/>
              </a:rPr>
              <a:t>servir </a:t>
            </a:r>
            <a:r>
              <a:rPr sz="3200" b="1" i="1" dirty="0">
                <a:latin typeface="Calibri"/>
                <a:cs typeface="Calibri"/>
              </a:rPr>
              <a:t>les </a:t>
            </a:r>
            <a:r>
              <a:rPr sz="3200" b="1" i="1" spc="-5" dirty="0">
                <a:latin typeface="Calibri"/>
                <a:cs typeface="Calibri"/>
              </a:rPr>
              <a:t>valeurs </a:t>
            </a:r>
            <a:r>
              <a:rPr sz="3200" b="1" i="1" dirty="0">
                <a:latin typeface="Calibri"/>
                <a:cs typeface="Calibri"/>
              </a:rPr>
              <a:t>de la  </a:t>
            </a:r>
            <a:r>
              <a:rPr sz="3200" b="1" i="1" spc="-5" dirty="0">
                <a:latin typeface="Calibri"/>
                <a:cs typeface="Calibri"/>
              </a:rPr>
              <a:t>République </a:t>
            </a:r>
            <a:r>
              <a:rPr sz="3200" b="1" i="1" spc="-15" dirty="0">
                <a:latin typeface="Calibri"/>
                <a:cs typeface="Calibri"/>
              </a:rPr>
              <a:t>et </a:t>
            </a:r>
            <a:r>
              <a:rPr sz="3200" b="1" i="1" dirty="0">
                <a:latin typeface="Calibri"/>
                <a:cs typeface="Calibri"/>
              </a:rPr>
              <a:t>de </a:t>
            </a:r>
            <a:r>
              <a:rPr sz="3200" b="1" i="1" spc="-5" dirty="0">
                <a:latin typeface="Calibri"/>
                <a:cs typeface="Calibri"/>
              </a:rPr>
              <a:t>s'engager en faveur </a:t>
            </a:r>
            <a:r>
              <a:rPr sz="3200" b="1" i="1" dirty="0">
                <a:latin typeface="Calibri"/>
                <a:cs typeface="Calibri"/>
              </a:rPr>
              <a:t>d'un  </a:t>
            </a:r>
            <a:r>
              <a:rPr sz="3200" b="1" i="1" spc="-5" dirty="0">
                <a:latin typeface="Calibri"/>
                <a:cs typeface="Calibri"/>
              </a:rPr>
              <a:t>projet collectif en effectuant </a:t>
            </a:r>
            <a:r>
              <a:rPr sz="3200" b="1" i="1" dirty="0">
                <a:latin typeface="Calibri"/>
                <a:cs typeface="Calibri"/>
              </a:rPr>
              <a:t>une mission  </a:t>
            </a:r>
            <a:r>
              <a:rPr sz="3200" b="1" i="1" spc="-10" dirty="0">
                <a:latin typeface="Calibri"/>
                <a:cs typeface="Calibri"/>
              </a:rPr>
              <a:t>d'intérêt </a:t>
            </a:r>
            <a:r>
              <a:rPr sz="3200" b="1" i="1" dirty="0">
                <a:latin typeface="Calibri"/>
                <a:cs typeface="Calibri"/>
              </a:rPr>
              <a:t>général auprès d'une</a:t>
            </a:r>
            <a:r>
              <a:rPr sz="3200" b="1" i="1" spc="15" dirty="0">
                <a:latin typeface="Calibri"/>
                <a:cs typeface="Calibri"/>
              </a:rPr>
              <a:t> </a:t>
            </a:r>
            <a:r>
              <a:rPr sz="3200" b="1" i="1" dirty="0">
                <a:latin typeface="Calibri"/>
                <a:cs typeface="Calibri"/>
              </a:rPr>
              <a:t>personne</a:t>
            </a:r>
            <a:endParaRPr sz="3200" dirty="0">
              <a:latin typeface="Calibri"/>
              <a:cs typeface="Calibri"/>
            </a:endParaRPr>
          </a:p>
          <a:p>
            <a:pPr marL="189230" algn="ctr">
              <a:lnSpc>
                <a:spcPct val="100000"/>
              </a:lnSpc>
              <a:spcBef>
                <a:spcPts val="5"/>
              </a:spcBef>
            </a:pPr>
            <a:r>
              <a:rPr sz="3200" b="1" i="1" dirty="0">
                <a:latin typeface="Calibri"/>
                <a:cs typeface="Calibri"/>
              </a:rPr>
              <a:t>morale agréée.</a:t>
            </a:r>
            <a:r>
              <a:rPr sz="3200" b="1" i="1" spc="-10" dirty="0">
                <a:latin typeface="Calibri"/>
                <a:cs typeface="Calibri"/>
              </a:rPr>
              <a:t> </a:t>
            </a:r>
            <a:r>
              <a:rPr sz="3200" b="1" i="1" dirty="0">
                <a:latin typeface="Calibri"/>
                <a:cs typeface="Calibri"/>
              </a:rPr>
              <a:t>[…]</a:t>
            </a:r>
            <a:endParaRPr sz="3200" dirty="0">
              <a:latin typeface="Calibri"/>
              <a:cs typeface="Calibri"/>
            </a:endParaRPr>
          </a:p>
          <a:p>
            <a:pPr marL="186690" algn="ctr">
              <a:lnSpc>
                <a:spcPct val="100000"/>
              </a:lnSpc>
              <a:spcBef>
                <a:spcPts val="45"/>
              </a:spcBef>
            </a:pPr>
            <a:r>
              <a:rPr sz="2400" b="1" i="1" spc="-5" dirty="0">
                <a:latin typeface="Calibri"/>
                <a:cs typeface="Calibri"/>
              </a:rPr>
              <a:t>Article L.120-1 </a:t>
            </a:r>
            <a:r>
              <a:rPr sz="2400" b="1" i="1" dirty="0">
                <a:latin typeface="Calibri"/>
                <a:cs typeface="Calibri"/>
              </a:rPr>
              <a:t>du </a:t>
            </a:r>
            <a:r>
              <a:rPr sz="2400" b="1" i="1" spc="-15" dirty="0">
                <a:latin typeface="Calibri"/>
                <a:cs typeface="Calibri"/>
              </a:rPr>
              <a:t>code </a:t>
            </a:r>
            <a:r>
              <a:rPr sz="2400" b="1" i="1" dirty="0">
                <a:latin typeface="Calibri"/>
                <a:cs typeface="Calibri"/>
              </a:rPr>
              <a:t>du </a:t>
            </a:r>
            <a:r>
              <a:rPr sz="2400" b="1" i="1" spc="-5" dirty="0">
                <a:latin typeface="Calibri"/>
                <a:cs typeface="Calibri"/>
              </a:rPr>
              <a:t>service</a:t>
            </a:r>
            <a:r>
              <a:rPr sz="2400" b="1" i="1" spc="-45" dirty="0">
                <a:latin typeface="Calibri"/>
                <a:cs typeface="Calibri"/>
              </a:rPr>
              <a:t> </a:t>
            </a:r>
            <a:r>
              <a:rPr sz="2400" b="1" i="1" spc="-5" dirty="0">
                <a:latin typeface="Calibri"/>
                <a:cs typeface="Calibri"/>
              </a:rPr>
              <a:t>national</a:t>
            </a:r>
            <a:endParaRPr sz="2400" dirty="0">
              <a:latin typeface="Calibri"/>
              <a:cs typeface="Calibri"/>
            </a:endParaRPr>
          </a:p>
        </p:txBody>
      </p:sp>
      <p:sp>
        <p:nvSpPr>
          <p:cNvPr id="6" name="object 6"/>
          <p:cNvSpPr txBox="1"/>
          <p:nvPr/>
        </p:nvSpPr>
        <p:spPr>
          <a:xfrm>
            <a:off x="8492235" y="6464985"/>
            <a:ext cx="128270" cy="178435"/>
          </a:xfrm>
          <a:prstGeom prst="rect">
            <a:avLst/>
          </a:prstGeom>
        </p:spPr>
        <p:txBody>
          <a:bodyPr vert="horz" wrap="square" lIns="0" tIns="0" rIns="0" bIns="0" rtlCol="0">
            <a:spAutoFit/>
          </a:bodyPr>
          <a:lstStyle/>
          <a:p>
            <a:pPr marL="25400">
              <a:lnSpc>
                <a:spcPts val="1240"/>
              </a:lnSpc>
            </a:pPr>
            <a:fld id="{81D60167-4931-47E6-BA6A-407CBD079E47}" type="slidenum">
              <a:rPr sz="1200" dirty="0">
                <a:solidFill>
                  <a:srgbClr val="888888"/>
                </a:solidFill>
                <a:latin typeface="Calibri"/>
                <a:cs typeface="Calibri"/>
              </a:rPr>
              <a:t>6</a:t>
            </a:fld>
            <a:endParaRPr sz="1200">
              <a:latin typeface="Calibri"/>
              <a:cs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9495" y="361188"/>
            <a:ext cx="7920355" cy="513602"/>
          </a:xfrm>
          <a:prstGeom prst="rect">
            <a:avLst/>
          </a:prstGeom>
          <a:solidFill>
            <a:srgbClr val="00A9C2"/>
          </a:solidFill>
          <a:ln w="9144">
            <a:solidFill>
              <a:srgbClr val="00AF50"/>
            </a:solidFill>
          </a:ln>
        </p:spPr>
        <p:txBody>
          <a:bodyPr vert="horz" wrap="square" lIns="0" tIns="20955" rIns="0" bIns="0" rtlCol="0">
            <a:spAutoFit/>
          </a:bodyPr>
          <a:lstStyle/>
          <a:p>
            <a:pPr marL="1103630">
              <a:lnSpc>
                <a:spcPct val="100000"/>
              </a:lnSpc>
              <a:spcBef>
                <a:spcPts val="165"/>
              </a:spcBef>
            </a:pPr>
            <a:r>
              <a:rPr sz="3200" dirty="0"/>
              <a:t>2 - </a:t>
            </a:r>
            <a:r>
              <a:rPr dirty="0"/>
              <a:t>REPONDRE </a:t>
            </a:r>
            <a:r>
              <a:rPr spc="-15" dirty="0"/>
              <a:t>AUX </a:t>
            </a:r>
            <a:r>
              <a:rPr spc="-30" dirty="0"/>
              <a:t>FONDAMENTAUX </a:t>
            </a:r>
            <a:r>
              <a:rPr lang="fr-FR" spc="-30" dirty="0"/>
              <a:t>DE</a:t>
            </a:r>
            <a:r>
              <a:rPr spc="-50" dirty="0"/>
              <a:t> </a:t>
            </a:r>
            <a:r>
              <a:rPr spc="-10" dirty="0"/>
              <a:t>l’EC</a:t>
            </a:r>
            <a:endParaRPr sz="3200" dirty="0"/>
          </a:p>
        </p:txBody>
      </p:sp>
      <p:sp>
        <p:nvSpPr>
          <p:cNvPr id="3" name="object 3"/>
          <p:cNvSpPr/>
          <p:nvPr/>
        </p:nvSpPr>
        <p:spPr>
          <a:xfrm>
            <a:off x="152400" y="4940227"/>
            <a:ext cx="1388364" cy="970788"/>
          </a:xfrm>
          <a:prstGeom prst="rect">
            <a:avLst/>
          </a:prstGeom>
          <a:blipFill>
            <a:blip r:embed="rId3" cstate="print"/>
            <a:stretch>
              <a:fillRect/>
            </a:stretch>
          </a:blipFill>
        </p:spPr>
        <p:txBody>
          <a:bodyPr wrap="square" lIns="0" tIns="0" rIns="0" bIns="0" rtlCol="0"/>
          <a:lstStyle/>
          <a:p>
            <a:endParaRPr/>
          </a:p>
        </p:txBody>
      </p:sp>
      <p:sp>
        <p:nvSpPr>
          <p:cNvPr id="4" name="object 4"/>
          <p:cNvSpPr txBox="1"/>
          <p:nvPr/>
        </p:nvSpPr>
        <p:spPr>
          <a:xfrm>
            <a:off x="944981" y="1533525"/>
            <a:ext cx="7933055" cy="3406702"/>
          </a:xfrm>
          <a:prstGeom prst="rect">
            <a:avLst/>
          </a:prstGeom>
        </p:spPr>
        <p:txBody>
          <a:bodyPr vert="horz" wrap="square" lIns="0" tIns="13335" rIns="0" bIns="0" rtlCol="0">
            <a:spAutoFit/>
          </a:bodyPr>
          <a:lstStyle/>
          <a:p>
            <a:pPr marL="265430" indent="-161290">
              <a:lnSpc>
                <a:spcPct val="100000"/>
              </a:lnSpc>
              <a:spcBef>
                <a:spcPts val="320"/>
              </a:spcBef>
              <a:buSzPct val="85714"/>
              <a:buChar char="-"/>
              <a:tabLst>
                <a:tab pos="266065" algn="l"/>
              </a:tabLst>
            </a:pPr>
            <a:r>
              <a:rPr sz="2800" b="1" spc="-5" dirty="0">
                <a:latin typeface="Calibri"/>
                <a:cs typeface="Calibri"/>
              </a:rPr>
              <a:t>Une </a:t>
            </a:r>
            <a:r>
              <a:rPr sz="2800" b="1" spc="-10" dirty="0">
                <a:latin typeface="Calibri"/>
                <a:cs typeface="Calibri"/>
              </a:rPr>
              <a:t>école </a:t>
            </a:r>
            <a:r>
              <a:rPr sz="2800" b="1" spc="-15" dirty="0">
                <a:latin typeface="Calibri"/>
                <a:cs typeface="Calibri"/>
              </a:rPr>
              <a:t>ouverte </a:t>
            </a:r>
            <a:r>
              <a:rPr sz="2800" b="1" spc="-5" dirty="0">
                <a:latin typeface="Calibri"/>
                <a:cs typeface="Calibri"/>
              </a:rPr>
              <a:t>à</a:t>
            </a:r>
            <a:r>
              <a:rPr sz="2800" b="1" spc="75" dirty="0">
                <a:latin typeface="Calibri"/>
                <a:cs typeface="Calibri"/>
              </a:rPr>
              <a:t> </a:t>
            </a:r>
            <a:r>
              <a:rPr sz="2800" b="1" spc="-10" dirty="0">
                <a:latin typeface="Calibri"/>
                <a:cs typeface="Calibri"/>
              </a:rPr>
              <a:t>tous</a:t>
            </a:r>
            <a:endParaRPr sz="2800" dirty="0">
              <a:latin typeface="Calibri"/>
              <a:cs typeface="Calibri"/>
            </a:endParaRPr>
          </a:p>
          <a:p>
            <a:pPr marL="294640" indent="-190500">
              <a:lnSpc>
                <a:spcPct val="100000"/>
              </a:lnSpc>
              <a:buChar char="-"/>
              <a:tabLst>
                <a:tab pos="295275" algn="l"/>
              </a:tabLst>
            </a:pPr>
            <a:r>
              <a:rPr sz="2800" b="1" spc="-5" dirty="0">
                <a:latin typeface="Calibri"/>
                <a:cs typeface="Calibri"/>
              </a:rPr>
              <a:t>Une </a:t>
            </a:r>
            <a:r>
              <a:rPr sz="2800" b="1" spc="-10" dirty="0">
                <a:latin typeface="Calibri"/>
                <a:cs typeface="Calibri"/>
              </a:rPr>
              <a:t>école </a:t>
            </a:r>
            <a:r>
              <a:rPr sz="2800" b="1" spc="-5" dirty="0">
                <a:latin typeface="Calibri"/>
                <a:cs typeface="Calibri"/>
              </a:rPr>
              <a:t>qui </a:t>
            </a:r>
            <a:r>
              <a:rPr sz="2800" b="1" spc="-15" dirty="0">
                <a:latin typeface="Calibri"/>
                <a:cs typeface="Calibri"/>
              </a:rPr>
              <a:t>grandit </a:t>
            </a:r>
            <a:r>
              <a:rPr sz="2800" b="1" spc="-5" dirty="0">
                <a:latin typeface="Calibri"/>
                <a:cs typeface="Calibri"/>
              </a:rPr>
              <a:t>la</a:t>
            </a:r>
            <a:r>
              <a:rPr sz="2800" b="1" spc="70" dirty="0">
                <a:latin typeface="Calibri"/>
                <a:cs typeface="Calibri"/>
              </a:rPr>
              <a:t> </a:t>
            </a:r>
            <a:r>
              <a:rPr sz="2800" b="1" spc="-10" dirty="0">
                <a:latin typeface="Calibri"/>
                <a:cs typeface="Calibri"/>
              </a:rPr>
              <a:t>personne</a:t>
            </a:r>
            <a:endParaRPr sz="2800" dirty="0">
              <a:latin typeface="Calibri"/>
              <a:cs typeface="Calibri"/>
            </a:endParaRPr>
          </a:p>
          <a:p>
            <a:pPr marL="294640" indent="-190500">
              <a:lnSpc>
                <a:spcPct val="100000"/>
              </a:lnSpc>
              <a:buChar char="-"/>
              <a:tabLst>
                <a:tab pos="295275" algn="l"/>
              </a:tabLst>
            </a:pPr>
            <a:r>
              <a:rPr sz="2800" b="1" spc="-5" dirty="0">
                <a:latin typeface="Calibri"/>
                <a:cs typeface="Calibri"/>
              </a:rPr>
              <a:t>Une </a:t>
            </a:r>
            <a:r>
              <a:rPr sz="2800" b="1" spc="-10" dirty="0">
                <a:latin typeface="Calibri"/>
                <a:cs typeface="Calibri"/>
              </a:rPr>
              <a:t>école </a:t>
            </a:r>
            <a:r>
              <a:rPr sz="2800" b="1" spc="-20" dirty="0">
                <a:latin typeface="Calibri"/>
                <a:cs typeface="Calibri"/>
              </a:rPr>
              <a:t>laboratoire</a:t>
            </a:r>
            <a:r>
              <a:rPr sz="2800" b="1" spc="60" dirty="0">
                <a:latin typeface="Calibri"/>
                <a:cs typeface="Calibri"/>
              </a:rPr>
              <a:t> </a:t>
            </a:r>
            <a:r>
              <a:rPr sz="2800" b="1" spc="-10" dirty="0">
                <a:latin typeface="Calibri"/>
                <a:cs typeface="Calibri"/>
              </a:rPr>
              <a:t>d'humanité</a:t>
            </a:r>
            <a:endParaRPr sz="2800" dirty="0">
              <a:latin typeface="Calibri"/>
              <a:cs typeface="Calibri"/>
            </a:endParaRPr>
          </a:p>
          <a:p>
            <a:pPr marL="294640" indent="-190500">
              <a:lnSpc>
                <a:spcPct val="100000"/>
              </a:lnSpc>
              <a:buChar char="-"/>
              <a:tabLst>
                <a:tab pos="295275" algn="l"/>
              </a:tabLst>
            </a:pPr>
            <a:r>
              <a:rPr sz="2800" b="1" spc="-5" dirty="0">
                <a:latin typeface="Calibri"/>
                <a:cs typeface="Calibri"/>
              </a:rPr>
              <a:t>Une </a:t>
            </a:r>
            <a:r>
              <a:rPr sz="2800" b="1" spc="-10" dirty="0">
                <a:latin typeface="Calibri"/>
                <a:cs typeface="Calibri"/>
              </a:rPr>
              <a:t>école </a:t>
            </a:r>
            <a:r>
              <a:rPr sz="2800" b="1" spc="-20" dirty="0">
                <a:latin typeface="Calibri"/>
                <a:cs typeface="Calibri"/>
              </a:rPr>
              <a:t>engagée, </a:t>
            </a:r>
            <a:r>
              <a:rPr sz="2800" b="1" spc="-5" dirty="0">
                <a:latin typeface="Calibri"/>
                <a:cs typeface="Calibri"/>
              </a:rPr>
              <a:t>riche de son</a:t>
            </a:r>
            <a:r>
              <a:rPr sz="2800" b="1" spc="105" dirty="0">
                <a:latin typeface="Calibri"/>
                <a:cs typeface="Calibri"/>
              </a:rPr>
              <a:t> </a:t>
            </a:r>
            <a:r>
              <a:rPr sz="2800" b="1" spc="-20" dirty="0">
                <a:latin typeface="Calibri"/>
                <a:cs typeface="Calibri"/>
              </a:rPr>
              <a:t>histoire</a:t>
            </a:r>
            <a:endParaRPr sz="2800" dirty="0">
              <a:latin typeface="Calibri"/>
              <a:cs typeface="Calibri"/>
            </a:endParaRPr>
          </a:p>
          <a:p>
            <a:pPr>
              <a:lnSpc>
                <a:spcPct val="100000"/>
              </a:lnSpc>
            </a:pPr>
            <a:endParaRPr sz="2800" dirty="0">
              <a:latin typeface="Times New Roman"/>
              <a:cs typeface="Times New Roman"/>
            </a:endParaRPr>
          </a:p>
          <a:p>
            <a:pPr>
              <a:lnSpc>
                <a:spcPct val="100000"/>
              </a:lnSpc>
              <a:spcBef>
                <a:spcPts val="40"/>
              </a:spcBef>
            </a:pPr>
            <a:endParaRPr sz="2450" dirty="0">
              <a:latin typeface="Times New Roman"/>
              <a:cs typeface="Times New Roman"/>
            </a:endParaRPr>
          </a:p>
          <a:p>
            <a:pPr marL="738505" marR="5080" indent="-588645">
              <a:lnSpc>
                <a:spcPct val="100000"/>
              </a:lnSpc>
            </a:pPr>
            <a:r>
              <a:rPr sz="2800" b="1" spc="-5" dirty="0">
                <a:solidFill>
                  <a:srgbClr val="FF0066"/>
                </a:solidFill>
                <a:latin typeface="Calibri"/>
                <a:cs typeface="Calibri"/>
              </a:rPr>
              <a:t>Accueillir un </a:t>
            </a:r>
            <a:r>
              <a:rPr sz="2800" b="1" spc="-15" dirty="0">
                <a:solidFill>
                  <a:srgbClr val="FF0066"/>
                </a:solidFill>
                <a:latin typeface="Calibri"/>
                <a:cs typeface="Calibri"/>
              </a:rPr>
              <a:t>volontaire, </a:t>
            </a:r>
            <a:r>
              <a:rPr sz="2800" b="1" spc="-50" dirty="0">
                <a:solidFill>
                  <a:srgbClr val="FF0066"/>
                </a:solidFill>
                <a:latin typeface="Calibri"/>
                <a:cs typeface="Calibri"/>
              </a:rPr>
              <a:t>c’est </a:t>
            </a:r>
            <a:r>
              <a:rPr sz="2800" b="1" spc="-5" dirty="0">
                <a:solidFill>
                  <a:srgbClr val="FF0066"/>
                </a:solidFill>
                <a:latin typeface="Calibri"/>
                <a:cs typeface="Calibri"/>
              </a:rPr>
              <a:t>accomplir la </a:t>
            </a:r>
            <a:r>
              <a:rPr sz="2800" b="1" spc="-10" dirty="0">
                <a:solidFill>
                  <a:srgbClr val="FF0066"/>
                </a:solidFill>
                <a:latin typeface="Calibri"/>
                <a:cs typeface="Calibri"/>
              </a:rPr>
              <a:t>mission </a:t>
            </a:r>
            <a:r>
              <a:rPr sz="2800" b="1" spc="-5" dirty="0">
                <a:solidFill>
                  <a:srgbClr val="FF0066"/>
                </a:solidFill>
                <a:latin typeface="Calibri"/>
                <a:cs typeface="Calibri"/>
              </a:rPr>
              <a:t>  </a:t>
            </a:r>
            <a:r>
              <a:rPr lang="fr-FR" sz="2800" b="1" spc="-25" dirty="0">
                <a:solidFill>
                  <a:srgbClr val="FF0066"/>
                </a:solidFill>
                <a:latin typeface="Calibri"/>
                <a:cs typeface="Calibri"/>
              </a:rPr>
              <a:t>d</a:t>
            </a:r>
            <a:r>
              <a:rPr sz="2800" b="1" spc="-25" dirty="0">
                <a:solidFill>
                  <a:srgbClr val="FF0066"/>
                </a:solidFill>
                <a:latin typeface="Calibri"/>
                <a:cs typeface="Calibri"/>
              </a:rPr>
              <a:t>’</a:t>
            </a:r>
            <a:r>
              <a:rPr sz="2800" b="1" spc="-25" dirty="0" err="1">
                <a:solidFill>
                  <a:srgbClr val="FF0066"/>
                </a:solidFill>
                <a:latin typeface="Calibri"/>
                <a:cs typeface="Calibri"/>
              </a:rPr>
              <a:t>éducation</a:t>
            </a:r>
            <a:r>
              <a:rPr sz="2800" b="1" spc="-25" dirty="0">
                <a:solidFill>
                  <a:srgbClr val="FF0066"/>
                </a:solidFill>
                <a:latin typeface="Calibri"/>
                <a:cs typeface="Calibri"/>
              </a:rPr>
              <a:t> </a:t>
            </a:r>
            <a:r>
              <a:rPr lang="fr-FR" sz="2800" b="1" spc="-25" dirty="0">
                <a:solidFill>
                  <a:srgbClr val="FF0066"/>
                </a:solidFill>
                <a:latin typeface="Calibri"/>
                <a:cs typeface="Calibri"/>
              </a:rPr>
              <a:t>associée au service public </a:t>
            </a:r>
            <a:r>
              <a:rPr sz="2800" b="1" spc="-5" dirty="0">
                <a:solidFill>
                  <a:srgbClr val="FF0066"/>
                </a:solidFill>
                <a:latin typeface="Calibri"/>
                <a:cs typeface="Calibri"/>
              </a:rPr>
              <a:t>de l’</a:t>
            </a:r>
            <a:r>
              <a:rPr lang="fr-FR" sz="2800" b="1" spc="-5" dirty="0">
                <a:solidFill>
                  <a:srgbClr val="FF0066"/>
                </a:solidFill>
                <a:latin typeface="Calibri"/>
                <a:cs typeface="Calibri"/>
              </a:rPr>
              <a:t>Etat</a:t>
            </a:r>
            <a:endParaRPr sz="2800" dirty="0">
              <a:latin typeface="Calibri"/>
              <a:cs typeface="Calibri"/>
            </a:endParaRPr>
          </a:p>
        </p:txBody>
      </p:sp>
      <p:sp>
        <p:nvSpPr>
          <p:cNvPr id="5" name="object 5"/>
          <p:cNvSpPr/>
          <p:nvPr/>
        </p:nvSpPr>
        <p:spPr>
          <a:xfrm>
            <a:off x="357377" y="4293199"/>
            <a:ext cx="600710" cy="485140"/>
          </a:xfrm>
          <a:custGeom>
            <a:avLst/>
            <a:gdLst/>
            <a:ahLst/>
            <a:cxnLst/>
            <a:rect l="l" t="t" r="r" b="b"/>
            <a:pathLst>
              <a:path w="600710" h="485139">
                <a:moveTo>
                  <a:pt x="358140" y="0"/>
                </a:moveTo>
                <a:lnTo>
                  <a:pt x="358140" y="121158"/>
                </a:lnTo>
                <a:lnTo>
                  <a:pt x="0" y="121158"/>
                </a:lnTo>
                <a:lnTo>
                  <a:pt x="0" y="363474"/>
                </a:lnTo>
                <a:lnTo>
                  <a:pt x="358140" y="363474"/>
                </a:lnTo>
                <a:lnTo>
                  <a:pt x="358140" y="484632"/>
                </a:lnTo>
                <a:lnTo>
                  <a:pt x="600456" y="242316"/>
                </a:lnTo>
                <a:lnTo>
                  <a:pt x="358140" y="0"/>
                </a:lnTo>
                <a:close/>
              </a:path>
            </a:pathLst>
          </a:custGeom>
          <a:solidFill>
            <a:srgbClr val="4F81BC"/>
          </a:solidFill>
        </p:spPr>
        <p:txBody>
          <a:bodyPr wrap="square" lIns="0" tIns="0" rIns="0" bIns="0" rtlCol="0"/>
          <a:lstStyle/>
          <a:p>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745835" y="2029879"/>
            <a:ext cx="1265588" cy="1134277"/>
          </a:xfrm>
          <a:prstGeom prst="rect">
            <a:avLst/>
          </a:prstGeom>
          <a:blipFill>
            <a:blip r:embed="rId3" cstate="print"/>
            <a:stretch>
              <a:fillRect/>
            </a:stretch>
          </a:blipFill>
        </p:spPr>
        <p:txBody>
          <a:bodyPr wrap="square" lIns="0" tIns="0" rIns="0" bIns="0" rtlCol="0"/>
          <a:lstStyle/>
          <a:p>
            <a:endParaRPr/>
          </a:p>
        </p:txBody>
      </p:sp>
      <p:sp>
        <p:nvSpPr>
          <p:cNvPr id="3" name="object 3"/>
          <p:cNvSpPr/>
          <p:nvPr/>
        </p:nvSpPr>
        <p:spPr>
          <a:xfrm>
            <a:off x="3779520" y="1917192"/>
            <a:ext cx="4824983" cy="1322831"/>
          </a:xfrm>
          <a:prstGeom prst="rect">
            <a:avLst/>
          </a:prstGeom>
          <a:blipFill>
            <a:blip r:embed="rId4" cstate="print"/>
            <a:stretch>
              <a:fillRect/>
            </a:stretch>
          </a:blipFill>
        </p:spPr>
        <p:txBody>
          <a:bodyPr wrap="square" lIns="0" tIns="0" rIns="0" bIns="0" rtlCol="0"/>
          <a:lstStyle/>
          <a:p>
            <a:endParaRPr/>
          </a:p>
        </p:txBody>
      </p:sp>
      <p:sp>
        <p:nvSpPr>
          <p:cNvPr id="4" name="object 4"/>
          <p:cNvSpPr txBox="1"/>
          <p:nvPr/>
        </p:nvSpPr>
        <p:spPr>
          <a:xfrm>
            <a:off x="3779520" y="1917192"/>
            <a:ext cx="4825365" cy="1323340"/>
          </a:xfrm>
          <a:prstGeom prst="rect">
            <a:avLst/>
          </a:prstGeom>
          <a:ln w="12192">
            <a:solidFill>
              <a:srgbClr val="548ED4"/>
            </a:solidFill>
          </a:ln>
        </p:spPr>
        <p:txBody>
          <a:bodyPr vert="horz" wrap="square" lIns="0" tIns="29209" rIns="0" bIns="0" rtlCol="0">
            <a:spAutoFit/>
          </a:bodyPr>
          <a:lstStyle/>
          <a:p>
            <a:pPr marL="435609" indent="-343535">
              <a:lnSpc>
                <a:spcPct val="100000"/>
              </a:lnSpc>
              <a:spcBef>
                <a:spcPts val="229"/>
              </a:spcBef>
              <a:buFont typeface="Wingdings"/>
              <a:buChar char=""/>
              <a:tabLst>
                <a:tab pos="435609" algn="l"/>
              </a:tabLst>
            </a:pPr>
            <a:r>
              <a:rPr sz="2000" b="1" spc="-5" dirty="0">
                <a:latin typeface="Calibri"/>
                <a:cs typeface="Calibri"/>
              </a:rPr>
              <a:t>Chef</a:t>
            </a:r>
            <a:r>
              <a:rPr sz="2000" b="1" spc="-10" dirty="0">
                <a:latin typeface="Calibri"/>
                <a:cs typeface="Calibri"/>
              </a:rPr>
              <a:t> </a:t>
            </a:r>
            <a:r>
              <a:rPr sz="2000" b="1" spc="-15" dirty="0">
                <a:latin typeface="Calibri"/>
                <a:cs typeface="Calibri"/>
              </a:rPr>
              <a:t>d’établissement</a:t>
            </a:r>
            <a:endParaRPr sz="2000">
              <a:latin typeface="Calibri"/>
              <a:cs typeface="Calibri"/>
            </a:endParaRPr>
          </a:p>
          <a:p>
            <a:pPr marL="435609" indent="-343535">
              <a:lnSpc>
                <a:spcPct val="100000"/>
              </a:lnSpc>
              <a:buFont typeface="Wingdings"/>
              <a:buChar char=""/>
              <a:tabLst>
                <a:tab pos="435609" algn="l"/>
              </a:tabLst>
            </a:pPr>
            <a:r>
              <a:rPr sz="2000" b="1" spc="-5" dirty="0">
                <a:latin typeface="Calibri"/>
                <a:cs typeface="Calibri"/>
              </a:rPr>
              <a:t>Equipe</a:t>
            </a:r>
            <a:r>
              <a:rPr sz="2000" b="1" spc="-25" dirty="0">
                <a:latin typeface="Calibri"/>
                <a:cs typeface="Calibri"/>
              </a:rPr>
              <a:t> </a:t>
            </a:r>
            <a:r>
              <a:rPr sz="2000" b="1" spc="-5" dirty="0">
                <a:latin typeface="Calibri"/>
                <a:cs typeface="Calibri"/>
              </a:rPr>
              <a:t>pédagogique</a:t>
            </a:r>
            <a:endParaRPr sz="2000">
              <a:latin typeface="Calibri"/>
              <a:cs typeface="Calibri"/>
            </a:endParaRPr>
          </a:p>
          <a:p>
            <a:pPr marL="435609" indent="-343535">
              <a:lnSpc>
                <a:spcPct val="100000"/>
              </a:lnSpc>
              <a:buFont typeface="Wingdings"/>
              <a:buChar char=""/>
              <a:tabLst>
                <a:tab pos="435609" algn="l"/>
              </a:tabLst>
            </a:pPr>
            <a:r>
              <a:rPr sz="2000" b="1" spc="-25" dirty="0">
                <a:latin typeface="Calibri"/>
                <a:cs typeface="Calibri"/>
              </a:rPr>
              <a:t>Tuteur</a:t>
            </a:r>
            <a:endParaRPr sz="2000">
              <a:latin typeface="Calibri"/>
              <a:cs typeface="Calibri"/>
            </a:endParaRPr>
          </a:p>
          <a:p>
            <a:pPr marL="1350010" lvl="1" indent="-342900">
              <a:lnSpc>
                <a:spcPct val="100000"/>
              </a:lnSpc>
              <a:buFont typeface="Wingdings"/>
              <a:buChar char=""/>
              <a:tabLst>
                <a:tab pos="1350010" algn="l"/>
              </a:tabLst>
            </a:pPr>
            <a:r>
              <a:rPr sz="2000" b="1" spc="-5" dirty="0">
                <a:latin typeface="Calibri"/>
                <a:cs typeface="Calibri"/>
              </a:rPr>
              <a:t>Définissent </a:t>
            </a:r>
            <a:r>
              <a:rPr sz="2000" b="1" dirty="0">
                <a:latin typeface="Calibri"/>
                <a:cs typeface="Calibri"/>
              </a:rPr>
              <a:t>le </a:t>
            </a:r>
            <a:r>
              <a:rPr sz="2000" b="1" spc="-5" dirty="0">
                <a:latin typeface="Calibri"/>
                <a:cs typeface="Calibri"/>
              </a:rPr>
              <a:t>projet</a:t>
            </a:r>
            <a:r>
              <a:rPr sz="2000" b="1" spc="-55" dirty="0">
                <a:latin typeface="Calibri"/>
                <a:cs typeface="Calibri"/>
              </a:rPr>
              <a:t> </a:t>
            </a:r>
            <a:r>
              <a:rPr sz="2000" b="1" spc="-20" dirty="0">
                <a:latin typeface="Calibri"/>
                <a:cs typeface="Calibri"/>
              </a:rPr>
              <a:t>d’accueil</a:t>
            </a:r>
            <a:endParaRPr sz="2000">
              <a:latin typeface="Calibri"/>
              <a:cs typeface="Calibri"/>
            </a:endParaRPr>
          </a:p>
        </p:txBody>
      </p:sp>
      <p:sp>
        <p:nvSpPr>
          <p:cNvPr id="5" name="object 5"/>
          <p:cNvSpPr/>
          <p:nvPr/>
        </p:nvSpPr>
        <p:spPr>
          <a:xfrm>
            <a:off x="3779520" y="3726179"/>
            <a:ext cx="4824983" cy="1016508"/>
          </a:xfrm>
          <a:prstGeom prst="rect">
            <a:avLst/>
          </a:prstGeom>
          <a:blipFill>
            <a:blip r:embed="rId5" cstate="print"/>
            <a:stretch>
              <a:fillRect/>
            </a:stretch>
          </a:blipFill>
        </p:spPr>
        <p:txBody>
          <a:bodyPr wrap="square" lIns="0" tIns="0" rIns="0" bIns="0" rtlCol="0"/>
          <a:lstStyle/>
          <a:p>
            <a:endParaRPr/>
          </a:p>
        </p:txBody>
      </p:sp>
      <p:sp>
        <p:nvSpPr>
          <p:cNvPr id="6" name="object 6"/>
          <p:cNvSpPr txBox="1"/>
          <p:nvPr/>
        </p:nvSpPr>
        <p:spPr>
          <a:xfrm>
            <a:off x="3779520" y="3726179"/>
            <a:ext cx="4825365" cy="1016635"/>
          </a:xfrm>
          <a:prstGeom prst="rect">
            <a:avLst/>
          </a:prstGeom>
          <a:ln w="12192">
            <a:solidFill>
              <a:srgbClr val="548ED4"/>
            </a:solidFill>
          </a:ln>
        </p:spPr>
        <p:txBody>
          <a:bodyPr vert="horz" wrap="square" lIns="0" tIns="31115" rIns="0" bIns="0" rtlCol="0">
            <a:spAutoFit/>
          </a:bodyPr>
          <a:lstStyle/>
          <a:p>
            <a:pPr marL="379095" indent="-287020">
              <a:lnSpc>
                <a:spcPct val="100000"/>
              </a:lnSpc>
              <a:spcBef>
                <a:spcPts val="245"/>
              </a:spcBef>
              <a:buFont typeface="Wingdings"/>
              <a:buChar char=""/>
              <a:tabLst>
                <a:tab pos="379730" algn="l"/>
              </a:tabLst>
            </a:pPr>
            <a:r>
              <a:rPr sz="2000" b="1" spc="-25" dirty="0">
                <a:latin typeface="Calibri"/>
                <a:cs typeface="Calibri"/>
              </a:rPr>
              <a:t>Tuteur </a:t>
            </a:r>
            <a:r>
              <a:rPr sz="2000" b="1" dirty="0">
                <a:latin typeface="Calibri"/>
                <a:cs typeface="Calibri"/>
              </a:rPr>
              <a:t>: </a:t>
            </a:r>
            <a:r>
              <a:rPr sz="2000" b="1" spc="-15" dirty="0">
                <a:latin typeface="Calibri"/>
                <a:cs typeface="Calibri"/>
              </a:rPr>
              <a:t>référent,</a:t>
            </a:r>
            <a:r>
              <a:rPr sz="2000" b="1" spc="-10" dirty="0">
                <a:latin typeface="Calibri"/>
                <a:cs typeface="Calibri"/>
              </a:rPr>
              <a:t> </a:t>
            </a:r>
            <a:r>
              <a:rPr sz="2000" b="1" dirty="0">
                <a:latin typeface="Calibri"/>
                <a:cs typeface="Calibri"/>
              </a:rPr>
              <a:t>superviseur</a:t>
            </a:r>
            <a:endParaRPr sz="2000">
              <a:latin typeface="Calibri"/>
              <a:cs typeface="Calibri"/>
            </a:endParaRPr>
          </a:p>
          <a:p>
            <a:pPr marL="1350010" marR="562610" lvl="1" indent="-342900">
              <a:lnSpc>
                <a:spcPct val="100000"/>
              </a:lnSpc>
              <a:buFont typeface="Wingdings"/>
              <a:buChar char=""/>
              <a:tabLst>
                <a:tab pos="1350010" algn="l"/>
              </a:tabLst>
            </a:pPr>
            <a:r>
              <a:rPr sz="2000" b="1" dirty="0">
                <a:latin typeface="Calibri"/>
                <a:cs typeface="Calibri"/>
              </a:rPr>
              <a:t>Accompagne le </a:t>
            </a:r>
            <a:r>
              <a:rPr sz="2000" b="1" spc="-10" dirty="0">
                <a:latin typeface="Calibri"/>
                <a:cs typeface="Calibri"/>
              </a:rPr>
              <a:t>volontaire  </a:t>
            </a:r>
            <a:r>
              <a:rPr sz="2000" b="1" spc="-5" dirty="0">
                <a:latin typeface="Calibri"/>
                <a:cs typeface="Calibri"/>
              </a:rPr>
              <a:t>pendant </a:t>
            </a:r>
            <a:r>
              <a:rPr sz="2000" b="1" spc="-10" dirty="0">
                <a:latin typeface="Calibri"/>
                <a:cs typeface="Calibri"/>
              </a:rPr>
              <a:t>et après </a:t>
            </a:r>
            <a:r>
              <a:rPr sz="2000" b="1" dirty="0">
                <a:latin typeface="Calibri"/>
                <a:cs typeface="Calibri"/>
              </a:rPr>
              <a:t>la</a:t>
            </a:r>
            <a:r>
              <a:rPr sz="2000" b="1" spc="-35" dirty="0">
                <a:latin typeface="Calibri"/>
                <a:cs typeface="Calibri"/>
              </a:rPr>
              <a:t> </a:t>
            </a:r>
            <a:r>
              <a:rPr sz="2000" b="1" dirty="0">
                <a:latin typeface="Calibri"/>
                <a:cs typeface="Calibri"/>
              </a:rPr>
              <a:t>mission</a:t>
            </a:r>
            <a:endParaRPr sz="2000">
              <a:latin typeface="Calibri"/>
              <a:cs typeface="Calibri"/>
            </a:endParaRPr>
          </a:p>
        </p:txBody>
      </p:sp>
      <p:sp>
        <p:nvSpPr>
          <p:cNvPr id="7" name="object 7"/>
          <p:cNvSpPr/>
          <p:nvPr/>
        </p:nvSpPr>
        <p:spPr>
          <a:xfrm>
            <a:off x="3779520" y="5228844"/>
            <a:ext cx="4824983" cy="1016507"/>
          </a:xfrm>
          <a:prstGeom prst="rect">
            <a:avLst/>
          </a:prstGeom>
          <a:blipFill>
            <a:blip r:embed="rId6" cstate="print"/>
            <a:stretch>
              <a:fillRect/>
            </a:stretch>
          </a:blipFill>
        </p:spPr>
        <p:txBody>
          <a:bodyPr wrap="square" lIns="0" tIns="0" rIns="0" bIns="0" rtlCol="0"/>
          <a:lstStyle/>
          <a:p>
            <a:endParaRPr/>
          </a:p>
        </p:txBody>
      </p:sp>
      <p:sp>
        <p:nvSpPr>
          <p:cNvPr id="8" name="object 8"/>
          <p:cNvSpPr txBox="1"/>
          <p:nvPr/>
        </p:nvSpPr>
        <p:spPr>
          <a:xfrm>
            <a:off x="3779520" y="5228844"/>
            <a:ext cx="4825365" cy="1016635"/>
          </a:xfrm>
          <a:prstGeom prst="rect">
            <a:avLst/>
          </a:prstGeom>
          <a:ln w="12192">
            <a:solidFill>
              <a:srgbClr val="8EB4E2"/>
            </a:solidFill>
          </a:ln>
        </p:spPr>
        <p:txBody>
          <a:bodyPr vert="horz" wrap="square" lIns="0" tIns="31115" rIns="0" bIns="0" rtlCol="0">
            <a:spAutoFit/>
          </a:bodyPr>
          <a:lstStyle/>
          <a:p>
            <a:pPr marL="379095" indent="-287020">
              <a:lnSpc>
                <a:spcPct val="100000"/>
              </a:lnSpc>
              <a:spcBef>
                <a:spcPts val="245"/>
              </a:spcBef>
              <a:buFont typeface="Wingdings"/>
              <a:buChar char=""/>
              <a:tabLst>
                <a:tab pos="379730" algn="l"/>
              </a:tabLst>
            </a:pPr>
            <a:r>
              <a:rPr sz="2000" b="1" spc="-20" dirty="0">
                <a:latin typeface="Calibri"/>
                <a:cs typeface="Calibri"/>
              </a:rPr>
              <a:t>D’autres </a:t>
            </a:r>
            <a:r>
              <a:rPr sz="2000" b="1" dirty="0">
                <a:latin typeface="Calibri"/>
                <a:cs typeface="Calibri"/>
              </a:rPr>
              <a:t>: équipe </a:t>
            </a:r>
            <a:r>
              <a:rPr sz="2000" b="1" spc="-10" dirty="0">
                <a:latin typeface="Calibri"/>
                <a:cs typeface="Calibri"/>
              </a:rPr>
              <a:t>éducative</a:t>
            </a:r>
            <a:r>
              <a:rPr sz="2000" b="1" spc="-20" dirty="0">
                <a:latin typeface="Calibri"/>
                <a:cs typeface="Calibri"/>
              </a:rPr>
              <a:t> </a:t>
            </a:r>
            <a:r>
              <a:rPr sz="2000" b="1" spc="-5" dirty="0">
                <a:latin typeface="Calibri"/>
                <a:cs typeface="Calibri"/>
              </a:rPr>
              <a:t>….</a:t>
            </a:r>
            <a:endParaRPr sz="2000">
              <a:latin typeface="Calibri"/>
              <a:cs typeface="Calibri"/>
            </a:endParaRPr>
          </a:p>
          <a:p>
            <a:pPr marL="1350010" marR="993775" lvl="1" indent="-342900">
              <a:lnSpc>
                <a:spcPct val="100000"/>
              </a:lnSpc>
              <a:buFont typeface="Wingdings"/>
              <a:buChar char=""/>
              <a:tabLst>
                <a:tab pos="1350010" algn="l"/>
              </a:tabLst>
            </a:pPr>
            <a:r>
              <a:rPr sz="2000" b="1" spc="-5" dirty="0">
                <a:latin typeface="Calibri"/>
                <a:cs typeface="Calibri"/>
              </a:rPr>
              <a:t>Participent </a:t>
            </a:r>
            <a:r>
              <a:rPr sz="2000" b="1" spc="-10" dirty="0">
                <a:latin typeface="Calibri"/>
                <a:cs typeface="Calibri"/>
              </a:rPr>
              <a:t>et </a:t>
            </a:r>
            <a:r>
              <a:rPr sz="2000" b="1" spc="-5" dirty="0">
                <a:latin typeface="Calibri"/>
                <a:cs typeface="Calibri"/>
              </a:rPr>
              <a:t>aident</a:t>
            </a:r>
            <a:r>
              <a:rPr sz="2000" b="1" spc="-105" dirty="0">
                <a:latin typeface="Calibri"/>
                <a:cs typeface="Calibri"/>
              </a:rPr>
              <a:t> </a:t>
            </a:r>
            <a:r>
              <a:rPr sz="2000" b="1" dirty="0">
                <a:latin typeface="Calibri"/>
                <a:cs typeface="Calibri"/>
              </a:rPr>
              <a:t>au  quotidien</a:t>
            </a:r>
            <a:endParaRPr sz="2000">
              <a:latin typeface="Calibri"/>
              <a:cs typeface="Calibri"/>
            </a:endParaRPr>
          </a:p>
        </p:txBody>
      </p:sp>
      <p:sp>
        <p:nvSpPr>
          <p:cNvPr id="9" name="object 9"/>
          <p:cNvSpPr/>
          <p:nvPr/>
        </p:nvSpPr>
        <p:spPr>
          <a:xfrm>
            <a:off x="323088" y="733044"/>
            <a:ext cx="1365504" cy="1050036"/>
          </a:xfrm>
          <a:prstGeom prst="rect">
            <a:avLst/>
          </a:prstGeom>
          <a:blipFill>
            <a:blip r:embed="rId7" cstate="print"/>
            <a:stretch>
              <a:fillRect/>
            </a:stretch>
          </a:blipFill>
        </p:spPr>
        <p:txBody>
          <a:bodyPr wrap="square" lIns="0" tIns="0" rIns="0" bIns="0" rtlCol="0"/>
          <a:lstStyle/>
          <a:p>
            <a:endParaRPr/>
          </a:p>
        </p:txBody>
      </p:sp>
      <p:sp>
        <p:nvSpPr>
          <p:cNvPr id="10" name="object 10"/>
          <p:cNvSpPr/>
          <p:nvPr/>
        </p:nvSpPr>
        <p:spPr>
          <a:xfrm>
            <a:off x="1659635" y="3765105"/>
            <a:ext cx="1424939" cy="1035494"/>
          </a:xfrm>
          <a:prstGeom prst="rect">
            <a:avLst/>
          </a:prstGeom>
          <a:blipFill>
            <a:blip r:embed="rId8" cstate="print"/>
            <a:stretch>
              <a:fillRect/>
            </a:stretch>
          </a:blipFill>
        </p:spPr>
        <p:txBody>
          <a:bodyPr wrap="square" lIns="0" tIns="0" rIns="0" bIns="0" rtlCol="0"/>
          <a:lstStyle/>
          <a:p>
            <a:endParaRPr/>
          </a:p>
        </p:txBody>
      </p:sp>
      <p:sp>
        <p:nvSpPr>
          <p:cNvPr id="11" name="object 11"/>
          <p:cNvSpPr txBox="1"/>
          <p:nvPr/>
        </p:nvSpPr>
        <p:spPr>
          <a:xfrm>
            <a:off x="1943100" y="281940"/>
            <a:ext cx="6661784" cy="893444"/>
          </a:xfrm>
          <a:prstGeom prst="rect">
            <a:avLst/>
          </a:prstGeom>
          <a:solidFill>
            <a:srgbClr val="00A9C2"/>
          </a:solidFill>
          <a:ln w="9144">
            <a:solidFill>
              <a:srgbClr val="548ED4"/>
            </a:solidFill>
          </a:ln>
        </p:spPr>
        <p:txBody>
          <a:bodyPr vert="horz" wrap="square" lIns="0" tIns="22225" rIns="0" bIns="0" rtlCol="0">
            <a:spAutoFit/>
          </a:bodyPr>
          <a:lstStyle/>
          <a:p>
            <a:pPr algn="ctr">
              <a:lnSpc>
                <a:spcPct val="100000"/>
              </a:lnSpc>
              <a:spcBef>
                <a:spcPts val="175"/>
              </a:spcBef>
            </a:pPr>
            <a:r>
              <a:rPr sz="2800" b="1" spc="-5" dirty="0">
                <a:solidFill>
                  <a:srgbClr val="FFFFFF"/>
                </a:solidFill>
                <a:latin typeface="Calibri"/>
                <a:cs typeface="Calibri"/>
              </a:rPr>
              <a:t>3. </a:t>
            </a:r>
            <a:r>
              <a:rPr sz="2400" b="1" spc="-25" dirty="0">
                <a:solidFill>
                  <a:srgbClr val="FFFFFF"/>
                </a:solidFill>
                <a:latin typeface="Calibri"/>
                <a:cs typeface="Calibri"/>
              </a:rPr>
              <a:t>L’ETABLISSEMENT </a:t>
            </a:r>
            <a:r>
              <a:rPr sz="2400" b="1" spc="-5" dirty="0">
                <a:solidFill>
                  <a:srgbClr val="FFFFFF"/>
                </a:solidFill>
                <a:latin typeface="Calibri"/>
                <a:cs typeface="Calibri"/>
              </a:rPr>
              <a:t>SCOLAIRE </a:t>
            </a:r>
            <a:r>
              <a:rPr sz="2400" b="1" dirty="0">
                <a:solidFill>
                  <a:srgbClr val="FFFFFF"/>
                </a:solidFill>
                <a:latin typeface="Calibri"/>
                <a:cs typeface="Calibri"/>
              </a:rPr>
              <a:t>:UNE</a:t>
            </a:r>
            <a:r>
              <a:rPr sz="2400" b="1" spc="-35" dirty="0">
                <a:solidFill>
                  <a:srgbClr val="FFFFFF"/>
                </a:solidFill>
                <a:latin typeface="Calibri"/>
                <a:cs typeface="Calibri"/>
              </a:rPr>
              <a:t> </a:t>
            </a:r>
            <a:r>
              <a:rPr sz="2400" b="1" spc="-5" dirty="0">
                <a:solidFill>
                  <a:srgbClr val="FFFFFF"/>
                </a:solidFill>
                <a:latin typeface="Calibri"/>
                <a:cs typeface="Calibri"/>
              </a:rPr>
              <a:t>STRUCTURE</a:t>
            </a:r>
            <a:endParaRPr sz="2400">
              <a:latin typeface="Calibri"/>
              <a:cs typeface="Calibri"/>
            </a:endParaRPr>
          </a:p>
          <a:p>
            <a:pPr algn="ctr">
              <a:lnSpc>
                <a:spcPct val="100000"/>
              </a:lnSpc>
              <a:spcBef>
                <a:spcPts val="35"/>
              </a:spcBef>
            </a:pPr>
            <a:r>
              <a:rPr sz="2400" b="1" spc="-40" dirty="0">
                <a:solidFill>
                  <a:srgbClr val="FFFFFF"/>
                </a:solidFill>
                <a:latin typeface="Calibri"/>
                <a:cs typeface="Calibri"/>
              </a:rPr>
              <a:t>FAVORABLE </a:t>
            </a:r>
            <a:r>
              <a:rPr sz="2400" b="1" dirty="0">
                <a:solidFill>
                  <a:srgbClr val="FFFFFF"/>
                </a:solidFill>
                <a:latin typeface="Calibri"/>
                <a:cs typeface="Calibri"/>
              </a:rPr>
              <a:t>à </a:t>
            </a:r>
            <a:r>
              <a:rPr sz="2400" b="1" spc="-55" dirty="0">
                <a:solidFill>
                  <a:srgbClr val="FFFFFF"/>
                </a:solidFill>
                <a:latin typeface="Calibri"/>
                <a:cs typeface="Calibri"/>
              </a:rPr>
              <a:t>L’ACCUEIL </a:t>
            </a:r>
            <a:r>
              <a:rPr sz="2400" b="1" dirty="0">
                <a:solidFill>
                  <a:srgbClr val="FFFFFF"/>
                </a:solidFill>
                <a:latin typeface="Calibri"/>
                <a:cs typeface="Calibri"/>
              </a:rPr>
              <a:t>d’UN</a:t>
            </a:r>
            <a:r>
              <a:rPr sz="2400" b="1" spc="25" dirty="0">
                <a:solidFill>
                  <a:srgbClr val="FFFFFF"/>
                </a:solidFill>
                <a:latin typeface="Calibri"/>
                <a:cs typeface="Calibri"/>
              </a:rPr>
              <a:t> </a:t>
            </a:r>
            <a:r>
              <a:rPr sz="2400" b="1" spc="-35" dirty="0">
                <a:solidFill>
                  <a:srgbClr val="FFFFFF"/>
                </a:solidFill>
                <a:latin typeface="Calibri"/>
                <a:cs typeface="Calibri"/>
              </a:rPr>
              <a:t>VOLONTAIRE</a:t>
            </a:r>
            <a:endParaRPr sz="2400">
              <a:latin typeface="Calibri"/>
              <a:cs typeface="Calibri"/>
            </a:endParaRPr>
          </a:p>
        </p:txBody>
      </p:sp>
      <p:sp>
        <p:nvSpPr>
          <p:cNvPr id="12" name="object 12"/>
          <p:cNvSpPr/>
          <p:nvPr/>
        </p:nvSpPr>
        <p:spPr>
          <a:xfrm>
            <a:off x="1655064" y="5180076"/>
            <a:ext cx="1432560" cy="1152144"/>
          </a:xfrm>
          <a:prstGeom prst="rect">
            <a:avLst/>
          </a:prstGeom>
          <a:blipFill>
            <a:blip r:embed="rId9" cstate="print"/>
            <a:stretch>
              <a:fillRect/>
            </a:stretch>
          </a:blipFill>
        </p:spPr>
        <p:txBody>
          <a:bodyPr wrap="square" lIns="0" tIns="0" rIns="0" bIns="0" rtlCol="0"/>
          <a:lstStyle/>
          <a:p>
            <a:endParaRPr/>
          </a:p>
        </p:txBody>
      </p:sp>
      <p:sp>
        <p:nvSpPr>
          <p:cNvPr id="13" name="object 13"/>
          <p:cNvSpPr txBox="1">
            <a:spLocks noGrp="1"/>
          </p:cNvSpPr>
          <p:nvPr>
            <p:ph type="sldNum" sz="quarter" idx="7"/>
          </p:nvPr>
        </p:nvSpPr>
        <p:spPr>
          <a:prstGeom prst="rect">
            <a:avLst/>
          </a:prstGeom>
        </p:spPr>
        <p:txBody>
          <a:bodyPr vert="horz" wrap="square" lIns="0" tIns="0" rIns="0" bIns="0" rtlCol="0">
            <a:spAutoFit/>
          </a:bodyPr>
          <a:lstStyle/>
          <a:p>
            <a:pPr marL="101600">
              <a:lnSpc>
                <a:spcPts val="1240"/>
              </a:lnSpc>
            </a:pPr>
            <a:fld id="{81D60167-4931-47E6-BA6A-407CBD079E47}" type="slidenum">
              <a:rPr dirty="0">
                <a:solidFill>
                  <a:srgbClr val="888888"/>
                </a:solidFill>
              </a:rPr>
              <a:t>8</a:t>
            </a:fld>
            <a:endParaRPr dirty="0">
              <a:solidFill>
                <a:srgbClr val="888888"/>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txBox="1">
            <a:spLocks noGrp="1"/>
          </p:cNvSpPr>
          <p:nvPr>
            <p:ph type="sldNum" sz="quarter" idx="7"/>
          </p:nvPr>
        </p:nvSpPr>
        <p:spPr>
          <a:prstGeom prst="rect">
            <a:avLst/>
          </a:prstGeom>
        </p:spPr>
        <p:txBody>
          <a:bodyPr vert="horz" wrap="square" lIns="0" tIns="0" rIns="0" bIns="0" rtlCol="0">
            <a:spAutoFit/>
          </a:bodyPr>
          <a:lstStyle/>
          <a:p>
            <a:pPr marL="101600">
              <a:lnSpc>
                <a:spcPts val="1240"/>
              </a:lnSpc>
            </a:pPr>
            <a:fld id="{81D60167-4931-47E6-BA6A-407CBD079E47}" type="slidenum">
              <a:rPr dirty="0">
                <a:solidFill>
                  <a:srgbClr val="888888"/>
                </a:solidFill>
              </a:rPr>
              <a:t>9</a:t>
            </a:fld>
            <a:endParaRPr dirty="0">
              <a:solidFill>
                <a:srgbClr val="888888"/>
              </a:solidFill>
            </a:endParaRPr>
          </a:p>
        </p:txBody>
      </p:sp>
      <p:sp>
        <p:nvSpPr>
          <p:cNvPr id="2" name="object 2"/>
          <p:cNvSpPr txBox="1">
            <a:spLocks noGrp="1"/>
          </p:cNvSpPr>
          <p:nvPr>
            <p:ph type="title"/>
          </p:nvPr>
        </p:nvSpPr>
        <p:spPr>
          <a:xfrm>
            <a:off x="288036" y="350520"/>
            <a:ext cx="8712835" cy="954405"/>
          </a:xfrm>
          <a:prstGeom prst="rect">
            <a:avLst/>
          </a:prstGeom>
          <a:solidFill>
            <a:srgbClr val="00A9C2"/>
          </a:solidFill>
        </p:spPr>
        <p:txBody>
          <a:bodyPr vert="horz" wrap="square" lIns="0" tIns="22225" rIns="0" bIns="0" rtlCol="0">
            <a:spAutoFit/>
          </a:bodyPr>
          <a:lstStyle/>
          <a:p>
            <a:pPr marL="1409700" marR="215900" indent="-1190625">
              <a:lnSpc>
                <a:spcPct val="100000"/>
              </a:lnSpc>
              <a:spcBef>
                <a:spcPts val="175"/>
              </a:spcBef>
            </a:pPr>
            <a:r>
              <a:rPr sz="2800" spc="-5" dirty="0"/>
              <a:t>4 . </a:t>
            </a:r>
            <a:r>
              <a:rPr dirty="0"/>
              <a:t>LE </a:t>
            </a:r>
            <a:r>
              <a:rPr spc="-5" dirty="0"/>
              <a:t>SERVICE </a:t>
            </a:r>
            <a:r>
              <a:rPr spc="-10" dirty="0"/>
              <a:t>CIVIQUE </a:t>
            </a:r>
            <a:r>
              <a:rPr spc="-20" dirty="0"/>
              <a:t>DANS </a:t>
            </a:r>
            <a:r>
              <a:rPr spc="-15" dirty="0"/>
              <a:t>L’ENSEIGNEMENT </a:t>
            </a:r>
            <a:r>
              <a:rPr spc="-25" dirty="0"/>
              <a:t>CATHOLIQUE, </a:t>
            </a:r>
            <a:r>
              <a:rPr dirty="0"/>
              <a:t>UN  </a:t>
            </a:r>
            <a:r>
              <a:rPr spc="-5" dirty="0"/>
              <a:t>VRAI SUCCÈS, PROMETTEUR POUR</a:t>
            </a:r>
            <a:r>
              <a:rPr spc="-30" dirty="0"/>
              <a:t> </a:t>
            </a:r>
            <a:r>
              <a:rPr spc="-60" dirty="0"/>
              <a:t>L’AVENIR</a:t>
            </a:r>
            <a:r>
              <a:rPr sz="2800" spc="-60" dirty="0"/>
              <a:t>….</a:t>
            </a:r>
            <a:endParaRPr sz="2800"/>
          </a:p>
        </p:txBody>
      </p:sp>
      <p:sp>
        <p:nvSpPr>
          <p:cNvPr id="3" name="object 3"/>
          <p:cNvSpPr txBox="1"/>
          <p:nvPr/>
        </p:nvSpPr>
        <p:spPr>
          <a:xfrm>
            <a:off x="381000" y="2071192"/>
            <a:ext cx="8619871" cy="3439795"/>
          </a:xfrm>
          <a:prstGeom prst="rect">
            <a:avLst/>
          </a:prstGeom>
        </p:spPr>
        <p:txBody>
          <a:bodyPr vert="horz" wrap="square" lIns="0" tIns="12065" rIns="0" bIns="0" rtlCol="0">
            <a:spAutoFit/>
          </a:bodyPr>
          <a:lstStyle/>
          <a:p>
            <a:pPr marL="469900" marR="5080" indent="-457200">
              <a:lnSpc>
                <a:spcPct val="100000"/>
              </a:lnSpc>
              <a:spcBef>
                <a:spcPts val="95"/>
              </a:spcBef>
              <a:buFont typeface="Wingdings"/>
              <a:buChar char=""/>
              <a:tabLst>
                <a:tab pos="469900" algn="l"/>
                <a:tab pos="470534" algn="l"/>
              </a:tabLst>
            </a:pPr>
            <a:r>
              <a:rPr lang="fr-FR" sz="2800" spc="-10" dirty="0">
                <a:latin typeface="Calibri"/>
                <a:cs typeface="Calibri"/>
              </a:rPr>
              <a:t>4500 </a:t>
            </a:r>
            <a:r>
              <a:rPr sz="2800" spc="-20" dirty="0" err="1">
                <a:latin typeface="Calibri"/>
                <a:cs typeface="Calibri"/>
              </a:rPr>
              <a:t>volontaires</a:t>
            </a:r>
            <a:r>
              <a:rPr sz="2800" spc="-20" dirty="0">
                <a:latin typeface="Calibri"/>
                <a:cs typeface="Calibri"/>
              </a:rPr>
              <a:t> </a:t>
            </a:r>
            <a:r>
              <a:rPr sz="2800" spc="-15" dirty="0">
                <a:latin typeface="Calibri"/>
                <a:cs typeface="Calibri"/>
              </a:rPr>
              <a:t>ont </a:t>
            </a:r>
            <a:r>
              <a:rPr sz="2800" spc="-20" dirty="0">
                <a:latin typeface="Calibri"/>
                <a:cs typeface="Calibri"/>
              </a:rPr>
              <a:t>effectué </a:t>
            </a:r>
            <a:r>
              <a:rPr sz="2800" spc="-10" dirty="0">
                <a:latin typeface="Calibri"/>
                <a:cs typeface="Calibri"/>
              </a:rPr>
              <a:t>une mission de  </a:t>
            </a:r>
            <a:r>
              <a:rPr sz="2800" spc="-5" dirty="0">
                <a:latin typeface="Calibri"/>
                <a:cs typeface="Calibri"/>
              </a:rPr>
              <a:t>service </a:t>
            </a:r>
            <a:r>
              <a:rPr sz="2800" spc="-10" dirty="0" err="1">
                <a:latin typeface="Calibri"/>
                <a:cs typeface="Calibri"/>
              </a:rPr>
              <a:t>civique</a:t>
            </a:r>
            <a:r>
              <a:rPr sz="2800" spc="-10" dirty="0">
                <a:latin typeface="Calibri"/>
                <a:cs typeface="Calibri"/>
              </a:rPr>
              <a:t> </a:t>
            </a:r>
            <a:r>
              <a:rPr lang="fr-FR" sz="2800" spc="-10" dirty="0">
                <a:latin typeface="Calibri"/>
                <a:cs typeface="Calibri"/>
              </a:rPr>
              <a:t>depuis 2011 </a:t>
            </a:r>
            <a:endParaRPr sz="2800" dirty="0">
              <a:latin typeface="Calibri"/>
              <a:cs typeface="Calibri"/>
            </a:endParaRPr>
          </a:p>
          <a:p>
            <a:pPr marL="469900" marR="2131060" indent="-457200">
              <a:lnSpc>
                <a:spcPct val="100000"/>
              </a:lnSpc>
              <a:spcBef>
                <a:spcPts val="5"/>
              </a:spcBef>
              <a:buFont typeface="Wingdings"/>
              <a:buChar char=""/>
              <a:tabLst>
                <a:tab pos="469900" algn="l"/>
                <a:tab pos="470534" algn="l"/>
              </a:tabLst>
            </a:pPr>
            <a:r>
              <a:rPr sz="2800" spc="-5" dirty="0">
                <a:latin typeface="Calibri"/>
                <a:cs typeface="Calibri"/>
              </a:rPr>
              <a:t>Une </a:t>
            </a:r>
            <a:r>
              <a:rPr sz="2800" spc="-15" dirty="0">
                <a:latin typeface="Calibri"/>
                <a:cs typeface="Calibri"/>
              </a:rPr>
              <a:t>expérience </a:t>
            </a:r>
            <a:r>
              <a:rPr sz="2800" spc="-10" dirty="0">
                <a:latin typeface="Calibri"/>
                <a:cs typeface="Calibri"/>
              </a:rPr>
              <a:t>vécue par plus </a:t>
            </a:r>
            <a:r>
              <a:rPr sz="2800" spc="-5" dirty="0">
                <a:latin typeface="Calibri"/>
                <a:cs typeface="Calibri"/>
              </a:rPr>
              <a:t>de </a:t>
            </a:r>
            <a:r>
              <a:rPr lang="fr-FR" sz="2800" spc="-5" dirty="0">
                <a:latin typeface="Calibri"/>
                <a:cs typeface="Calibri"/>
              </a:rPr>
              <a:t>700 é</a:t>
            </a:r>
            <a:r>
              <a:rPr sz="2800" spc="-10" dirty="0" err="1">
                <a:latin typeface="Calibri"/>
                <a:cs typeface="Calibri"/>
              </a:rPr>
              <a:t>tablissements</a:t>
            </a:r>
            <a:endParaRPr sz="2800" dirty="0">
              <a:latin typeface="Calibri"/>
              <a:cs typeface="Calibri"/>
            </a:endParaRPr>
          </a:p>
          <a:p>
            <a:pPr marL="469900" indent="-457200">
              <a:lnSpc>
                <a:spcPct val="100000"/>
              </a:lnSpc>
              <a:buFont typeface="Wingdings"/>
              <a:buChar char=""/>
              <a:tabLst>
                <a:tab pos="469900" algn="l"/>
                <a:tab pos="470534" algn="l"/>
              </a:tabLst>
            </a:pPr>
            <a:r>
              <a:rPr sz="2800" spc="-15" dirty="0">
                <a:latin typeface="Calibri"/>
                <a:cs typeface="Calibri"/>
              </a:rPr>
              <a:t>Possibilité </a:t>
            </a:r>
            <a:r>
              <a:rPr sz="2800" spc="-5" dirty="0">
                <a:latin typeface="Calibri"/>
                <a:cs typeface="Calibri"/>
              </a:rPr>
              <a:t>de </a:t>
            </a:r>
            <a:r>
              <a:rPr sz="2800" spc="-10" dirty="0">
                <a:latin typeface="Calibri"/>
                <a:cs typeface="Calibri"/>
              </a:rPr>
              <a:t>susciter des </a:t>
            </a:r>
            <a:r>
              <a:rPr sz="2800" spc="-15" dirty="0">
                <a:latin typeface="Calibri"/>
                <a:cs typeface="Calibri"/>
              </a:rPr>
              <a:t>vocations </a:t>
            </a:r>
            <a:r>
              <a:rPr sz="2800" spc="-5" dirty="0">
                <a:latin typeface="Calibri"/>
                <a:cs typeface="Calibri"/>
              </a:rPr>
              <a:t>au </a:t>
            </a:r>
            <a:r>
              <a:rPr sz="2800" spc="-10" dirty="0">
                <a:latin typeface="Calibri"/>
                <a:cs typeface="Calibri"/>
              </a:rPr>
              <a:t>sein</a:t>
            </a:r>
            <a:r>
              <a:rPr sz="2800" spc="135" dirty="0">
                <a:latin typeface="Calibri"/>
                <a:cs typeface="Calibri"/>
              </a:rPr>
              <a:t> </a:t>
            </a:r>
            <a:r>
              <a:rPr sz="2800" spc="-10" dirty="0">
                <a:latin typeface="Calibri"/>
                <a:cs typeface="Calibri"/>
              </a:rPr>
              <a:t>de</a:t>
            </a:r>
            <a:endParaRPr sz="2800" dirty="0">
              <a:latin typeface="Calibri"/>
              <a:cs typeface="Calibri"/>
            </a:endParaRPr>
          </a:p>
          <a:p>
            <a:pPr marL="469900">
              <a:lnSpc>
                <a:spcPct val="100000"/>
              </a:lnSpc>
            </a:pPr>
            <a:r>
              <a:rPr sz="2800" spc="-20" dirty="0">
                <a:latin typeface="Calibri"/>
                <a:cs typeface="Calibri"/>
              </a:rPr>
              <a:t>l’enseignement </a:t>
            </a:r>
            <a:r>
              <a:rPr sz="2800" spc="-15" dirty="0">
                <a:latin typeface="Calibri"/>
                <a:cs typeface="Calibri"/>
              </a:rPr>
              <a:t>privé </a:t>
            </a:r>
            <a:r>
              <a:rPr sz="2800" spc="-5" dirty="0">
                <a:latin typeface="Calibri"/>
                <a:cs typeface="Calibri"/>
              </a:rPr>
              <a:t>ou</a:t>
            </a:r>
            <a:r>
              <a:rPr sz="2800" spc="65" dirty="0">
                <a:latin typeface="Calibri"/>
                <a:cs typeface="Calibri"/>
              </a:rPr>
              <a:t> </a:t>
            </a:r>
            <a:r>
              <a:rPr sz="2800" spc="-10" dirty="0">
                <a:latin typeface="Calibri"/>
                <a:cs typeface="Calibri"/>
              </a:rPr>
              <a:t>public</a:t>
            </a:r>
            <a:endParaRPr sz="2800" dirty="0">
              <a:latin typeface="Calibri"/>
              <a:cs typeface="Calibri"/>
            </a:endParaRPr>
          </a:p>
          <a:p>
            <a:pPr marL="469900" indent="-457200">
              <a:lnSpc>
                <a:spcPct val="100000"/>
              </a:lnSpc>
              <a:buFont typeface="Wingdings"/>
              <a:buChar char=""/>
              <a:tabLst>
                <a:tab pos="469900" algn="l"/>
                <a:tab pos="470534" algn="l"/>
              </a:tabLst>
            </a:pPr>
            <a:r>
              <a:rPr sz="2800" spc="-5" dirty="0">
                <a:latin typeface="Calibri"/>
                <a:cs typeface="Calibri"/>
              </a:rPr>
              <a:t>Un </a:t>
            </a:r>
            <a:r>
              <a:rPr sz="2800" spc="-25" dirty="0">
                <a:latin typeface="Calibri"/>
                <a:cs typeface="Calibri"/>
              </a:rPr>
              <a:t>exemple </a:t>
            </a:r>
            <a:r>
              <a:rPr sz="2800" spc="-5" dirty="0">
                <a:latin typeface="Calibri"/>
                <a:cs typeface="Calibri"/>
              </a:rPr>
              <a:t>de </a:t>
            </a:r>
            <a:r>
              <a:rPr sz="2800" spc="-15" dirty="0">
                <a:latin typeface="Calibri"/>
                <a:cs typeface="Calibri"/>
              </a:rPr>
              <a:t>citoyenneté </a:t>
            </a:r>
            <a:r>
              <a:rPr sz="2800" spc="-5" dirty="0">
                <a:latin typeface="Calibri"/>
                <a:cs typeface="Calibri"/>
              </a:rPr>
              <a:t>pour des </a:t>
            </a:r>
            <a:r>
              <a:rPr sz="2800" spc="-10" dirty="0">
                <a:latin typeface="Calibri"/>
                <a:cs typeface="Calibri"/>
              </a:rPr>
              <a:t>élèves</a:t>
            </a:r>
            <a:r>
              <a:rPr sz="2800" spc="70" dirty="0">
                <a:latin typeface="Calibri"/>
                <a:cs typeface="Calibri"/>
              </a:rPr>
              <a:t> </a:t>
            </a:r>
            <a:r>
              <a:rPr sz="2800" spc="-10" dirty="0">
                <a:latin typeface="Calibri"/>
                <a:cs typeface="Calibri"/>
              </a:rPr>
              <a:t>qui</a:t>
            </a:r>
            <a:endParaRPr sz="2800" dirty="0">
              <a:latin typeface="Calibri"/>
              <a:cs typeface="Calibri"/>
            </a:endParaRPr>
          </a:p>
          <a:p>
            <a:pPr marL="469900">
              <a:lnSpc>
                <a:spcPct val="100000"/>
              </a:lnSpc>
              <a:spcBef>
                <a:spcPts val="5"/>
              </a:spcBef>
            </a:pPr>
            <a:r>
              <a:rPr sz="2800" spc="-15" dirty="0">
                <a:latin typeface="Calibri"/>
                <a:cs typeface="Calibri"/>
              </a:rPr>
              <a:t>veulent </a:t>
            </a:r>
            <a:r>
              <a:rPr sz="2800" spc="-35" dirty="0">
                <a:latin typeface="Calibri"/>
                <a:cs typeface="Calibri"/>
              </a:rPr>
              <a:t>s’engager </a:t>
            </a:r>
            <a:r>
              <a:rPr sz="2800" spc="-5" dirty="0">
                <a:latin typeface="Calibri"/>
                <a:cs typeface="Calibri"/>
              </a:rPr>
              <a:t>à leur</a:t>
            </a:r>
            <a:r>
              <a:rPr sz="2800" spc="55" dirty="0">
                <a:latin typeface="Calibri"/>
                <a:cs typeface="Calibri"/>
              </a:rPr>
              <a:t> </a:t>
            </a:r>
            <a:r>
              <a:rPr sz="2800" spc="-15" dirty="0">
                <a:latin typeface="Calibri"/>
                <a:cs typeface="Calibri"/>
              </a:rPr>
              <a:t>tour</a:t>
            </a:r>
            <a:endParaRPr sz="2800" dirty="0">
              <a:latin typeface="Calibri"/>
              <a:cs typeface="Calibri"/>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03F12137CB71B4E800428E3EF8BF9E6" ma:contentTypeVersion="17" ma:contentTypeDescription="Crée un document." ma:contentTypeScope="" ma:versionID="63139e4a67d44a9e9dfd39bd4f02d938">
  <xsd:schema xmlns:xsd="http://www.w3.org/2001/XMLSchema" xmlns:xs="http://www.w3.org/2001/XMLSchema" xmlns:p="http://schemas.microsoft.com/office/2006/metadata/properties" xmlns:ns2="cca09a29-b3cc-4073-9554-62453c407f28" xmlns:ns3="1a22a3da-5fba-401d-a15f-7fb46969e527" targetNamespace="http://schemas.microsoft.com/office/2006/metadata/properties" ma:root="true" ma:fieldsID="8c278d32f529a840fbffcbf25423107f" ns2:_="" ns3:_="">
    <xsd:import namespace="cca09a29-b3cc-4073-9554-62453c407f28"/>
    <xsd:import namespace="1a22a3da-5fba-401d-a15f-7fb46969e527"/>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element ref="ns2:MediaServiceLocation"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ca09a29-b3cc-4073-9554-62453c407f2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OCR" ma:index="11" nillable="true" ma:displayName="MediaServiceOCR"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Balises d’images" ma:readOnly="false" ma:fieldId="{5cf76f15-5ced-4ddc-b409-7134ff3c332f}" ma:taxonomyMulti="true" ma:sspId="7819acf9-3f53-4112-8c6d-1653454e0ff6" ma:termSetId="09814cd3-568e-fe90-9814-8d621ff8fb84" ma:anchorId="fba54fb3-c3e1-fe81-a776-ca4b69148c4d" ma:open="true" ma:isKeyword="false">
      <xsd:complexType>
        <xsd:sequence>
          <xsd:element ref="pc:Terms" minOccurs="0" maxOccurs="1"/>
        </xsd:sequence>
      </xsd:complex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a22a3da-5fba-401d-a15f-7fb46969e527" elementFormDefault="qualified">
    <xsd:import namespace="http://schemas.microsoft.com/office/2006/documentManagement/types"/>
    <xsd:import namespace="http://schemas.microsoft.com/office/infopath/2007/PartnerControls"/>
    <xsd:element name="SharedWithUsers" ma:index="14"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Partagé avec détails" ma:internalName="SharedWithDetails" ma:readOnly="true">
      <xsd:simpleType>
        <xsd:restriction base="dms:Note">
          <xsd:maxLength value="255"/>
        </xsd:restriction>
      </xsd:simpleType>
    </xsd:element>
    <xsd:element name="TaxCatchAll" ma:index="23" nillable="true" ma:displayName="Taxonomy Catch All Column" ma:hidden="true" ma:list="{cf418340-6cd4-492b-88a0-eca2acada438}" ma:internalName="TaxCatchAll" ma:showField="CatchAllData" ma:web="1a22a3da-5fba-401d-a15f-7fb46969e52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cca09a29-b3cc-4073-9554-62453c407f28">
      <Terms xmlns="http://schemas.microsoft.com/office/infopath/2007/PartnerControls"/>
    </lcf76f155ced4ddcb4097134ff3c332f>
    <TaxCatchAll xmlns="1a22a3da-5fba-401d-a15f-7fb46969e527"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9955BA2-A88B-4521-B33A-AF055104399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ca09a29-b3cc-4073-9554-62453c407f28"/>
    <ds:schemaRef ds:uri="1a22a3da-5fba-401d-a15f-7fb46969e52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57F2B39-DDEF-43DE-B931-E18305B57311}">
  <ds:schemaRefs>
    <ds:schemaRef ds:uri="http://schemas.microsoft.com/office/2006/metadata/properties"/>
    <ds:schemaRef ds:uri="http://schemas.microsoft.com/office/infopath/2007/PartnerControls"/>
    <ds:schemaRef ds:uri="cca09a29-b3cc-4073-9554-62453c407f28"/>
    <ds:schemaRef ds:uri="1a22a3da-5fba-401d-a15f-7fb46969e527"/>
  </ds:schemaRefs>
</ds:datastoreItem>
</file>

<file path=customXml/itemProps3.xml><?xml version="1.0" encoding="utf-8"?>
<ds:datastoreItem xmlns:ds="http://schemas.openxmlformats.org/officeDocument/2006/customXml" ds:itemID="{B0319E3C-9DA1-4C3B-96A3-829A3815E42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550</TotalTime>
  <Words>4085</Words>
  <Application>Microsoft Office PowerPoint</Application>
  <PresentationFormat>Affichage à l'écran (4:3)</PresentationFormat>
  <Paragraphs>585</Paragraphs>
  <Slides>44</Slides>
  <Notes>26</Notes>
  <HiddenSlides>0</HiddenSlides>
  <MMClips>0</MMClips>
  <ScaleCrop>false</ScaleCrop>
  <HeadingPairs>
    <vt:vector size="8" baseType="variant">
      <vt:variant>
        <vt:lpstr>Polices utilisées</vt:lpstr>
      </vt:variant>
      <vt:variant>
        <vt:i4>5</vt:i4>
      </vt:variant>
      <vt:variant>
        <vt:lpstr>Thème</vt:lpstr>
      </vt:variant>
      <vt:variant>
        <vt:i4>1</vt:i4>
      </vt:variant>
      <vt:variant>
        <vt:lpstr>Serveurs OLE incorporés</vt:lpstr>
      </vt:variant>
      <vt:variant>
        <vt:i4>1</vt:i4>
      </vt:variant>
      <vt:variant>
        <vt:lpstr>Titres des diapositives</vt:lpstr>
      </vt:variant>
      <vt:variant>
        <vt:i4>44</vt:i4>
      </vt:variant>
    </vt:vector>
  </HeadingPairs>
  <TitlesOfParts>
    <vt:vector size="51" baseType="lpstr">
      <vt:lpstr>Arial</vt:lpstr>
      <vt:lpstr>Calibri</vt:lpstr>
      <vt:lpstr>Courier New</vt:lpstr>
      <vt:lpstr>Times New Roman</vt:lpstr>
      <vt:lpstr>Wingdings</vt:lpstr>
      <vt:lpstr>Office Theme</vt:lpstr>
      <vt:lpstr>Slide</vt:lpstr>
      <vt:lpstr>Présentation PowerPoint</vt:lpstr>
      <vt:lpstr>PLAN</vt:lpstr>
      <vt:lpstr>I. Les principes du service civique</vt:lpstr>
      <vt:lpstr>UNE MISSION DE SERVICE CIVIQUE DOIT RESPECTER    8 PRINCIPES FONDAMENTAUX ( cliquer ci-contre pour en connaitre le détail  ) </vt:lpstr>
      <vt:lpstr>II. Pourquoi accueillir un  service civique dans un Établissement catholique?</vt:lpstr>
      <vt:lpstr>Présentation PowerPoint</vt:lpstr>
      <vt:lpstr>2 - REPONDRE AUX FONDAMENTAUX DE l’EC</vt:lpstr>
      <vt:lpstr>Présentation PowerPoint</vt:lpstr>
      <vt:lpstr>4 . LE SERVICE CIVIQUE DANS L’ENSEIGNEMENT CATHOLIQUE, UN  VRAI SUCCÈS, PROMETTEUR POUR L’AVENIR….</vt:lpstr>
      <vt:lpstr>Présentation PowerPoint</vt:lpstr>
      <vt:lpstr>Juste un petit clic :</vt:lpstr>
      <vt:lpstr>Présentation PowerPoint</vt:lpstr>
      <vt:lpstr>Présentation PowerPoint</vt:lpstr>
      <vt:lpstr>Présentation PowerPoint</vt:lpstr>
      <vt:lpstr>Présentation PowerPoint</vt:lpstr>
      <vt:lpstr>3. EN ÉTANT FÉDÉRATEUR SUR UN PROJET PORTÉ PAR UN  TUTEUR</vt:lpstr>
      <vt:lpstr>RÔLE DU TUTEUR</vt:lpstr>
      <vt:lpstr>IV- Comment mettre en  place une mission ?</vt:lpstr>
      <vt:lpstr>Présentation PowerPoint</vt:lpstr>
      <vt:lpstr>Présentation PowerPoint</vt:lpstr>
      <vt:lpstr>3- LES 4 AXES DE MISSION ET DEVOIRS FAITS</vt:lpstr>
      <vt:lpstr> 5- DES EXEMPLES POUR CHAQUE AXE DE MISSION :</vt:lpstr>
      <vt:lpstr>AXE 1 -EDUCATION POUR TOUS</vt:lpstr>
      <vt:lpstr>EDUCATION POUR TOUS -EXEMPLE</vt:lpstr>
      <vt:lpstr>AXE 2 – CULTURE ET LOISIRS</vt:lpstr>
      <vt:lpstr>CULTURE ET LOISIRS-EXEMPLE</vt:lpstr>
      <vt:lpstr>AXE 3-ENVIRONNEMENT</vt:lpstr>
      <vt:lpstr>ENVIRONNEMENT -EXEMPLE</vt:lpstr>
      <vt:lpstr>ENVIRONNEMENT –EXEMPLE (SUITE)</vt:lpstr>
      <vt:lpstr>Présentation PowerPoint</vt:lpstr>
      <vt:lpstr>MÉMOIRE ET CITOYENNETÉ-EXEMPLE</vt:lpstr>
      <vt:lpstr>AXE 5- SOLIDARITÉ</vt:lpstr>
      <vt:lpstr>SOLIDARITÉ-EXEMPLE</vt:lpstr>
      <vt:lpstr>Présentation PowerPoint</vt:lpstr>
      <vt:lpstr>SPORT-EXEMPLE</vt:lpstr>
      <vt:lpstr>Présentation PowerPoint</vt:lpstr>
      <vt:lpstr>SANTÉ-EXEMPLE</vt:lpstr>
      <vt:lpstr>AXE 8- DÉVELOPPEMENT INTERNATIONAL</vt:lpstr>
      <vt:lpstr>DÉVELOPPEMENT INTERNATIONAL-EXEMPLE</vt:lpstr>
      <vt:lpstr>CITOYENNETE EUROPENNE et DÉVELOPPEMENT INTERNATIONAL-EXEMPLE</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ljeanpierre</dc:creator>
  <cp:lastModifiedBy>Armelle BARIL</cp:lastModifiedBy>
  <cp:revision>5</cp:revision>
  <dcterms:created xsi:type="dcterms:W3CDTF">2019-04-10T15:09:36Z</dcterms:created>
  <dcterms:modified xsi:type="dcterms:W3CDTF">2023-02-02T15:13:37Z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2018-04-18T00:00:00Z</vt:filetime>
  </property>
  <property fmtid="{D5CDD505-2E9C-101B-9397-08002B2CF9AE}" pid="3" name="Creator">
    <vt:lpwstr>Microsoft® PowerPoint® 2016</vt:lpwstr>
  </property>
  <property fmtid="{D5CDD505-2E9C-101B-9397-08002B2CF9AE}" pid="4" name="LastSaved">
    <vt:filetime>2019-04-10T00:00:00Z</vt:filetime>
  </property>
  <property fmtid="{D5CDD505-2E9C-101B-9397-08002B2CF9AE}" pid="5" name="ContentTypeId">
    <vt:lpwstr>0x010100903F12137CB71B4E800428E3EF8BF9E6</vt:lpwstr>
  </property>
  <property fmtid="{D5CDD505-2E9C-101B-9397-08002B2CF9AE}" pid="6" name="MediaServiceImageTags">
    <vt:lpwstr/>
  </property>
</Properties>
</file>